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57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19F23-8DCB-4E7C-A7F0-F71351ADFBED}" type="datetimeFigureOut">
              <a:rPr kumimoji="1" lang="ja-JP" altLang="en-US" smtClean="0"/>
              <a:t>2016/3/16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B4D5B-9DF3-4D5B-8425-8ABF4B599A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24183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19F23-8DCB-4E7C-A7F0-F71351ADFBED}" type="datetimeFigureOut">
              <a:rPr kumimoji="1" lang="ja-JP" altLang="en-US" smtClean="0"/>
              <a:t>2016/3/16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B4D5B-9DF3-4D5B-8425-8ABF4B599A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14178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19F23-8DCB-4E7C-A7F0-F71351ADFBED}" type="datetimeFigureOut">
              <a:rPr kumimoji="1" lang="ja-JP" altLang="en-US" smtClean="0"/>
              <a:t>2016/3/16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B4D5B-9DF3-4D5B-8425-8ABF4B599A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27608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19F23-8DCB-4E7C-A7F0-F71351ADFBED}" type="datetimeFigureOut">
              <a:rPr kumimoji="1" lang="ja-JP" altLang="en-US" smtClean="0"/>
              <a:t>2016/3/16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B4D5B-9DF3-4D5B-8425-8ABF4B599A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1439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19F23-8DCB-4E7C-A7F0-F71351ADFBED}" type="datetimeFigureOut">
              <a:rPr kumimoji="1" lang="ja-JP" altLang="en-US" smtClean="0"/>
              <a:t>2016/3/16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B4D5B-9DF3-4D5B-8425-8ABF4B599A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23585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19F23-8DCB-4E7C-A7F0-F71351ADFBED}" type="datetimeFigureOut">
              <a:rPr kumimoji="1" lang="ja-JP" altLang="en-US" smtClean="0"/>
              <a:t>2016/3/16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B4D5B-9DF3-4D5B-8425-8ABF4B599A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80928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19F23-8DCB-4E7C-A7F0-F71351ADFBED}" type="datetimeFigureOut">
              <a:rPr kumimoji="1" lang="ja-JP" altLang="en-US" smtClean="0"/>
              <a:t>2016/3/16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B4D5B-9DF3-4D5B-8425-8ABF4B599A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076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19F23-8DCB-4E7C-A7F0-F71351ADFBED}" type="datetimeFigureOut">
              <a:rPr kumimoji="1" lang="ja-JP" altLang="en-US" smtClean="0"/>
              <a:t>2016/3/16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B4D5B-9DF3-4D5B-8425-8ABF4B599A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20323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19F23-8DCB-4E7C-A7F0-F71351ADFBED}" type="datetimeFigureOut">
              <a:rPr kumimoji="1" lang="ja-JP" altLang="en-US" smtClean="0"/>
              <a:t>2016/3/16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B4D5B-9DF3-4D5B-8425-8ABF4B599A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62838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19F23-8DCB-4E7C-A7F0-F71351ADFBED}" type="datetimeFigureOut">
              <a:rPr kumimoji="1" lang="ja-JP" altLang="en-US" smtClean="0"/>
              <a:t>2016/3/16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B4D5B-9DF3-4D5B-8425-8ABF4B599A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72685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19F23-8DCB-4E7C-A7F0-F71351ADFBED}" type="datetimeFigureOut">
              <a:rPr kumimoji="1" lang="ja-JP" altLang="en-US" smtClean="0"/>
              <a:t>2016/3/16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B4D5B-9DF3-4D5B-8425-8ABF4B599A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07731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619F23-8DCB-4E7C-A7F0-F71351ADFBED}" type="datetimeFigureOut">
              <a:rPr kumimoji="1" lang="ja-JP" altLang="en-US" smtClean="0"/>
              <a:t>2016/3/16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DB4D5B-9DF3-4D5B-8425-8ABF4B599A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03149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8202548"/>
              </p:ext>
            </p:extLst>
          </p:nvPr>
        </p:nvGraphicFramePr>
        <p:xfrm>
          <a:off x="2760526" y="792479"/>
          <a:ext cx="6699521" cy="5760720"/>
        </p:xfrm>
        <a:graphic>
          <a:graphicData uri="http://schemas.openxmlformats.org/drawingml/2006/table">
            <a:tbl>
              <a:tblPr firstRow="1" firstCol="1" bandRow="1"/>
              <a:tblGrid>
                <a:gridCol w="315316"/>
                <a:gridCol w="1384732"/>
                <a:gridCol w="670523"/>
                <a:gridCol w="433084"/>
                <a:gridCol w="518563"/>
                <a:gridCol w="404592"/>
                <a:gridCol w="670523"/>
                <a:gridCol w="433084"/>
                <a:gridCol w="524261"/>
                <a:gridCol w="402693"/>
                <a:gridCol w="942150"/>
              </a:tblGrid>
              <a:tr h="410291">
                <a:tc>
                  <a:txBody>
                    <a:bodyPr/>
                    <a:lstStyle/>
                    <a:p>
                      <a:endParaRPr lang="ja-JP" sz="16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2572" marR="10257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0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%DL</a:t>
                      </a:r>
                      <a:r>
                        <a:rPr lang="en-US" sz="1600" b="1" kern="10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CO</a:t>
                      </a:r>
                      <a:endParaRPr lang="ja-JP" sz="16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102572" marR="10257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ja-JP" sz="1800" b="1" kern="10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＜</a:t>
                      </a:r>
                      <a:r>
                        <a:rPr lang="en-US" sz="1800" b="1" kern="10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80%</a:t>
                      </a:r>
                      <a:endParaRPr lang="ja-JP" sz="16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102572" marR="10257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JP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2572" marR="10257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ja-JP" sz="1800" b="1" kern="10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≧</a:t>
                      </a:r>
                      <a:r>
                        <a:rPr lang="en-US" sz="1800" b="1" kern="10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80%</a:t>
                      </a:r>
                      <a:endParaRPr lang="ja-JP" sz="16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102572" marR="10257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JP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2572" marR="10257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i="1" kern="10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p </a:t>
                      </a:r>
                      <a:r>
                        <a:rPr lang="en-US" sz="1800" b="1" kern="10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value</a:t>
                      </a:r>
                      <a:endParaRPr lang="ja-JP" sz="16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102572" marR="10257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0291">
                <a:tc>
                  <a:txBody>
                    <a:bodyPr/>
                    <a:lstStyle/>
                    <a:p>
                      <a:endParaRPr lang="ja-JP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2572" marR="10257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(n=25)</a:t>
                      </a:r>
                      <a:endParaRPr lang="ja-JP" sz="16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102572" marR="10257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JP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2572" marR="10257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(n=70)</a:t>
                      </a:r>
                      <a:endParaRPr lang="ja-JP" sz="16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102572" marR="10257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JP" sz="16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2572" marR="10257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410291">
                <a:tc gridSpan="2"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0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1cm depth</a:t>
                      </a:r>
                      <a:endParaRPr lang="ja-JP" sz="16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102572" marR="10257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JP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2572" marR="10257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ja-JP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2572" marR="10257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ja-JP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2572" marR="10257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ja-JP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2572" marR="10257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ja-JP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2572" marR="10257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ja-JP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2572" marR="10257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ja-JP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2572" marR="10257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ja-JP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2572" marR="10257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ja-JP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2572" marR="10257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10291">
                <a:tc>
                  <a:txBody>
                    <a:bodyPr/>
                    <a:lstStyle/>
                    <a:p>
                      <a:endParaRPr lang="ja-JP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2572" marR="10257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%HAA: </a:t>
                      </a:r>
                      <a:endParaRPr lang="ja-JP" sz="16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102572" marR="10257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ja-JP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2572" marR="10257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ja-JP" sz="16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2572" marR="10257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ja-JP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2572" marR="10257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ja-JP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2572" marR="10257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ja-JP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2572" marR="10257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ja-JP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2572" marR="10257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ja-JP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2572" marR="10257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ja-JP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2572" marR="10257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ja-JP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2572" marR="10257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10291">
                <a:tc>
                  <a:txBody>
                    <a:bodyPr/>
                    <a:lstStyle/>
                    <a:p>
                      <a:endParaRPr lang="ja-JP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2572" marR="10257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   &gt;-700H.U.</a:t>
                      </a:r>
                      <a:endParaRPr lang="ja-JP" sz="16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102572" marR="10257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13.1 </a:t>
                      </a:r>
                      <a:r>
                        <a:rPr lang="ja-JP" sz="1800" kern="10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±</a:t>
                      </a:r>
                      <a:r>
                        <a:rPr lang="ja-JP" sz="1800" kern="100">
                          <a:effectLst/>
                          <a:latin typeface="Century" panose="020406040505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kern="100">
                          <a:effectLst/>
                          <a:latin typeface="Century" panose="020406040505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5.8</a:t>
                      </a:r>
                      <a:endParaRPr lang="ja-JP" sz="16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102572" marR="10257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JP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2572" marR="10257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11.3 </a:t>
                      </a:r>
                      <a:r>
                        <a:rPr lang="ja-JP" sz="1800" kern="10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±</a:t>
                      </a:r>
                      <a:r>
                        <a:rPr lang="ja-JP" sz="1800" kern="100">
                          <a:effectLst/>
                          <a:latin typeface="Century" panose="020406040505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kern="100">
                          <a:effectLst/>
                          <a:latin typeface="Century" panose="020406040505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4.1</a:t>
                      </a:r>
                      <a:endParaRPr lang="ja-JP" sz="16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102572" marR="10257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JP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2572" marR="10257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0.049</a:t>
                      </a:r>
                      <a:endParaRPr lang="ja-JP" sz="16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102572" marR="10257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10291">
                <a:tc>
                  <a:txBody>
                    <a:bodyPr/>
                    <a:lstStyle/>
                    <a:p>
                      <a:endParaRPr lang="ja-JP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2572" marR="10257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   &gt;-600H.U.</a:t>
                      </a:r>
                      <a:endParaRPr lang="ja-JP" sz="16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102572" marR="10257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7.6 </a:t>
                      </a:r>
                      <a:r>
                        <a:rPr lang="ja-JP" sz="1800" kern="10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±</a:t>
                      </a:r>
                      <a:r>
                        <a:rPr lang="ja-JP" sz="1800" kern="100">
                          <a:effectLst/>
                          <a:latin typeface="Century" panose="020406040505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kern="100">
                          <a:effectLst/>
                          <a:latin typeface="Century" panose="020406040505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3.7</a:t>
                      </a:r>
                      <a:endParaRPr lang="ja-JP" sz="16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102572" marR="10257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JP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2572" marR="10257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6.2 </a:t>
                      </a:r>
                      <a:r>
                        <a:rPr lang="ja-JP" sz="1800" kern="10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±</a:t>
                      </a:r>
                      <a:r>
                        <a:rPr lang="ja-JP" sz="1800" kern="100">
                          <a:effectLst/>
                          <a:latin typeface="Century" panose="020406040505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kern="100">
                          <a:effectLst/>
                          <a:latin typeface="Century" panose="020406040505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2.4</a:t>
                      </a:r>
                      <a:endParaRPr lang="ja-JP" sz="16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102572" marR="10257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JP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2572" marR="10257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0.014</a:t>
                      </a:r>
                      <a:endParaRPr lang="ja-JP" sz="16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102572" marR="10257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10291">
                <a:tc>
                  <a:txBody>
                    <a:bodyPr/>
                    <a:lstStyle/>
                    <a:p>
                      <a:endParaRPr lang="ja-JP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2572" marR="10257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   &gt;-500H.U.</a:t>
                      </a:r>
                      <a:endParaRPr lang="ja-JP" sz="16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102572" marR="10257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4.8 </a:t>
                      </a:r>
                      <a:r>
                        <a:rPr lang="ja-JP" sz="1800" kern="10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±</a:t>
                      </a:r>
                      <a:r>
                        <a:rPr lang="ja-JP" sz="1800" kern="100">
                          <a:effectLst/>
                          <a:latin typeface="Century" panose="020406040505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kern="100">
                          <a:effectLst/>
                          <a:latin typeface="Century" panose="020406040505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2.5</a:t>
                      </a:r>
                      <a:endParaRPr lang="ja-JP" sz="16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102572" marR="10257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JP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2572" marR="10257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3.9 </a:t>
                      </a:r>
                      <a:r>
                        <a:rPr lang="ja-JP" sz="1800" kern="10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±</a:t>
                      </a:r>
                      <a:r>
                        <a:rPr lang="ja-JP" sz="1800" kern="100">
                          <a:effectLst/>
                          <a:latin typeface="Century" panose="020406040505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kern="100">
                          <a:effectLst/>
                          <a:latin typeface="Century" panose="020406040505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1.5</a:t>
                      </a:r>
                      <a:endParaRPr lang="ja-JP" sz="16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102572" marR="10257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JP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2572" marR="10257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0.011</a:t>
                      </a:r>
                      <a:endParaRPr lang="ja-JP" sz="160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102572" marR="10257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10291">
                <a:tc>
                  <a:txBody>
                    <a:bodyPr/>
                    <a:lstStyle/>
                    <a:p>
                      <a:endParaRPr lang="ja-JP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2572" marR="10257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   &gt;-400H.U.</a:t>
                      </a:r>
                      <a:endParaRPr lang="ja-JP" sz="16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102572" marR="10257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3.2 </a:t>
                      </a:r>
                      <a:r>
                        <a:rPr lang="ja-JP" sz="1800" kern="10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±</a:t>
                      </a:r>
                      <a:r>
                        <a:rPr lang="ja-JP" sz="1800" kern="100">
                          <a:effectLst/>
                          <a:latin typeface="Century" panose="020406040505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kern="100">
                          <a:effectLst/>
                          <a:latin typeface="Century" panose="020406040505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1.7</a:t>
                      </a:r>
                      <a:endParaRPr lang="ja-JP" sz="16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102572" marR="10257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JP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2572" marR="10257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2.5 </a:t>
                      </a:r>
                      <a:r>
                        <a:rPr lang="ja-JP" sz="1800" kern="10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±</a:t>
                      </a:r>
                      <a:r>
                        <a:rPr lang="ja-JP" sz="1800" kern="100">
                          <a:effectLst/>
                          <a:latin typeface="Century" panose="020406040505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kern="100">
                          <a:effectLst/>
                          <a:latin typeface="Century" panose="020406040505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1.1</a:t>
                      </a:r>
                      <a:endParaRPr lang="ja-JP" sz="16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102572" marR="10257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JP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2572" marR="10257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0.013</a:t>
                      </a:r>
                      <a:endParaRPr lang="ja-JP" sz="16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102572" marR="10257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0291">
                <a:tc gridSpan="2"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00" dirty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2cm depth</a:t>
                      </a:r>
                      <a:endParaRPr lang="ja-JP" sz="160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102572" marR="10257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JP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2572" marR="10257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ja-JP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2572" marR="10257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ja-JP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2572" marR="10257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ja-JP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2572" marR="10257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ja-JP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2572" marR="10257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ja-JP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2572" marR="10257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ja-JP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2572" marR="10257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ja-JP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2572" marR="10257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ja-JP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2572" marR="10257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10291">
                <a:tc>
                  <a:txBody>
                    <a:bodyPr/>
                    <a:lstStyle/>
                    <a:p>
                      <a:endParaRPr lang="ja-JP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2572" marR="10257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%HAA: </a:t>
                      </a:r>
                      <a:endParaRPr lang="ja-JP" sz="16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102572" marR="10257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ja-JP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2572" marR="10257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ja-JP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2572" marR="10257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ja-JP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2572" marR="10257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ja-JP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2572" marR="10257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ja-JP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2572" marR="10257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ja-JP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2572" marR="10257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ja-JP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2572" marR="10257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ja-JP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2572" marR="10257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ja-JP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2572" marR="10257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10291">
                <a:tc>
                  <a:txBody>
                    <a:bodyPr/>
                    <a:lstStyle/>
                    <a:p>
                      <a:endParaRPr lang="ja-JP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2572" marR="10257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   &gt;-700H.U.</a:t>
                      </a:r>
                      <a:endParaRPr lang="ja-JP" sz="16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102572" marR="10257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11.0 </a:t>
                      </a:r>
                      <a:r>
                        <a:rPr lang="ja-JP" sz="1800" kern="10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±</a:t>
                      </a:r>
                      <a:r>
                        <a:rPr lang="ja-JP" sz="1800" kern="100">
                          <a:effectLst/>
                          <a:latin typeface="Century" panose="020406040505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kern="100">
                          <a:effectLst/>
                          <a:latin typeface="Century" panose="020406040505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4.1</a:t>
                      </a:r>
                      <a:endParaRPr lang="ja-JP" sz="16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102572" marR="10257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JP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2572" marR="10257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10.3 </a:t>
                      </a:r>
                      <a:r>
                        <a:rPr lang="ja-JP" sz="1800" kern="10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±</a:t>
                      </a:r>
                      <a:r>
                        <a:rPr lang="ja-JP" sz="1800" kern="100">
                          <a:effectLst/>
                          <a:latin typeface="Century" panose="020406040505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kern="100">
                          <a:effectLst/>
                          <a:latin typeface="Century" panose="020406040505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3.3</a:t>
                      </a:r>
                      <a:endParaRPr lang="ja-JP" sz="16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102572" marR="10257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JP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2572" marR="10257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0.188</a:t>
                      </a:r>
                      <a:endParaRPr lang="ja-JP" sz="16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102572" marR="10257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10291">
                <a:tc>
                  <a:txBody>
                    <a:bodyPr/>
                    <a:lstStyle/>
                    <a:p>
                      <a:endParaRPr lang="ja-JP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2572" marR="10257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   &gt;-600H.U.</a:t>
                      </a:r>
                      <a:endParaRPr lang="ja-JP" sz="16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102572" marR="10257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6.9 </a:t>
                      </a:r>
                      <a:r>
                        <a:rPr lang="ja-JP" sz="1800" kern="10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±</a:t>
                      </a:r>
                      <a:r>
                        <a:rPr lang="ja-JP" sz="1800" kern="100">
                          <a:effectLst/>
                          <a:latin typeface="Century" panose="020406040505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kern="100">
                          <a:effectLst/>
                          <a:latin typeface="Century" panose="020406040505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2.6</a:t>
                      </a:r>
                      <a:endParaRPr lang="ja-JP" sz="16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102572" marR="10257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JP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2572" marR="10257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6.2 </a:t>
                      </a:r>
                      <a:r>
                        <a:rPr lang="ja-JP" sz="1800" kern="10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±</a:t>
                      </a:r>
                      <a:r>
                        <a:rPr lang="ja-JP" sz="1800" kern="100">
                          <a:effectLst/>
                          <a:latin typeface="Century" panose="020406040505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kern="100">
                          <a:effectLst/>
                          <a:latin typeface="Century" panose="020406040505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1.9</a:t>
                      </a:r>
                      <a:endParaRPr lang="ja-JP" sz="16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102572" marR="10257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JP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2572" marR="10257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0.077</a:t>
                      </a:r>
                      <a:endParaRPr lang="ja-JP" sz="16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102572" marR="10257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10291">
                <a:tc>
                  <a:txBody>
                    <a:bodyPr/>
                    <a:lstStyle/>
                    <a:p>
                      <a:endParaRPr lang="ja-JP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2572" marR="10257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   &gt;-500H.U.</a:t>
                      </a:r>
                      <a:endParaRPr lang="ja-JP" sz="16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102572" marR="10257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4.8 </a:t>
                      </a:r>
                      <a:r>
                        <a:rPr lang="ja-JP" sz="1800" kern="10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±</a:t>
                      </a:r>
                      <a:r>
                        <a:rPr lang="ja-JP" sz="1800" kern="100">
                          <a:effectLst/>
                          <a:latin typeface="Century" panose="020406040505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kern="100">
                          <a:effectLst/>
                          <a:latin typeface="Century" panose="020406040505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1.8</a:t>
                      </a:r>
                      <a:endParaRPr lang="ja-JP" sz="16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102572" marR="10257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JP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2572" marR="10257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4.3 </a:t>
                      </a:r>
                      <a:r>
                        <a:rPr lang="ja-JP" sz="1800" kern="10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±</a:t>
                      </a:r>
                      <a:r>
                        <a:rPr lang="ja-JP" sz="1800" kern="100">
                          <a:effectLst/>
                          <a:latin typeface="Century" panose="020406040505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kern="100">
                          <a:effectLst/>
                          <a:latin typeface="Century" panose="020406040505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1.3</a:t>
                      </a:r>
                      <a:endParaRPr lang="ja-JP" sz="16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102572" marR="10257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JP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2572" marR="10257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0.055</a:t>
                      </a:r>
                      <a:endParaRPr lang="ja-JP" sz="16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102572" marR="10257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10291">
                <a:tc>
                  <a:txBody>
                    <a:bodyPr/>
                    <a:lstStyle/>
                    <a:p>
                      <a:endParaRPr lang="ja-JP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2572" marR="10257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   &gt;-400H.U.</a:t>
                      </a:r>
                      <a:endParaRPr lang="ja-JP" sz="160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102572" marR="10257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3.5 </a:t>
                      </a:r>
                      <a:r>
                        <a:rPr lang="ja-JP" sz="1800" kern="100" dirty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±</a:t>
                      </a:r>
                      <a:r>
                        <a:rPr lang="ja-JP" sz="1800" kern="100" dirty="0">
                          <a:effectLst/>
                          <a:latin typeface="Century" panose="020406040505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kern="100" dirty="0">
                          <a:effectLst/>
                          <a:latin typeface="Century" panose="020406040505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1.3</a:t>
                      </a:r>
                      <a:endParaRPr lang="ja-JP" sz="160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102572" marR="10257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JP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2572" marR="10257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3.2 </a:t>
                      </a:r>
                      <a:r>
                        <a:rPr lang="ja-JP" sz="1800" kern="10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±</a:t>
                      </a:r>
                      <a:r>
                        <a:rPr lang="ja-JP" sz="1800" kern="100">
                          <a:effectLst/>
                          <a:latin typeface="Century" panose="020406040505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kern="100">
                          <a:effectLst/>
                          <a:latin typeface="Century" panose="020406040505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  <a:endParaRPr lang="ja-JP" sz="16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102572" marR="10257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JP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2572" marR="10257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0.060</a:t>
                      </a:r>
                      <a:endParaRPr lang="ja-JP" sz="160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102572" marR="10257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正方形/長方形 4"/>
          <p:cNvSpPr/>
          <p:nvPr/>
        </p:nvSpPr>
        <p:spPr>
          <a:xfrm>
            <a:off x="1226660" y="74895"/>
            <a:ext cx="976725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400" b="1" kern="100" dirty="0" smtClean="0">
                <a:latin typeface="Times New Roman" panose="02020603050405020304" pitchFamily="18" charset="0"/>
                <a:ea typeface="ＭＳ 明朝" panose="02020609040205080304" pitchFamily="17" charset="-128"/>
              </a:rPr>
              <a:t>S1 Table. </a:t>
            </a:r>
            <a:r>
              <a:rPr lang="en-US" altLang="ja-JP" sz="1400" kern="100" dirty="0">
                <a:latin typeface="Times New Roman" panose="02020603050405020304" pitchFamily="18" charset="0"/>
                <a:ea typeface="ＭＳ 明朝" panose="02020609040205080304" pitchFamily="17" charset="-128"/>
              </a:rPr>
              <a:t>Comparison of quantification using 3D-cMPR obtained with various depth and thresholds between normal and low diffusion capacity group</a:t>
            </a:r>
            <a:endParaRPr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4036394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135</Words>
  <Application>Microsoft Office PowerPoint</Application>
  <PresentationFormat>ワイド画面</PresentationFormat>
  <Paragraphs>43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ＭＳ Ｐゴシック</vt:lpstr>
      <vt:lpstr>ＭＳ 明朝</vt:lpstr>
      <vt:lpstr>Arial</vt:lpstr>
      <vt:lpstr>Calibri</vt:lpstr>
      <vt:lpstr>Calibri Light</vt:lpstr>
      <vt:lpstr>Century</vt:lpstr>
      <vt:lpstr>Times New Roman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Hiroyasu Umakoshi</dc:creator>
  <cp:lastModifiedBy>Hiroyasu Umakoshi</cp:lastModifiedBy>
  <cp:revision>4</cp:revision>
  <dcterms:created xsi:type="dcterms:W3CDTF">2016-02-25T13:56:06Z</dcterms:created>
  <dcterms:modified xsi:type="dcterms:W3CDTF">2016-03-16T13:39:06Z</dcterms:modified>
</cp:coreProperties>
</file>