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vml" ContentType="application/vnd.openxmlformats-officedocument.vmlDrawing"/>
  <Default Extension="png" ContentType="image/png"/>
  <Default Extension="xls" ContentType="application/vnd.ms-exce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0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1328" y="97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4C7AA-45D0-4E11-AC11-F42C322D3515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16E828-8FA9-4F42-9E1E-D72683BFD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782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EE9-F052-48D4-9D24-B4EC03530C6F}" type="datetimeFigureOut">
              <a:rPr lang="en-US" smtClean="0"/>
              <a:t>6/14/17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7C32E-7817-41EE-875B-801C2FB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007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EE9-F052-48D4-9D24-B4EC03530C6F}" type="datetimeFigureOut">
              <a:rPr lang="en-US" smtClean="0"/>
              <a:t>6/14/17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7C32E-7817-41EE-875B-801C2FB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559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EE9-F052-48D4-9D24-B4EC03530C6F}" type="datetimeFigureOut">
              <a:rPr lang="en-US" smtClean="0"/>
              <a:t>6/14/17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7C32E-7817-41EE-875B-801C2FB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897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EE9-F052-48D4-9D24-B4EC03530C6F}" type="datetimeFigureOut">
              <a:rPr lang="en-US" smtClean="0"/>
              <a:t>6/14/17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7C32E-7817-41EE-875B-801C2FB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670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EE9-F052-48D4-9D24-B4EC03530C6F}" type="datetimeFigureOut">
              <a:rPr lang="en-US" smtClean="0"/>
              <a:t>6/14/17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7C32E-7817-41EE-875B-801C2FB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397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EE9-F052-48D4-9D24-B4EC03530C6F}" type="datetimeFigureOut">
              <a:rPr lang="en-US" smtClean="0"/>
              <a:t>6/14/17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7C32E-7817-41EE-875B-801C2FB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125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EE9-F052-48D4-9D24-B4EC03530C6F}" type="datetimeFigureOut">
              <a:rPr lang="en-US" smtClean="0"/>
              <a:t>6/14/17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7C32E-7817-41EE-875B-801C2FB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276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EE9-F052-48D4-9D24-B4EC03530C6F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7C32E-7817-41EE-875B-801C2FB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70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EE9-F052-48D4-9D24-B4EC03530C6F}" type="datetimeFigureOut">
              <a:rPr lang="en-US" smtClean="0"/>
              <a:t>6/14/17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7C32E-7817-41EE-875B-801C2FB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842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EE9-F052-48D4-9D24-B4EC03530C6F}" type="datetimeFigureOut">
              <a:rPr lang="en-US" smtClean="0"/>
              <a:t>6/14/17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7C32E-7817-41EE-875B-801C2FB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20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EE9-F052-48D4-9D24-B4EC03530C6F}" type="datetimeFigureOut">
              <a:rPr lang="en-US" smtClean="0"/>
              <a:t>6/14/17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7C32E-7817-41EE-875B-801C2FB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64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40EE9-F052-48D4-9D24-B4EC03530C6F}" type="datetimeFigureOut">
              <a:rPr lang="en-US" smtClean="0"/>
              <a:t>6/14/17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7C32E-7817-41EE-875B-801C2FB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946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6" Type="http://schemas.openxmlformats.org/officeDocument/2006/relationships/image" Target="../media/image45.png"/><Relationship Id="rId47" Type="http://schemas.openxmlformats.org/officeDocument/2006/relationships/image" Target="../media/image46.png"/><Relationship Id="rId48" Type="http://schemas.openxmlformats.org/officeDocument/2006/relationships/oleObject" Target="../embeddings/oleObject1.bin"/><Relationship Id="rId49" Type="http://schemas.openxmlformats.org/officeDocument/2006/relationships/oleObject" Target="../embeddings/Microsoft_Excel_97_-_2004_Worksheet1.xls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50" Type="http://schemas.openxmlformats.org/officeDocument/2006/relationships/image" Target="../media/image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30" Type="http://schemas.openxmlformats.org/officeDocument/2006/relationships/image" Target="../media/image29.png"/><Relationship Id="rId31" Type="http://schemas.openxmlformats.org/officeDocument/2006/relationships/image" Target="../media/image30.png"/><Relationship Id="rId32" Type="http://schemas.openxmlformats.org/officeDocument/2006/relationships/image" Target="../media/image31.png"/><Relationship Id="rId9" Type="http://schemas.openxmlformats.org/officeDocument/2006/relationships/image" Target="../media/image8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33" Type="http://schemas.openxmlformats.org/officeDocument/2006/relationships/image" Target="../media/image32.png"/><Relationship Id="rId34" Type="http://schemas.openxmlformats.org/officeDocument/2006/relationships/image" Target="../media/image33.png"/><Relationship Id="rId35" Type="http://schemas.openxmlformats.org/officeDocument/2006/relationships/image" Target="../media/image34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37" Type="http://schemas.openxmlformats.org/officeDocument/2006/relationships/image" Target="../media/image36.png"/><Relationship Id="rId38" Type="http://schemas.openxmlformats.org/officeDocument/2006/relationships/image" Target="../media/image37.png"/><Relationship Id="rId39" Type="http://schemas.openxmlformats.org/officeDocument/2006/relationships/image" Target="../media/image38.png"/><Relationship Id="rId40" Type="http://schemas.openxmlformats.org/officeDocument/2006/relationships/image" Target="../media/image39.png"/><Relationship Id="rId41" Type="http://schemas.openxmlformats.org/officeDocument/2006/relationships/image" Target="../media/image40.png"/><Relationship Id="rId42" Type="http://schemas.openxmlformats.org/officeDocument/2006/relationships/image" Target="../media/image41.png"/><Relationship Id="rId43" Type="http://schemas.openxmlformats.org/officeDocument/2006/relationships/image" Target="../media/image42.png"/><Relationship Id="rId44" Type="http://schemas.openxmlformats.org/officeDocument/2006/relationships/image" Target="../media/image43.png"/><Relationship Id="rId45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6"/>
          <p:cNvSpPr txBox="1">
            <a:spLocks noChangeArrowheads="1"/>
          </p:cNvSpPr>
          <p:nvPr/>
        </p:nvSpPr>
        <p:spPr bwMode="auto">
          <a:xfrm>
            <a:off x="2024063" y="8774113"/>
            <a:ext cx="28135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>
                <a:latin typeface="Arial" panose="020B0604020202020204" pitchFamily="34" charset="0"/>
                <a:ea typeface="SimSun" panose="02010600030101010101" pitchFamily="2" charset="-122"/>
              </a:rPr>
              <a:t>Supplementary Figure </a:t>
            </a:r>
            <a:r>
              <a:rPr lang="en-US" altLang="zh-CN" sz="1800" b="1" dirty="0" smtClean="0">
                <a:latin typeface="Arial" panose="020B0604020202020204" pitchFamily="34" charset="0"/>
                <a:ea typeface="SimSun" panose="02010600030101010101" pitchFamily="2" charset="-122"/>
              </a:rPr>
              <a:t>3</a:t>
            </a:r>
            <a:endParaRPr lang="en-US" altLang="zh-CN" sz="1800" b="1" dirty="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20559" name="TextBox 3"/>
          <p:cNvSpPr txBox="1">
            <a:spLocks noChangeArrowheads="1"/>
          </p:cNvSpPr>
          <p:nvPr/>
        </p:nvSpPr>
        <p:spPr bwMode="auto">
          <a:xfrm>
            <a:off x="2684140" y="570473"/>
            <a:ext cx="1495486" cy="234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 dirty="0">
                <a:latin typeface="Arial" panose="020B0604020202020204" pitchFamily="34" charset="0"/>
              </a:rPr>
              <a:t>Ad-GFP infected MEFs</a:t>
            </a:r>
          </a:p>
        </p:txBody>
      </p:sp>
      <p:grpSp>
        <p:nvGrpSpPr>
          <p:cNvPr id="20560" name="Group 1"/>
          <p:cNvGrpSpPr>
            <a:grpSpLocks/>
          </p:cNvGrpSpPr>
          <p:nvPr/>
        </p:nvGrpSpPr>
        <p:grpSpPr bwMode="auto">
          <a:xfrm>
            <a:off x="769897" y="687194"/>
            <a:ext cx="5580062" cy="1379602"/>
            <a:chOff x="473324" y="836559"/>
            <a:chExt cx="6113214" cy="2621016"/>
          </a:xfrm>
        </p:grpSpPr>
        <p:pic>
          <p:nvPicPr>
            <p:cNvPr id="20561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324" y="1087438"/>
              <a:ext cx="688642" cy="1063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62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0553" y="1087438"/>
              <a:ext cx="714219" cy="1063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63" name="Picture 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3423" y="1087438"/>
              <a:ext cx="705508" cy="1063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64" name="Picture 7"/>
            <p:cNvPicPr>
              <a:picLocks noChangeAspect="1"/>
            </p:cNvPicPr>
            <p:nvPr/>
          </p:nvPicPr>
          <p:blipFill>
            <a:blip r:embed="rId6">
              <a:lum brigh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3583" y="1087438"/>
              <a:ext cx="710734" cy="1063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65" name="Picture 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8130" y="1087438"/>
              <a:ext cx="700282" cy="1063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66" name="Picture 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1322" y="1087438"/>
              <a:ext cx="703768" cy="1063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67" name="Picture 10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7933" y="1087438"/>
              <a:ext cx="738605" cy="1063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68" name="Picture 11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324" y="2393951"/>
              <a:ext cx="688642" cy="1063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69" name="Picture 12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0553" y="2393951"/>
              <a:ext cx="728154" cy="1063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0" name="Picture 13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6004" y="2393951"/>
              <a:ext cx="722928" cy="1063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1" name="Picture 14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3583" y="2393951"/>
              <a:ext cx="721187" cy="1063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2" name="Picture 15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7679" y="2393951"/>
              <a:ext cx="710735" cy="1063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3" name="Picture 16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4354" y="2393951"/>
              <a:ext cx="714295" cy="1063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574" name="Group 17"/>
            <p:cNvGrpSpPr>
              <a:grpSpLocks/>
            </p:cNvGrpSpPr>
            <p:nvPr/>
          </p:nvGrpSpPr>
          <p:grpSpPr bwMode="auto">
            <a:xfrm>
              <a:off x="745781" y="836559"/>
              <a:ext cx="5605463" cy="230188"/>
              <a:chOff x="906720" y="904706"/>
              <a:chExt cx="5605372" cy="230170"/>
            </a:xfrm>
          </p:grpSpPr>
          <p:sp>
            <p:nvSpPr>
              <p:cNvPr id="20582" name="TextBox 18"/>
              <p:cNvSpPr txBox="1">
                <a:spLocks noChangeArrowheads="1"/>
              </p:cNvSpPr>
              <p:nvPr/>
            </p:nvSpPr>
            <p:spPr bwMode="auto">
              <a:xfrm>
                <a:off x="906720" y="904706"/>
                <a:ext cx="264816" cy="2154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6’</a:t>
                </a:r>
              </a:p>
            </p:txBody>
          </p:sp>
          <p:sp>
            <p:nvSpPr>
              <p:cNvPr id="20583" name="TextBox 19"/>
              <p:cNvSpPr txBox="1">
                <a:spLocks noChangeArrowheads="1"/>
              </p:cNvSpPr>
              <p:nvPr/>
            </p:nvSpPr>
            <p:spPr bwMode="auto">
              <a:xfrm>
                <a:off x="1729816" y="917805"/>
                <a:ext cx="32252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12’</a:t>
                </a:r>
              </a:p>
            </p:txBody>
          </p:sp>
          <p:sp>
            <p:nvSpPr>
              <p:cNvPr id="20584" name="TextBox 20"/>
              <p:cNvSpPr txBox="1">
                <a:spLocks noChangeArrowheads="1"/>
              </p:cNvSpPr>
              <p:nvPr/>
            </p:nvSpPr>
            <p:spPr bwMode="auto">
              <a:xfrm>
                <a:off x="2636963" y="912699"/>
                <a:ext cx="32252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18’</a:t>
                </a:r>
              </a:p>
            </p:txBody>
          </p:sp>
          <p:sp>
            <p:nvSpPr>
              <p:cNvPr id="20585" name="TextBox 21"/>
              <p:cNvSpPr txBox="1">
                <a:spLocks noChangeArrowheads="1"/>
              </p:cNvSpPr>
              <p:nvPr/>
            </p:nvSpPr>
            <p:spPr bwMode="auto">
              <a:xfrm>
                <a:off x="3476986" y="912699"/>
                <a:ext cx="32252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24’</a:t>
                </a:r>
              </a:p>
            </p:txBody>
          </p:sp>
          <p:sp>
            <p:nvSpPr>
              <p:cNvPr id="20586" name="TextBox 22"/>
              <p:cNvSpPr txBox="1">
                <a:spLocks noChangeArrowheads="1"/>
              </p:cNvSpPr>
              <p:nvPr/>
            </p:nvSpPr>
            <p:spPr bwMode="auto">
              <a:xfrm>
                <a:off x="4369721" y="919432"/>
                <a:ext cx="32252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30’</a:t>
                </a:r>
              </a:p>
            </p:txBody>
          </p:sp>
          <p:sp>
            <p:nvSpPr>
              <p:cNvPr id="20587" name="TextBox 23"/>
              <p:cNvSpPr txBox="1">
                <a:spLocks noChangeArrowheads="1"/>
              </p:cNvSpPr>
              <p:nvPr/>
            </p:nvSpPr>
            <p:spPr bwMode="auto">
              <a:xfrm>
                <a:off x="5242941" y="919432"/>
                <a:ext cx="32252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36’</a:t>
                </a:r>
              </a:p>
            </p:txBody>
          </p:sp>
          <p:sp>
            <p:nvSpPr>
              <p:cNvPr id="20588" name="TextBox 24"/>
              <p:cNvSpPr txBox="1">
                <a:spLocks noChangeArrowheads="1"/>
              </p:cNvSpPr>
              <p:nvPr/>
            </p:nvSpPr>
            <p:spPr bwMode="auto">
              <a:xfrm>
                <a:off x="6189568" y="912699"/>
                <a:ext cx="32252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42’</a:t>
                </a:r>
              </a:p>
            </p:txBody>
          </p:sp>
        </p:grpSp>
        <p:grpSp>
          <p:nvGrpSpPr>
            <p:cNvPr id="20575" name="Group 41"/>
            <p:cNvGrpSpPr>
              <a:grpSpLocks/>
            </p:cNvGrpSpPr>
            <p:nvPr/>
          </p:nvGrpSpPr>
          <p:grpSpPr bwMode="auto">
            <a:xfrm>
              <a:off x="696913" y="2157411"/>
              <a:ext cx="4765675" cy="236538"/>
              <a:chOff x="842111" y="2014154"/>
              <a:chExt cx="4764455" cy="236518"/>
            </a:xfrm>
          </p:grpSpPr>
          <p:sp>
            <p:nvSpPr>
              <p:cNvPr id="20576" name="TextBox 42"/>
              <p:cNvSpPr txBox="1">
                <a:spLocks noChangeArrowheads="1"/>
              </p:cNvSpPr>
              <p:nvPr/>
            </p:nvSpPr>
            <p:spPr bwMode="auto">
              <a:xfrm>
                <a:off x="842111" y="2027236"/>
                <a:ext cx="32252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48’</a:t>
                </a:r>
              </a:p>
            </p:txBody>
          </p:sp>
          <p:sp>
            <p:nvSpPr>
              <p:cNvPr id="20577" name="TextBox 43"/>
              <p:cNvSpPr txBox="1">
                <a:spLocks noChangeArrowheads="1"/>
              </p:cNvSpPr>
              <p:nvPr/>
            </p:nvSpPr>
            <p:spPr bwMode="auto">
              <a:xfrm>
                <a:off x="1709174" y="2021500"/>
                <a:ext cx="322524" cy="2154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54’</a:t>
                </a:r>
              </a:p>
            </p:txBody>
          </p:sp>
          <p:sp>
            <p:nvSpPr>
              <p:cNvPr id="20578" name="TextBox 44"/>
              <p:cNvSpPr txBox="1">
                <a:spLocks noChangeArrowheads="1"/>
              </p:cNvSpPr>
              <p:nvPr/>
            </p:nvSpPr>
            <p:spPr bwMode="auto">
              <a:xfrm>
                <a:off x="2627416" y="2021499"/>
                <a:ext cx="32252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60’</a:t>
                </a:r>
              </a:p>
            </p:txBody>
          </p:sp>
          <p:sp>
            <p:nvSpPr>
              <p:cNvPr id="20579" name="TextBox 45"/>
              <p:cNvSpPr txBox="1">
                <a:spLocks noChangeArrowheads="1"/>
              </p:cNvSpPr>
              <p:nvPr/>
            </p:nvSpPr>
            <p:spPr bwMode="auto">
              <a:xfrm>
                <a:off x="3545658" y="2021499"/>
                <a:ext cx="32252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66’</a:t>
                </a:r>
              </a:p>
            </p:txBody>
          </p:sp>
          <p:sp>
            <p:nvSpPr>
              <p:cNvPr id="20580" name="TextBox 46"/>
              <p:cNvSpPr txBox="1">
                <a:spLocks noChangeArrowheads="1"/>
              </p:cNvSpPr>
              <p:nvPr/>
            </p:nvSpPr>
            <p:spPr bwMode="auto">
              <a:xfrm>
                <a:off x="4416435" y="2014154"/>
                <a:ext cx="32252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72’</a:t>
                </a:r>
              </a:p>
            </p:txBody>
          </p:sp>
          <p:sp>
            <p:nvSpPr>
              <p:cNvPr id="20581" name="TextBox 47"/>
              <p:cNvSpPr txBox="1">
                <a:spLocks noChangeArrowheads="1"/>
              </p:cNvSpPr>
              <p:nvPr/>
            </p:nvSpPr>
            <p:spPr bwMode="auto">
              <a:xfrm>
                <a:off x="5284042" y="2035229"/>
                <a:ext cx="322524" cy="215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78’</a:t>
                </a: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769897" y="2262739"/>
            <a:ext cx="5601277" cy="4190209"/>
            <a:chOff x="782597" y="2377123"/>
            <a:chExt cx="5601277" cy="4455388"/>
          </a:xfrm>
        </p:grpSpPr>
        <p:pic>
          <p:nvPicPr>
            <p:cNvPr id="20489" name="Picture 19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7698" y="2524670"/>
              <a:ext cx="666176" cy="745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0" name="Picture 20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956" y="3448155"/>
              <a:ext cx="637557" cy="699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1" name="Picture 21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2533" y="3448155"/>
              <a:ext cx="659816" cy="699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2" name="Picture 22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8369" y="3448155"/>
              <a:ext cx="662996" cy="699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3" name="Picture 23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9896" y="3448155"/>
              <a:ext cx="678894" cy="699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4" name="Picture 24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5062" y="3448155"/>
              <a:ext cx="648686" cy="699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5" name="Picture 25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4330" y="3448155"/>
              <a:ext cx="648686" cy="699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6" name="Picture 26"/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3390" y="3448155"/>
              <a:ext cx="674125" cy="699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7" name="Picture 27"/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597" y="4332119"/>
              <a:ext cx="650276" cy="699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8" name="Picture 28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944" y="4332119"/>
              <a:ext cx="677305" cy="699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9" name="Picture 29"/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7240" y="4332119"/>
              <a:ext cx="666175" cy="699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0" name="Picture 30"/>
            <p:cNvPicPr>
              <a:picLocks noChangeAspect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9896" y="4332119"/>
              <a:ext cx="648686" cy="699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1" name="Picture 31"/>
            <p:cNvPicPr>
              <a:picLocks noChangeAspect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5062" y="4324214"/>
              <a:ext cx="648686" cy="699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2" name="Picture 32"/>
            <p:cNvPicPr>
              <a:picLocks noChangeAspect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279" y="4324214"/>
              <a:ext cx="650276" cy="699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3" name="Picture 33"/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3390" y="4312358"/>
              <a:ext cx="674125" cy="699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4" name="Picture 34"/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597" y="5229257"/>
              <a:ext cx="650276" cy="699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5" name="Picture 35"/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764" y="5229257"/>
              <a:ext cx="678894" cy="699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6" name="Picture 36"/>
            <p:cNvPicPr>
              <a:picLocks noChangeAspect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5650" y="5229257"/>
              <a:ext cx="678895" cy="699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7" name="Picture 37"/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9896" y="5229257"/>
              <a:ext cx="648686" cy="699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8" name="Picture 38"/>
            <p:cNvPicPr>
              <a:picLocks noChangeAspect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5062" y="5229257"/>
              <a:ext cx="648686" cy="699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9" name="Picture 39"/>
            <p:cNvPicPr>
              <a:picLocks noChangeAspect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0690" y="5216083"/>
              <a:ext cx="648686" cy="699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0" name="Picture 40"/>
            <p:cNvPicPr>
              <a:picLocks noChangeAspect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7238" y="5214765"/>
              <a:ext cx="650276" cy="699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1" name="Picture 41"/>
            <p:cNvPicPr>
              <a:picLocks noChangeAspect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597" y="6132981"/>
              <a:ext cx="650276" cy="699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2" name="Picture 42"/>
            <p:cNvPicPr>
              <a:picLocks noChangeAspect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944" y="6132981"/>
              <a:ext cx="648686" cy="699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3" name="Picture 43"/>
            <p:cNvPicPr>
              <a:picLocks noChangeAspect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1549" y="6132981"/>
              <a:ext cx="648686" cy="699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4" name="Picture 44"/>
            <p:cNvPicPr>
              <a:picLocks noChangeAspect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9435" y="6132981"/>
              <a:ext cx="648686" cy="699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5" name="Picture 45"/>
            <p:cNvPicPr>
              <a:picLocks noChangeAspect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4602" y="6132981"/>
              <a:ext cx="648686" cy="699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6" name="Picture 49"/>
            <p:cNvPicPr>
              <a:picLocks noChangeAspect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986"/>
            <a:stretch>
              <a:fillRect/>
            </a:stretch>
          </p:blipFill>
          <p:spPr bwMode="auto">
            <a:xfrm>
              <a:off x="784187" y="2544431"/>
              <a:ext cx="666175" cy="731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7" name="Picture 50"/>
            <p:cNvPicPr>
              <a:picLocks noChangeAspect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839"/>
            <a:stretch>
              <a:fillRect/>
            </a:stretch>
          </p:blipFill>
          <p:spPr bwMode="auto">
            <a:xfrm>
              <a:off x="4924330" y="2529939"/>
              <a:ext cx="666175" cy="74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8" name="Picture 51"/>
            <p:cNvPicPr>
              <a:picLocks noChangeAspect="1"/>
            </p:cNvPicPr>
            <p:nvPr/>
          </p:nvPicPr>
          <p:blipFill>
            <a:blip r:embed="rId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839"/>
            <a:stretch>
              <a:fillRect/>
            </a:stretch>
          </p:blipFill>
          <p:spPr bwMode="auto">
            <a:xfrm>
              <a:off x="4116653" y="2529939"/>
              <a:ext cx="662995" cy="74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9" name="Picture 52"/>
            <p:cNvPicPr>
              <a:picLocks noChangeAspect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312"/>
            <a:stretch>
              <a:fillRect/>
            </a:stretch>
          </p:blipFill>
          <p:spPr bwMode="auto">
            <a:xfrm>
              <a:off x="3293076" y="2524670"/>
              <a:ext cx="675714" cy="736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20" name="Picture 53"/>
            <p:cNvPicPr>
              <a:picLocks noChangeAspect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549"/>
            <a:stretch>
              <a:fillRect/>
            </a:stretch>
          </p:blipFill>
          <p:spPr bwMode="auto">
            <a:xfrm>
              <a:off x="1610944" y="2529939"/>
              <a:ext cx="675714" cy="731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21" name="Picture 54"/>
            <p:cNvPicPr>
              <a:picLocks noChangeAspect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" b="5785"/>
            <a:stretch>
              <a:fillRect/>
            </a:stretch>
          </p:blipFill>
          <p:spPr bwMode="auto">
            <a:xfrm>
              <a:off x="2477448" y="2524670"/>
              <a:ext cx="666176" cy="736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522" name="Group 3"/>
            <p:cNvGrpSpPr>
              <a:grpSpLocks/>
            </p:cNvGrpSpPr>
            <p:nvPr/>
          </p:nvGrpSpPr>
          <p:grpSpPr bwMode="auto">
            <a:xfrm>
              <a:off x="1006775" y="2377123"/>
              <a:ext cx="5251495" cy="191021"/>
              <a:chOff x="903889" y="968255"/>
              <a:chExt cx="5243639" cy="230169"/>
            </a:xfrm>
          </p:grpSpPr>
          <p:sp>
            <p:nvSpPr>
              <p:cNvPr id="20552" name="TextBox 2"/>
              <p:cNvSpPr txBox="1">
                <a:spLocks noChangeArrowheads="1"/>
              </p:cNvSpPr>
              <p:nvPr/>
            </p:nvSpPr>
            <p:spPr bwMode="auto">
              <a:xfrm>
                <a:off x="903889" y="968255"/>
                <a:ext cx="26481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6’</a:t>
                </a:r>
              </a:p>
            </p:txBody>
          </p:sp>
          <p:sp>
            <p:nvSpPr>
              <p:cNvPr id="20553" name="TextBox 48"/>
              <p:cNvSpPr txBox="1">
                <a:spLocks noChangeArrowheads="1"/>
              </p:cNvSpPr>
              <p:nvPr/>
            </p:nvSpPr>
            <p:spPr bwMode="auto">
              <a:xfrm>
                <a:off x="1726985" y="981354"/>
                <a:ext cx="32252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12’</a:t>
                </a:r>
              </a:p>
            </p:txBody>
          </p:sp>
          <p:sp>
            <p:nvSpPr>
              <p:cNvPr id="20554" name="TextBox 55"/>
              <p:cNvSpPr txBox="1">
                <a:spLocks noChangeArrowheads="1"/>
              </p:cNvSpPr>
              <p:nvPr/>
            </p:nvSpPr>
            <p:spPr bwMode="auto">
              <a:xfrm>
                <a:off x="2578757" y="978801"/>
                <a:ext cx="32252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18’</a:t>
                </a:r>
              </a:p>
            </p:txBody>
          </p:sp>
          <p:sp>
            <p:nvSpPr>
              <p:cNvPr id="20555" name="TextBox 56"/>
              <p:cNvSpPr txBox="1">
                <a:spLocks noChangeArrowheads="1"/>
              </p:cNvSpPr>
              <p:nvPr/>
            </p:nvSpPr>
            <p:spPr bwMode="auto">
              <a:xfrm>
                <a:off x="3417015" y="976248"/>
                <a:ext cx="32252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24’</a:t>
                </a:r>
              </a:p>
            </p:txBody>
          </p:sp>
          <p:sp>
            <p:nvSpPr>
              <p:cNvPr id="20556" name="TextBox 57"/>
              <p:cNvSpPr txBox="1">
                <a:spLocks noChangeArrowheads="1"/>
              </p:cNvSpPr>
              <p:nvPr/>
            </p:nvSpPr>
            <p:spPr bwMode="auto">
              <a:xfrm>
                <a:off x="4204721" y="973246"/>
                <a:ext cx="32252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30’</a:t>
                </a:r>
              </a:p>
            </p:txBody>
          </p:sp>
          <p:sp>
            <p:nvSpPr>
              <p:cNvPr id="20557" name="TextBox 58"/>
              <p:cNvSpPr txBox="1">
                <a:spLocks noChangeArrowheads="1"/>
              </p:cNvSpPr>
              <p:nvPr/>
            </p:nvSpPr>
            <p:spPr bwMode="auto">
              <a:xfrm>
                <a:off x="5015316" y="982980"/>
                <a:ext cx="32252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36’</a:t>
                </a:r>
              </a:p>
            </p:txBody>
          </p:sp>
          <p:sp>
            <p:nvSpPr>
              <p:cNvPr id="20558" name="TextBox 59"/>
              <p:cNvSpPr txBox="1">
                <a:spLocks noChangeArrowheads="1"/>
              </p:cNvSpPr>
              <p:nvPr/>
            </p:nvSpPr>
            <p:spPr bwMode="auto">
              <a:xfrm>
                <a:off x="5825004" y="976248"/>
                <a:ext cx="32252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42’</a:t>
                </a:r>
              </a:p>
            </p:txBody>
          </p:sp>
        </p:grpSp>
        <p:grpSp>
          <p:nvGrpSpPr>
            <p:cNvPr id="20523" name="Group 4"/>
            <p:cNvGrpSpPr>
              <a:grpSpLocks/>
            </p:cNvGrpSpPr>
            <p:nvPr/>
          </p:nvGrpSpPr>
          <p:grpSpPr bwMode="auto">
            <a:xfrm>
              <a:off x="938408" y="3299291"/>
              <a:ext cx="5253085" cy="191021"/>
              <a:chOff x="835763" y="2079619"/>
              <a:chExt cx="5243639" cy="230169"/>
            </a:xfrm>
          </p:grpSpPr>
          <p:sp>
            <p:nvSpPr>
              <p:cNvPr id="20545" name="TextBox 60"/>
              <p:cNvSpPr txBox="1">
                <a:spLocks noChangeArrowheads="1"/>
              </p:cNvSpPr>
              <p:nvPr/>
            </p:nvSpPr>
            <p:spPr bwMode="auto">
              <a:xfrm>
                <a:off x="835763" y="2079619"/>
                <a:ext cx="32252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48’</a:t>
                </a:r>
              </a:p>
            </p:txBody>
          </p:sp>
          <p:sp>
            <p:nvSpPr>
              <p:cNvPr id="20546" name="TextBox 61"/>
              <p:cNvSpPr txBox="1">
                <a:spLocks noChangeArrowheads="1"/>
              </p:cNvSpPr>
              <p:nvPr/>
            </p:nvSpPr>
            <p:spPr bwMode="auto">
              <a:xfrm>
                <a:off x="1658859" y="2092718"/>
                <a:ext cx="32252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54’</a:t>
                </a:r>
              </a:p>
            </p:txBody>
          </p:sp>
          <p:sp>
            <p:nvSpPr>
              <p:cNvPr id="20547" name="TextBox 62"/>
              <p:cNvSpPr txBox="1">
                <a:spLocks noChangeArrowheads="1"/>
              </p:cNvSpPr>
              <p:nvPr/>
            </p:nvSpPr>
            <p:spPr bwMode="auto">
              <a:xfrm>
                <a:off x="2510631" y="2090165"/>
                <a:ext cx="32252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60’</a:t>
                </a:r>
              </a:p>
            </p:txBody>
          </p:sp>
          <p:sp>
            <p:nvSpPr>
              <p:cNvPr id="20548" name="TextBox 63"/>
              <p:cNvSpPr txBox="1">
                <a:spLocks noChangeArrowheads="1"/>
              </p:cNvSpPr>
              <p:nvPr/>
            </p:nvSpPr>
            <p:spPr bwMode="auto">
              <a:xfrm>
                <a:off x="3348889" y="2087612"/>
                <a:ext cx="32252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66’</a:t>
                </a:r>
              </a:p>
            </p:txBody>
          </p:sp>
          <p:sp>
            <p:nvSpPr>
              <p:cNvPr id="20549" name="TextBox 64"/>
              <p:cNvSpPr txBox="1">
                <a:spLocks noChangeArrowheads="1"/>
              </p:cNvSpPr>
              <p:nvPr/>
            </p:nvSpPr>
            <p:spPr bwMode="auto">
              <a:xfrm>
                <a:off x="4136595" y="2084610"/>
                <a:ext cx="32252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72’</a:t>
                </a:r>
              </a:p>
            </p:txBody>
          </p:sp>
          <p:sp>
            <p:nvSpPr>
              <p:cNvPr id="20550" name="TextBox 65"/>
              <p:cNvSpPr txBox="1">
                <a:spLocks noChangeArrowheads="1"/>
              </p:cNvSpPr>
              <p:nvPr/>
            </p:nvSpPr>
            <p:spPr bwMode="auto">
              <a:xfrm>
                <a:off x="4947190" y="2094344"/>
                <a:ext cx="32252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78’</a:t>
                </a:r>
              </a:p>
            </p:txBody>
          </p:sp>
          <p:sp>
            <p:nvSpPr>
              <p:cNvPr id="20551" name="TextBox 66"/>
              <p:cNvSpPr txBox="1">
                <a:spLocks noChangeArrowheads="1"/>
              </p:cNvSpPr>
              <p:nvPr/>
            </p:nvSpPr>
            <p:spPr bwMode="auto">
              <a:xfrm>
                <a:off x="5756878" y="2087612"/>
                <a:ext cx="32252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84’</a:t>
                </a:r>
              </a:p>
            </p:txBody>
          </p:sp>
        </p:grpSp>
        <p:sp>
          <p:nvSpPr>
            <p:cNvPr id="20524" name="TextBox 67"/>
            <p:cNvSpPr txBox="1">
              <a:spLocks noChangeArrowheads="1"/>
            </p:cNvSpPr>
            <p:nvPr/>
          </p:nvSpPr>
          <p:spPr bwMode="auto">
            <a:xfrm>
              <a:off x="987696" y="5076440"/>
              <a:ext cx="381580" cy="177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Arial" panose="020B0604020202020204" pitchFamily="34" charset="0"/>
                </a:rPr>
                <a:t>132’</a:t>
              </a:r>
            </a:p>
          </p:txBody>
        </p:sp>
        <p:sp>
          <p:nvSpPr>
            <p:cNvPr id="20525" name="TextBox 68"/>
            <p:cNvSpPr txBox="1">
              <a:spLocks noChangeArrowheads="1"/>
            </p:cNvSpPr>
            <p:nvPr/>
          </p:nvSpPr>
          <p:spPr bwMode="auto">
            <a:xfrm>
              <a:off x="1785835" y="5085662"/>
              <a:ext cx="379990" cy="177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Arial" panose="020B0604020202020204" pitchFamily="34" charset="0"/>
                </a:rPr>
                <a:t>138’</a:t>
              </a:r>
            </a:p>
          </p:txBody>
        </p:sp>
        <p:sp>
          <p:nvSpPr>
            <p:cNvPr id="20526" name="TextBox 69"/>
            <p:cNvSpPr txBox="1">
              <a:spLocks noChangeArrowheads="1"/>
            </p:cNvSpPr>
            <p:nvPr/>
          </p:nvSpPr>
          <p:spPr bwMode="auto">
            <a:xfrm>
              <a:off x="2638030" y="5083027"/>
              <a:ext cx="381580" cy="179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Arial" panose="020B0604020202020204" pitchFamily="34" charset="0"/>
                </a:rPr>
                <a:t>144’</a:t>
              </a:r>
            </a:p>
          </p:txBody>
        </p:sp>
        <p:sp>
          <p:nvSpPr>
            <p:cNvPr id="20527" name="TextBox 70"/>
            <p:cNvSpPr txBox="1">
              <a:spLocks noChangeArrowheads="1"/>
            </p:cNvSpPr>
            <p:nvPr/>
          </p:nvSpPr>
          <p:spPr bwMode="auto">
            <a:xfrm>
              <a:off x="3477506" y="5081710"/>
              <a:ext cx="381580" cy="177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Arial" panose="020B0604020202020204" pitchFamily="34" charset="0"/>
                </a:rPr>
                <a:t>150’</a:t>
              </a:r>
            </a:p>
          </p:txBody>
        </p:sp>
        <p:sp>
          <p:nvSpPr>
            <p:cNvPr id="20528" name="TextBox 71"/>
            <p:cNvSpPr txBox="1">
              <a:spLocks noChangeArrowheads="1"/>
            </p:cNvSpPr>
            <p:nvPr/>
          </p:nvSpPr>
          <p:spPr bwMode="auto">
            <a:xfrm>
              <a:off x="4266105" y="5079075"/>
              <a:ext cx="381580" cy="177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Arial" panose="020B0604020202020204" pitchFamily="34" charset="0"/>
                </a:rPr>
                <a:t>156’</a:t>
              </a:r>
            </a:p>
          </p:txBody>
        </p:sp>
        <p:sp>
          <p:nvSpPr>
            <p:cNvPr id="20529" name="TextBox 72"/>
            <p:cNvSpPr txBox="1">
              <a:spLocks noChangeArrowheads="1"/>
            </p:cNvSpPr>
            <p:nvPr/>
          </p:nvSpPr>
          <p:spPr bwMode="auto">
            <a:xfrm>
              <a:off x="5078552" y="5071171"/>
              <a:ext cx="381580" cy="179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Arial" panose="020B0604020202020204" pitchFamily="34" charset="0"/>
                </a:rPr>
                <a:t>162’</a:t>
              </a:r>
            </a:p>
          </p:txBody>
        </p:sp>
        <p:sp>
          <p:nvSpPr>
            <p:cNvPr id="20530" name="TextBox 73"/>
            <p:cNvSpPr txBox="1">
              <a:spLocks noChangeArrowheads="1"/>
            </p:cNvSpPr>
            <p:nvPr/>
          </p:nvSpPr>
          <p:spPr bwMode="auto">
            <a:xfrm>
              <a:off x="5889409" y="5071171"/>
              <a:ext cx="379991" cy="179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Arial" panose="020B0604020202020204" pitchFamily="34" charset="0"/>
                </a:rPr>
                <a:t>168’</a:t>
              </a:r>
            </a:p>
          </p:txBody>
        </p:sp>
        <p:sp>
          <p:nvSpPr>
            <p:cNvPr id="20531" name="TextBox 81"/>
            <p:cNvSpPr txBox="1">
              <a:spLocks noChangeArrowheads="1"/>
            </p:cNvSpPr>
            <p:nvPr/>
          </p:nvSpPr>
          <p:spPr bwMode="auto">
            <a:xfrm>
              <a:off x="938408" y="5995973"/>
              <a:ext cx="381580" cy="179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Arial" panose="020B0604020202020204" pitchFamily="34" charset="0"/>
                </a:rPr>
                <a:t>174’</a:t>
              </a:r>
            </a:p>
          </p:txBody>
        </p:sp>
        <p:sp>
          <p:nvSpPr>
            <p:cNvPr id="20532" name="TextBox 82"/>
            <p:cNvSpPr txBox="1">
              <a:spLocks noChangeArrowheads="1"/>
            </p:cNvSpPr>
            <p:nvPr/>
          </p:nvSpPr>
          <p:spPr bwMode="auto">
            <a:xfrm>
              <a:off x="1763576" y="6007829"/>
              <a:ext cx="379990" cy="177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Arial" panose="020B0604020202020204" pitchFamily="34" charset="0"/>
                </a:rPr>
                <a:t>180’</a:t>
              </a:r>
            </a:p>
          </p:txBody>
        </p:sp>
        <p:sp>
          <p:nvSpPr>
            <p:cNvPr id="20533" name="TextBox 83"/>
            <p:cNvSpPr txBox="1">
              <a:spLocks noChangeArrowheads="1"/>
            </p:cNvSpPr>
            <p:nvPr/>
          </p:nvSpPr>
          <p:spPr bwMode="auto">
            <a:xfrm>
              <a:off x="2615771" y="6005195"/>
              <a:ext cx="381580" cy="179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Arial" panose="020B0604020202020204" pitchFamily="34" charset="0"/>
                </a:rPr>
                <a:t>186’</a:t>
              </a:r>
            </a:p>
          </p:txBody>
        </p:sp>
        <p:sp>
          <p:nvSpPr>
            <p:cNvPr id="20534" name="TextBox 84"/>
            <p:cNvSpPr txBox="1">
              <a:spLocks noChangeArrowheads="1"/>
            </p:cNvSpPr>
            <p:nvPr/>
          </p:nvSpPr>
          <p:spPr bwMode="auto">
            <a:xfrm>
              <a:off x="3456837" y="6002560"/>
              <a:ext cx="379991" cy="179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Arial" panose="020B0604020202020204" pitchFamily="34" charset="0"/>
                </a:rPr>
                <a:t>192’</a:t>
              </a:r>
            </a:p>
          </p:txBody>
        </p:sp>
        <p:sp>
          <p:nvSpPr>
            <p:cNvPr id="20535" name="TextBox 85"/>
            <p:cNvSpPr txBox="1">
              <a:spLocks noChangeArrowheads="1"/>
            </p:cNvSpPr>
            <p:nvPr/>
          </p:nvSpPr>
          <p:spPr bwMode="auto">
            <a:xfrm>
              <a:off x="4245435" y="5999925"/>
              <a:ext cx="379991" cy="179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800" dirty="0">
                  <a:latin typeface="Arial" panose="020B0604020202020204" pitchFamily="34" charset="0"/>
                </a:rPr>
                <a:t>198’</a:t>
              </a:r>
            </a:p>
          </p:txBody>
        </p:sp>
        <p:sp>
          <p:nvSpPr>
            <p:cNvPr id="20536" name="TextBox 88"/>
            <p:cNvSpPr txBox="1">
              <a:spLocks noChangeArrowheads="1"/>
            </p:cNvSpPr>
            <p:nvPr/>
          </p:nvSpPr>
          <p:spPr bwMode="auto">
            <a:xfrm>
              <a:off x="944768" y="4183255"/>
              <a:ext cx="322754" cy="179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Arial" panose="020B0604020202020204" pitchFamily="34" charset="0"/>
                </a:rPr>
                <a:t>90’</a:t>
              </a:r>
            </a:p>
          </p:txBody>
        </p:sp>
        <p:sp>
          <p:nvSpPr>
            <p:cNvPr id="20537" name="TextBox 89"/>
            <p:cNvSpPr txBox="1">
              <a:spLocks noChangeArrowheads="1"/>
            </p:cNvSpPr>
            <p:nvPr/>
          </p:nvSpPr>
          <p:spPr bwMode="auto">
            <a:xfrm>
              <a:off x="1742906" y="4192476"/>
              <a:ext cx="322754" cy="179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Arial" panose="020B0604020202020204" pitchFamily="34" charset="0"/>
                </a:rPr>
                <a:t>96’</a:t>
              </a:r>
            </a:p>
          </p:txBody>
        </p:sp>
        <p:sp>
          <p:nvSpPr>
            <p:cNvPr id="20538" name="TextBox 90"/>
            <p:cNvSpPr txBox="1">
              <a:spLocks noChangeArrowheads="1"/>
            </p:cNvSpPr>
            <p:nvPr/>
          </p:nvSpPr>
          <p:spPr bwMode="auto">
            <a:xfrm>
              <a:off x="2595102" y="4189841"/>
              <a:ext cx="381580" cy="179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Arial" panose="020B0604020202020204" pitchFamily="34" charset="0"/>
                </a:rPr>
                <a:t>102’</a:t>
              </a:r>
            </a:p>
          </p:txBody>
        </p:sp>
        <p:sp>
          <p:nvSpPr>
            <p:cNvPr id="20539" name="TextBox 91"/>
            <p:cNvSpPr txBox="1">
              <a:spLocks noChangeArrowheads="1"/>
            </p:cNvSpPr>
            <p:nvPr/>
          </p:nvSpPr>
          <p:spPr bwMode="auto">
            <a:xfrm>
              <a:off x="3434578" y="4188524"/>
              <a:ext cx="381580" cy="179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Arial" panose="020B0604020202020204" pitchFamily="34" charset="0"/>
                </a:rPr>
                <a:t>108’</a:t>
              </a:r>
            </a:p>
          </p:txBody>
        </p:sp>
        <p:sp>
          <p:nvSpPr>
            <p:cNvPr id="20540" name="TextBox 92"/>
            <p:cNvSpPr txBox="1">
              <a:spLocks noChangeArrowheads="1"/>
            </p:cNvSpPr>
            <p:nvPr/>
          </p:nvSpPr>
          <p:spPr bwMode="auto">
            <a:xfrm>
              <a:off x="4224767" y="4185890"/>
              <a:ext cx="379990" cy="179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Arial" panose="020B0604020202020204" pitchFamily="34" charset="0"/>
                </a:rPr>
                <a:t>114’</a:t>
              </a:r>
            </a:p>
          </p:txBody>
        </p:sp>
        <p:sp>
          <p:nvSpPr>
            <p:cNvPr id="20541" name="TextBox 93"/>
            <p:cNvSpPr txBox="1">
              <a:spLocks noChangeArrowheads="1"/>
            </p:cNvSpPr>
            <p:nvPr/>
          </p:nvSpPr>
          <p:spPr bwMode="auto">
            <a:xfrm>
              <a:off x="5035625" y="4179302"/>
              <a:ext cx="381580" cy="177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Arial" panose="020B0604020202020204" pitchFamily="34" charset="0"/>
                </a:rPr>
                <a:t>120’</a:t>
              </a:r>
            </a:p>
          </p:txBody>
        </p:sp>
        <p:sp>
          <p:nvSpPr>
            <p:cNvPr id="20542" name="TextBox 94"/>
            <p:cNvSpPr txBox="1">
              <a:spLocks noChangeArrowheads="1"/>
            </p:cNvSpPr>
            <p:nvPr/>
          </p:nvSpPr>
          <p:spPr bwMode="auto">
            <a:xfrm>
              <a:off x="5846482" y="4179302"/>
              <a:ext cx="379990" cy="177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Arial" panose="020B0604020202020204" pitchFamily="34" charset="0"/>
                </a:rPr>
                <a:t>126’</a:t>
              </a:r>
            </a:p>
          </p:txBody>
        </p:sp>
      </p:grpSp>
      <p:sp>
        <p:nvSpPr>
          <p:cNvPr id="20544" name="TextBox 3"/>
          <p:cNvSpPr txBox="1">
            <a:spLocks noChangeArrowheads="1"/>
          </p:cNvSpPr>
          <p:nvPr/>
        </p:nvSpPr>
        <p:spPr bwMode="auto">
          <a:xfrm>
            <a:off x="2518482" y="2103168"/>
            <a:ext cx="1750499" cy="20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 dirty="0">
                <a:latin typeface="Arial" panose="020B0604020202020204" pitchFamily="34" charset="0"/>
              </a:rPr>
              <a:t>Ad-Cre-GFP infected MEFs</a:t>
            </a:r>
          </a:p>
        </p:txBody>
      </p:sp>
      <p:graphicFrame>
        <p:nvGraphicFramePr>
          <p:cNvPr id="20488" name="Chart 7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3162464"/>
              </p:ext>
            </p:extLst>
          </p:nvPr>
        </p:nvGraphicFramePr>
        <p:xfrm>
          <a:off x="598001" y="6921476"/>
          <a:ext cx="2320925" cy="176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5" name="Chart" r:id="rId49" imgW="2328874" imgH="1774090" progId="Excel.Chart.8">
                  <p:embed/>
                </p:oleObj>
              </mc:Choice>
              <mc:Fallback>
                <p:oleObj name="Chart" r:id="rId49" imgW="2328874" imgH="1774090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001" y="6921476"/>
                        <a:ext cx="2320925" cy="176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2942174" y="7099317"/>
            <a:ext cx="3429000" cy="11625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n-US" sz="1000" b="1" dirty="0" smtClean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Supplementary Fig. 3. Depletion of </a:t>
            </a:r>
            <a:r>
              <a:rPr lang="en-US" sz="1000" b="1" i="1" dirty="0" smtClean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Hnf1b</a:t>
            </a:r>
            <a:r>
              <a:rPr lang="en-US" sz="1000" b="1" dirty="0" smtClean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did not affect time from NEB to anaphase. </a:t>
            </a:r>
            <a:r>
              <a:rPr lang="en-US" sz="900" dirty="0" smtClean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After </a:t>
            </a:r>
            <a:r>
              <a:rPr lang="en-US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Hnf1b</a:t>
            </a:r>
            <a:r>
              <a:rPr lang="en-US" sz="9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flox/flox </a:t>
            </a:r>
            <a:r>
              <a:rPr lang="en-US" sz="900" dirty="0" smtClean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primary P3 MEFs were infected with Ad-GFP (A) or Ad-Cre-GFP (B) for 24 h, live cell images were obtained every 6 min for 16 h. </a:t>
            </a:r>
            <a:r>
              <a:rPr lang="en-US" sz="9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M</a:t>
            </a:r>
            <a:r>
              <a:rPr lang="en-US" sz="900" dirty="0" smtClean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itotic cells were selected and time of NEB to anaphase was measured (C). Data are expressed as </a:t>
            </a:r>
            <a:r>
              <a:rPr lang="en-US" sz="900" dirty="0" err="1" smtClean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mean±SD</a:t>
            </a:r>
            <a:r>
              <a:rPr lang="en-US" sz="900" dirty="0" smtClean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, N=5, *</a:t>
            </a:r>
            <a:r>
              <a:rPr lang="en-US" sz="900" i="1" dirty="0" smtClean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P&lt;</a:t>
            </a:r>
            <a:r>
              <a:rPr lang="en-US" sz="900" dirty="0" smtClean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0.05;</a:t>
            </a:r>
            <a:r>
              <a:rPr lang="en-US" sz="900" i="1" dirty="0" smtClean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900" dirty="0" smtClean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**</a:t>
            </a:r>
            <a:r>
              <a:rPr lang="en-US" sz="900" i="1" dirty="0" smtClean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P&lt;</a:t>
            </a:r>
            <a:r>
              <a:rPr lang="en-US" sz="900" dirty="0" smtClean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0.01; ***</a:t>
            </a:r>
            <a:r>
              <a:rPr lang="en-US" sz="900" i="1" dirty="0" smtClean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</a:t>
            </a:r>
            <a:r>
              <a:rPr lang="en-US" sz="900" dirty="0" smtClean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&lt;0.001. </a:t>
            </a:r>
            <a:endParaRPr lang="en-US" sz="9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05" name="TextBox 18"/>
          <p:cNvSpPr txBox="1">
            <a:spLocks noChangeArrowheads="1"/>
          </p:cNvSpPr>
          <p:nvPr/>
        </p:nvSpPr>
        <p:spPr bwMode="auto">
          <a:xfrm>
            <a:off x="370529" y="699474"/>
            <a:ext cx="3513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latin typeface="Arial" panose="020B0604020202020204" pitchFamily="34" charset="0"/>
              </a:rPr>
              <a:t>A</a:t>
            </a:r>
            <a:endParaRPr lang="en-US" altLang="en-US" sz="1800" b="1" dirty="0">
              <a:latin typeface="Arial" panose="020B0604020202020204" pitchFamily="34" charset="0"/>
            </a:endParaRPr>
          </a:p>
        </p:txBody>
      </p:sp>
      <p:sp>
        <p:nvSpPr>
          <p:cNvPr id="106" name="TextBox 18"/>
          <p:cNvSpPr txBox="1">
            <a:spLocks noChangeArrowheads="1"/>
          </p:cNvSpPr>
          <p:nvPr/>
        </p:nvSpPr>
        <p:spPr bwMode="auto">
          <a:xfrm>
            <a:off x="372549" y="2274640"/>
            <a:ext cx="3513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latin typeface="Arial" panose="020B0604020202020204" pitchFamily="34" charset="0"/>
              </a:rPr>
              <a:t>B</a:t>
            </a:r>
            <a:endParaRPr lang="en-US" altLang="en-US" sz="1800" b="1" dirty="0">
              <a:latin typeface="Arial" panose="020B0604020202020204" pitchFamily="34" charset="0"/>
            </a:endParaRPr>
          </a:p>
        </p:txBody>
      </p:sp>
      <p:sp>
        <p:nvSpPr>
          <p:cNvPr id="107" name="TextBox 18"/>
          <p:cNvSpPr txBox="1">
            <a:spLocks noChangeArrowheads="1"/>
          </p:cNvSpPr>
          <p:nvPr/>
        </p:nvSpPr>
        <p:spPr bwMode="auto">
          <a:xfrm>
            <a:off x="424878" y="6729985"/>
            <a:ext cx="3513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latin typeface="Arial" panose="020B0604020202020204" pitchFamily="34" charset="0"/>
              </a:rPr>
              <a:t>C</a:t>
            </a:r>
            <a:endParaRPr lang="en-US" altLang="en-US" sz="18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108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4238</TotalTime>
  <Words>214</Words>
  <Application>Microsoft Macintosh PowerPoint</Application>
  <PresentationFormat>On-screen Show (4:3)</PresentationFormat>
  <Paragraphs>53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Chart</vt:lpstr>
      <vt:lpstr>PowerPoint Presentation</vt:lpstr>
    </vt:vector>
  </TitlesOfParts>
  <Company>M. D. Anderson Cancer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Sun,Mianen</dc:creator>
  <cp:lastModifiedBy>Zhou Lijun</cp:lastModifiedBy>
  <cp:revision>128</cp:revision>
  <dcterms:created xsi:type="dcterms:W3CDTF">2016-08-03T21:02:27Z</dcterms:created>
  <dcterms:modified xsi:type="dcterms:W3CDTF">2017-06-14T21:22:27Z</dcterms:modified>
</cp:coreProperties>
</file>