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2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328" y="-4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4C7AA-45D0-4E11-AC11-F42C322D3515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6E828-8FA9-4F42-9E1E-D72683BF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82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0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5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97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70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9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12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76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0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42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4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40EE9-F052-48D4-9D24-B4EC03530C6F}" type="datetimeFigureOut">
              <a:rPr lang="en-US" smtClean="0"/>
              <a:t>6/14/17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7C32E-7817-41EE-875B-801C2FB32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4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1408113" y="815975"/>
            <a:ext cx="3254375" cy="6770688"/>
            <a:chOff x="1408113" y="815975"/>
            <a:chExt cx="3254375" cy="6770688"/>
          </a:xfrm>
        </p:grpSpPr>
        <p:pic>
          <p:nvPicPr>
            <p:cNvPr id="2355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663"/>
            <a:stretch>
              <a:fillRect/>
            </a:stretch>
          </p:blipFill>
          <p:spPr bwMode="auto">
            <a:xfrm>
              <a:off x="1846263" y="2068513"/>
              <a:ext cx="1574800" cy="407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" name="Explosion 1 82"/>
            <p:cNvSpPr>
              <a:spLocks noChangeArrowheads="1"/>
            </p:cNvSpPr>
            <p:nvPr/>
          </p:nvSpPr>
          <p:spPr bwMode="auto">
            <a:xfrm>
              <a:off x="1752600" y="1727200"/>
              <a:ext cx="876300" cy="508000"/>
            </a:xfrm>
            <a:prstGeom prst="irregularSeal1">
              <a:avLst/>
            </a:prstGeom>
            <a:gradFill rotWithShape="1">
              <a:gsLst>
                <a:gs pos="0">
                  <a:srgbClr val="9CC746"/>
                </a:gs>
                <a:gs pos="20000">
                  <a:srgbClr val="9BC348"/>
                </a:gs>
                <a:gs pos="100000">
                  <a:srgbClr val="769535"/>
                </a:gs>
              </a:gsLst>
              <a:lin ang="54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sz="800" kern="0" dirty="0" smtClean="0">
                  <a:solidFill>
                    <a:prstClr val="white"/>
                  </a:solidFill>
                  <a:ea typeface="+mn-ea"/>
                  <a:cs typeface="Arial" panose="020B0604020202020204" pitchFamily="34" charset="0"/>
                </a:rPr>
                <a:t>HNF1B</a:t>
              </a:r>
              <a:endParaRPr lang="en-US" sz="800" kern="0" dirty="0">
                <a:solidFill>
                  <a:prstClr val="white"/>
                </a:solidFill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3558" name="Group 31"/>
            <p:cNvGrpSpPr>
              <a:grpSpLocks/>
            </p:cNvGrpSpPr>
            <p:nvPr/>
          </p:nvGrpSpPr>
          <p:grpSpPr bwMode="auto">
            <a:xfrm>
              <a:off x="1866900" y="2976563"/>
              <a:ext cx="2212975" cy="471487"/>
              <a:chOff x="3881915" y="1503674"/>
              <a:chExt cx="2214409" cy="471132"/>
            </a:xfrm>
          </p:grpSpPr>
          <p:cxnSp>
            <p:nvCxnSpPr>
              <p:cNvPr id="23683" name="Straight Connector 84"/>
              <p:cNvCxnSpPr>
                <a:cxnSpLocks noChangeShapeType="1"/>
              </p:cNvCxnSpPr>
              <p:nvPr/>
            </p:nvCxnSpPr>
            <p:spPr bwMode="auto">
              <a:xfrm flipV="1">
                <a:off x="3881915" y="1972491"/>
                <a:ext cx="2214409" cy="231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3684" name="Group 33"/>
              <p:cNvGrpSpPr>
                <a:grpSpLocks/>
              </p:cNvGrpSpPr>
              <p:nvPr/>
            </p:nvGrpSpPr>
            <p:grpSpPr bwMode="auto">
              <a:xfrm>
                <a:off x="4228452" y="1503674"/>
                <a:ext cx="1637977" cy="458004"/>
                <a:chOff x="4228452" y="1503674"/>
                <a:chExt cx="1637977" cy="458004"/>
              </a:xfrm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4228214" y="1703548"/>
                  <a:ext cx="1637774" cy="258567"/>
                </a:xfrm>
                <a:prstGeom prst="rect">
                  <a:avLst/>
                </a:prstGeom>
                <a:solidFill>
                  <a:srgbClr val="C0504D"/>
                </a:solidFill>
                <a:ln w="25400" cap="flat" cmpd="sng" algn="ctr">
                  <a:solidFill>
                    <a:srgbClr val="C0504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hangingPunct="1">
                    <a:defRPr/>
                  </a:pPr>
                  <a:r>
                    <a:rPr lang="en-US" sz="1200" i="1" kern="0" dirty="0">
                      <a:solidFill>
                        <a:prstClr val="white"/>
                      </a:solidFill>
                      <a:latin typeface="Calibri"/>
                      <a:ea typeface="+mn-ea"/>
                    </a:rPr>
                    <a:t>Mad2l1, Bub1b, Rb1</a:t>
                  </a:r>
                </a:p>
              </p:txBody>
            </p:sp>
            <p:cxnSp>
              <p:nvCxnSpPr>
                <p:cNvPr id="23686" name="Elbow Connector 89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349291" y="1382835"/>
                  <a:ext cx="233004" cy="474682"/>
                </a:xfrm>
                <a:prstGeom prst="bentConnector2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grpSp>
          <p:nvGrpSpPr>
            <p:cNvPr id="23559" name="Group 18431"/>
            <p:cNvGrpSpPr>
              <a:grpSpLocks/>
            </p:cNvGrpSpPr>
            <p:nvPr/>
          </p:nvGrpSpPr>
          <p:grpSpPr bwMode="auto">
            <a:xfrm>
              <a:off x="2082799" y="815975"/>
              <a:ext cx="1225681" cy="865188"/>
              <a:chOff x="1388391" y="1106232"/>
              <a:chExt cx="1038010" cy="662276"/>
            </a:xfrm>
          </p:grpSpPr>
          <p:sp>
            <p:nvSpPr>
              <p:cNvPr id="96" name="Explosion 1 95"/>
              <p:cNvSpPr>
                <a:spLocks noChangeArrowheads="1"/>
              </p:cNvSpPr>
              <p:nvPr/>
            </p:nvSpPr>
            <p:spPr bwMode="auto">
              <a:xfrm>
                <a:off x="1388391" y="1106232"/>
                <a:ext cx="1038010" cy="662276"/>
              </a:xfrm>
              <a:prstGeom prst="irregularSeal1">
                <a:avLst/>
              </a:prstGeom>
              <a:gradFill rotWithShape="1">
                <a:gsLst>
                  <a:gs pos="0">
                    <a:srgbClr val="9CC746"/>
                  </a:gs>
                  <a:gs pos="20000">
                    <a:srgbClr val="9BC348"/>
                  </a:gs>
                  <a:gs pos="100000">
                    <a:srgbClr val="769535"/>
                  </a:gs>
                </a:gsLst>
                <a:lin ang="5400000"/>
              </a:gradFill>
              <a:ln w="9525">
                <a:solidFill>
                  <a:srgbClr val="98B954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8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sz="1400" kern="0" dirty="0" smtClean="0">
                    <a:solidFill>
                      <a:prstClr val="white"/>
                    </a:solidFill>
                    <a:latin typeface="Calibri"/>
                    <a:ea typeface="+mn-ea"/>
                  </a:rPr>
                  <a:t>HNF1B</a:t>
                </a:r>
                <a:endParaRPr lang="en-US" sz="1400" kern="0" dirty="0">
                  <a:solidFill>
                    <a:prstClr val="white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99" name="TextBox 39"/>
              <p:cNvSpPr txBox="1">
                <a:spLocks noChangeArrowheads="1"/>
              </p:cNvSpPr>
              <p:nvPr/>
            </p:nvSpPr>
            <p:spPr bwMode="auto">
              <a:xfrm>
                <a:off x="1752732" y="1283649"/>
                <a:ext cx="299807" cy="30622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en-US" sz="2000" kern="0" dirty="0" smtClean="0">
                    <a:solidFill>
                      <a:srgbClr val="FF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X</a:t>
                </a:r>
              </a:p>
            </p:txBody>
          </p:sp>
        </p:grpSp>
        <p:sp>
          <p:nvSpPr>
            <p:cNvPr id="102" name="TextBox 42"/>
            <p:cNvSpPr txBox="1">
              <a:spLocks noChangeArrowheads="1"/>
            </p:cNvSpPr>
            <p:nvPr/>
          </p:nvSpPr>
          <p:spPr bwMode="auto">
            <a:xfrm>
              <a:off x="2000942" y="1769267"/>
              <a:ext cx="357187" cy="4000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2000" kern="0" dirty="0" smtClean="0">
                  <a:solidFill>
                    <a:srgbClr val="FF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103" name="TextBox 44"/>
            <p:cNvSpPr txBox="1">
              <a:spLocks noChangeArrowheads="1"/>
            </p:cNvSpPr>
            <p:nvPr/>
          </p:nvSpPr>
          <p:spPr bwMode="auto">
            <a:xfrm>
              <a:off x="2260600" y="2789238"/>
              <a:ext cx="357188" cy="4000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2000" b="1" kern="0" dirty="0" smtClean="0">
                  <a:solidFill>
                    <a:srgbClr val="FF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23562" name="Oval 103"/>
            <p:cNvSpPr>
              <a:spLocks noChangeArrowheads="1"/>
            </p:cNvSpPr>
            <p:nvPr/>
          </p:nvSpPr>
          <p:spPr bwMode="auto">
            <a:xfrm>
              <a:off x="1747838" y="3956050"/>
              <a:ext cx="1908175" cy="615950"/>
            </a:xfrm>
            <a:prstGeom prst="ellipse">
              <a:avLst/>
            </a:prstGeom>
            <a:gradFill rotWithShape="0">
              <a:gsLst>
                <a:gs pos="0">
                  <a:srgbClr val="9AB5E4"/>
                </a:gs>
                <a:gs pos="50000">
                  <a:srgbClr val="C2D1ED"/>
                </a:gs>
                <a:gs pos="100000">
                  <a:srgbClr val="E1E8F5"/>
                </a:gs>
              </a:gsLst>
              <a:lin ang="5400000"/>
            </a:gradFill>
            <a:ln w="12700">
              <a:solidFill>
                <a:srgbClr val="385D8A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05" name="TextBox 41"/>
            <p:cNvSpPr txBox="1">
              <a:spLocks noChangeArrowheads="1"/>
            </p:cNvSpPr>
            <p:nvPr/>
          </p:nvSpPr>
          <p:spPr bwMode="auto">
            <a:xfrm>
              <a:off x="1430338" y="4610100"/>
              <a:ext cx="2490787" cy="27781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200" b="1" kern="0" dirty="0" smtClean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Polyploidy, CIN and aneuploidy</a:t>
              </a:r>
            </a:p>
          </p:txBody>
        </p:sp>
        <p:grpSp>
          <p:nvGrpSpPr>
            <p:cNvPr id="23564" name="Group 18462"/>
            <p:cNvGrpSpPr>
              <a:grpSpLocks/>
            </p:cNvGrpSpPr>
            <p:nvPr/>
          </p:nvGrpSpPr>
          <p:grpSpPr bwMode="auto">
            <a:xfrm>
              <a:off x="1922463" y="4079875"/>
              <a:ext cx="1541462" cy="346075"/>
              <a:chOff x="1005079" y="4449355"/>
              <a:chExt cx="3181621" cy="804044"/>
            </a:xfrm>
          </p:grpSpPr>
          <p:grpSp>
            <p:nvGrpSpPr>
              <p:cNvPr id="23634" name="Group 52"/>
              <p:cNvGrpSpPr>
                <a:grpSpLocks/>
              </p:cNvGrpSpPr>
              <p:nvPr/>
            </p:nvGrpSpPr>
            <p:grpSpPr bwMode="auto">
              <a:xfrm>
                <a:off x="3627287" y="4449355"/>
                <a:ext cx="559413" cy="771450"/>
                <a:chOff x="2941984" y="4247567"/>
                <a:chExt cx="559413" cy="771450"/>
              </a:xfrm>
            </p:grpSpPr>
            <p:sp>
              <p:nvSpPr>
                <p:cNvPr id="23675" name="Oval 154"/>
                <p:cNvSpPr>
                  <a:spLocks noChangeArrowheads="1"/>
                </p:cNvSpPr>
                <p:nvPr/>
              </p:nvSpPr>
              <p:spPr bwMode="auto">
                <a:xfrm>
                  <a:off x="2895219" y="4472553"/>
                  <a:ext cx="334217" cy="30612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9AB5E4"/>
                    </a:gs>
                    <a:gs pos="50000">
                      <a:srgbClr val="C2D1ED"/>
                    </a:gs>
                    <a:gs pos="100000">
                      <a:srgbClr val="E1E8F5"/>
                    </a:gs>
                  </a:gsLst>
                  <a:lin ang="5400000"/>
                </a:gra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23676" name="Straight Connector 155"/>
                <p:cNvCxnSpPr>
                  <a:cxnSpLocks noChangeShapeType="1"/>
                </p:cNvCxnSpPr>
                <p:nvPr/>
              </p:nvCxnSpPr>
              <p:spPr bwMode="auto">
                <a:xfrm flipV="1">
                  <a:off x="3146581" y="4247306"/>
                  <a:ext cx="78628" cy="229627"/>
                </a:xfrm>
                <a:prstGeom prst="line">
                  <a:avLst/>
                </a:prstGeom>
                <a:noFill/>
                <a:ln w="19050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677" name="Straight Connector 156"/>
                <p:cNvCxnSpPr>
                  <a:cxnSpLocks noChangeShapeType="1"/>
                </p:cNvCxnSpPr>
                <p:nvPr/>
              </p:nvCxnSpPr>
              <p:spPr bwMode="auto">
                <a:xfrm flipV="1">
                  <a:off x="3225209" y="4402860"/>
                  <a:ext cx="216226" cy="151852"/>
                </a:xfrm>
                <a:prstGeom prst="line">
                  <a:avLst/>
                </a:prstGeom>
                <a:noFill/>
                <a:ln w="19050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678" name="Straight Connector 157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3238314" y="4639894"/>
                  <a:ext cx="262093" cy="81481"/>
                </a:xfrm>
                <a:prstGeom prst="line">
                  <a:avLst/>
                </a:prstGeom>
                <a:noFill/>
                <a:ln w="19050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679" name="Straight Connector 158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3205552" y="4732487"/>
                  <a:ext cx="196569" cy="225923"/>
                </a:xfrm>
                <a:prstGeom prst="line">
                  <a:avLst/>
                </a:prstGeom>
                <a:noFill/>
                <a:ln w="19050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680" name="Straight Connector 159"/>
                <p:cNvCxnSpPr>
                  <a:cxnSpLocks noChangeShapeType="1"/>
                </p:cNvCxnSpPr>
                <p:nvPr/>
              </p:nvCxnSpPr>
              <p:spPr bwMode="auto">
                <a:xfrm flipV="1">
                  <a:off x="2986051" y="4788041"/>
                  <a:ext cx="124494" cy="229627"/>
                </a:xfrm>
                <a:prstGeom prst="line">
                  <a:avLst/>
                </a:prstGeom>
                <a:noFill/>
                <a:ln w="19050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3635" name="Group 51"/>
              <p:cNvGrpSpPr>
                <a:grpSpLocks/>
              </p:cNvGrpSpPr>
              <p:nvPr/>
            </p:nvGrpSpPr>
            <p:grpSpPr bwMode="auto">
              <a:xfrm>
                <a:off x="1005079" y="4514345"/>
                <a:ext cx="560640" cy="739054"/>
                <a:chOff x="1569648" y="4263887"/>
                <a:chExt cx="560640" cy="739054"/>
              </a:xfrm>
            </p:grpSpPr>
            <p:sp>
              <p:nvSpPr>
                <p:cNvPr id="23669" name="Oval 148"/>
                <p:cNvSpPr>
                  <a:spLocks noChangeArrowheads="1"/>
                </p:cNvSpPr>
                <p:nvPr/>
              </p:nvSpPr>
              <p:spPr bwMode="auto">
                <a:xfrm>
                  <a:off x="1841609" y="4468142"/>
                  <a:ext cx="288345" cy="30612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9AB5E4"/>
                    </a:gs>
                    <a:gs pos="50000">
                      <a:srgbClr val="C2D1ED"/>
                    </a:gs>
                    <a:gs pos="100000">
                      <a:srgbClr val="E1E8F5"/>
                    </a:gs>
                  </a:gsLst>
                  <a:lin ang="5400000"/>
                </a:gra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23670" name="Straight Connector 149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1818116" y="4265301"/>
                  <a:ext cx="101560" cy="211110"/>
                </a:xfrm>
                <a:prstGeom prst="line">
                  <a:avLst/>
                </a:prstGeom>
                <a:noFill/>
                <a:ln w="19050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671" name="Straight Connector 150"/>
                <p:cNvCxnSpPr>
                  <a:cxnSpLocks noChangeShapeType="1"/>
                </p:cNvCxnSpPr>
                <p:nvPr/>
              </p:nvCxnSpPr>
              <p:spPr bwMode="auto">
                <a:xfrm flipV="1">
                  <a:off x="1569128" y="4646780"/>
                  <a:ext cx="271921" cy="114813"/>
                </a:xfrm>
                <a:prstGeom prst="line">
                  <a:avLst/>
                </a:prstGeom>
                <a:noFill/>
                <a:ln w="19050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672" name="Straight Connector 151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1578955" y="4454189"/>
                  <a:ext cx="262093" cy="122220"/>
                </a:xfrm>
                <a:prstGeom prst="line">
                  <a:avLst/>
                </a:prstGeom>
                <a:noFill/>
                <a:ln w="19050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673" name="Straight Connector 152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93622" y="4728261"/>
                  <a:ext cx="180188" cy="244442"/>
                </a:xfrm>
                <a:prstGeom prst="line">
                  <a:avLst/>
                </a:prstGeom>
                <a:noFill/>
                <a:ln w="19050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674" name="Straight Connector 153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1949163" y="4780112"/>
                  <a:ext cx="32762" cy="222220"/>
                </a:xfrm>
                <a:prstGeom prst="line">
                  <a:avLst/>
                </a:prstGeom>
                <a:noFill/>
                <a:ln w="19050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3636" name="Group 56"/>
              <p:cNvGrpSpPr>
                <a:grpSpLocks/>
              </p:cNvGrpSpPr>
              <p:nvPr/>
            </p:nvGrpSpPr>
            <p:grpSpPr bwMode="auto">
              <a:xfrm rot="-673673">
                <a:off x="1574353" y="4519752"/>
                <a:ext cx="501154" cy="279517"/>
                <a:chOff x="1581381" y="4293294"/>
                <a:chExt cx="501154" cy="279517"/>
              </a:xfrm>
            </p:grpSpPr>
            <p:cxnSp>
              <p:nvCxnSpPr>
                <p:cNvPr id="23667" name="Straight Connector 146"/>
                <p:cNvCxnSpPr>
                  <a:cxnSpLocks noChangeShapeType="1"/>
                  <a:endCxn id="23668" idx="3"/>
                </p:cNvCxnSpPr>
                <p:nvPr/>
              </p:nvCxnSpPr>
              <p:spPr bwMode="auto">
                <a:xfrm rot="673673" flipV="1">
                  <a:off x="1581381" y="4293294"/>
                  <a:ext cx="442054" cy="279517"/>
                </a:xfrm>
                <a:prstGeom prst="line">
                  <a:avLst/>
                </a:prstGeom>
                <a:noFill/>
                <a:ln w="9525">
                  <a:solidFill>
                    <a:srgbClr val="BE4B4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3668" name="Oval 147"/>
                <p:cNvSpPr>
                  <a:spLocks noChangeArrowheads="1"/>
                </p:cNvSpPr>
                <p:nvPr/>
              </p:nvSpPr>
              <p:spPr bwMode="auto">
                <a:xfrm>
                  <a:off x="2036968" y="4307765"/>
                  <a:ext cx="45873" cy="44259"/>
                </a:xfrm>
                <a:prstGeom prst="ellipse">
                  <a:avLst/>
                </a:prstGeom>
                <a:solidFill>
                  <a:srgbClr val="C0504D"/>
                </a:solidFill>
                <a:ln w="25400">
                  <a:solidFill>
                    <a:srgbClr val="8C3836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3637" name="Group 69"/>
              <p:cNvGrpSpPr>
                <a:grpSpLocks/>
              </p:cNvGrpSpPr>
              <p:nvPr/>
            </p:nvGrpSpPr>
            <p:grpSpPr bwMode="auto">
              <a:xfrm>
                <a:off x="1583774" y="4692226"/>
                <a:ext cx="433420" cy="121382"/>
                <a:chOff x="1558599" y="4289331"/>
                <a:chExt cx="432973" cy="158328"/>
              </a:xfrm>
            </p:grpSpPr>
            <p:cxnSp>
              <p:nvCxnSpPr>
                <p:cNvPr id="23665" name="Straight Connector 144"/>
                <p:cNvCxnSpPr>
                  <a:cxnSpLocks noChangeShapeType="1"/>
                </p:cNvCxnSpPr>
                <p:nvPr/>
              </p:nvCxnSpPr>
              <p:spPr bwMode="auto">
                <a:xfrm flipV="1">
                  <a:off x="1558599" y="4291137"/>
                  <a:ext cx="408364" cy="156522"/>
                </a:xfrm>
                <a:prstGeom prst="line">
                  <a:avLst/>
                </a:prstGeom>
                <a:noFill/>
                <a:ln w="9525">
                  <a:solidFill>
                    <a:srgbClr val="BE4B4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3666" name="Oval 145"/>
                <p:cNvSpPr>
                  <a:spLocks noChangeArrowheads="1"/>
                </p:cNvSpPr>
                <p:nvPr/>
              </p:nvSpPr>
              <p:spPr bwMode="auto">
                <a:xfrm>
                  <a:off x="1946113" y="4290055"/>
                  <a:ext cx="45826" cy="57731"/>
                </a:xfrm>
                <a:prstGeom prst="ellipse">
                  <a:avLst/>
                </a:prstGeom>
                <a:solidFill>
                  <a:srgbClr val="C0504D"/>
                </a:solidFill>
                <a:ln w="25400">
                  <a:solidFill>
                    <a:srgbClr val="8C3836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3638" name="Group 72"/>
              <p:cNvGrpSpPr>
                <a:grpSpLocks/>
              </p:cNvGrpSpPr>
              <p:nvPr/>
            </p:nvGrpSpPr>
            <p:grpSpPr bwMode="auto">
              <a:xfrm rot="949237">
                <a:off x="1584589" y="4788403"/>
                <a:ext cx="251548" cy="62187"/>
                <a:chOff x="1512617" y="4334798"/>
                <a:chExt cx="251548" cy="62187"/>
              </a:xfrm>
            </p:grpSpPr>
            <p:cxnSp>
              <p:nvCxnSpPr>
                <p:cNvPr id="23663" name="Straight Connector 142"/>
                <p:cNvCxnSpPr>
                  <a:cxnSpLocks noChangeShapeType="1"/>
                  <a:endCxn id="23664" idx="2"/>
                </p:cNvCxnSpPr>
                <p:nvPr/>
              </p:nvCxnSpPr>
              <p:spPr bwMode="auto">
                <a:xfrm rot="-949237">
                  <a:off x="1512617" y="4367251"/>
                  <a:ext cx="209315" cy="29734"/>
                </a:xfrm>
                <a:prstGeom prst="line">
                  <a:avLst/>
                </a:prstGeom>
                <a:noFill/>
                <a:ln w="9525">
                  <a:solidFill>
                    <a:srgbClr val="BE4B4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3664" name="Oval 143"/>
                <p:cNvSpPr>
                  <a:spLocks noChangeArrowheads="1"/>
                </p:cNvSpPr>
                <p:nvPr/>
              </p:nvSpPr>
              <p:spPr bwMode="auto">
                <a:xfrm>
                  <a:off x="1714411" y="4281705"/>
                  <a:ext cx="42595" cy="95897"/>
                </a:xfrm>
                <a:prstGeom prst="ellipse">
                  <a:avLst/>
                </a:prstGeom>
                <a:solidFill>
                  <a:srgbClr val="C0504D"/>
                </a:solidFill>
                <a:ln w="25400">
                  <a:solidFill>
                    <a:srgbClr val="8C3836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3639" name="Group 75"/>
              <p:cNvGrpSpPr>
                <a:grpSpLocks/>
              </p:cNvGrpSpPr>
              <p:nvPr/>
            </p:nvGrpSpPr>
            <p:grpSpPr bwMode="auto">
              <a:xfrm rot="-10167864">
                <a:off x="3173153" y="4684044"/>
                <a:ext cx="394297" cy="76903"/>
                <a:chOff x="1636208" y="4494577"/>
                <a:chExt cx="515537" cy="82598"/>
              </a:xfrm>
            </p:grpSpPr>
            <p:cxnSp>
              <p:nvCxnSpPr>
                <p:cNvPr id="23661" name="Straight Connector 140"/>
                <p:cNvCxnSpPr>
                  <a:cxnSpLocks noChangeShapeType="1"/>
                </p:cNvCxnSpPr>
                <p:nvPr/>
              </p:nvCxnSpPr>
              <p:spPr bwMode="auto">
                <a:xfrm rot="10167864" flipH="1" flipV="1">
                  <a:off x="1636208" y="4494577"/>
                  <a:ext cx="501173" cy="71602"/>
                </a:xfrm>
                <a:prstGeom prst="line">
                  <a:avLst/>
                </a:prstGeom>
                <a:noFill/>
                <a:ln w="9525">
                  <a:solidFill>
                    <a:srgbClr val="BE4B4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3662" name="Oval 141"/>
                <p:cNvSpPr>
                  <a:spLocks noChangeArrowheads="1"/>
                </p:cNvSpPr>
                <p:nvPr/>
              </p:nvSpPr>
              <p:spPr bwMode="auto">
                <a:xfrm>
                  <a:off x="2173220" y="4564184"/>
                  <a:ext cx="55695" cy="35652"/>
                </a:xfrm>
                <a:prstGeom prst="ellipse">
                  <a:avLst/>
                </a:prstGeom>
                <a:solidFill>
                  <a:srgbClr val="C0504D"/>
                </a:solidFill>
                <a:ln w="25400">
                  <a:solidFill>
                    <a:srgbClr val="8C3836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3640" name="Group 78"/>
              <p:cNvGrpSpPr>
                <a:grpSpLocks/>
              </p:cNvGrpSpPr>
              <p:nvPr/>
            </p:nvGrpSpPr>
            <p:grpSpPr bwMode="auto">
              <a:xfrm rot="10800000">
                <a:off x="3271664" y="4823144"/>
                <a:ext cx="285025" cy="54453"/>
                <a:chOff x="1645799" y="4539702"/>
                <a:chExt cx="461522" cy="71027"/>
              </a:xfrm>
            </p:grpSpPr>
            <p:cxnSp>
              <p:nvCxnSpPr>
                <p:cNvPr id="23659" name="Straight Connector 138"/>
                <p:cNvCxnSpPr>
                  <a:cxnSpLocks noChangeShapeType="1"/>
                </p:cNvCxnSpPr>
                <p:nvPr/>
              </p:nvCxnSpPr>
              <p:spPr bwMode="auto">
                <a:xfrm rot="10800000" flipH="1">
                  <a:off x="1645799" y="4596238"/>
                  <a:ext cx="461522" cy="14491"/>
                </a:xfrm>
                <a:prstGeom prst="line">
                  <a:avLst/>
                </a:prstGeom>
                <a:noFill/>
                <a:ln w="9525">
                  <a:solidFill>
                    <a:srgbClr val="BE4B4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3660" name="Oval 139"/>
                <p:cNvSpPr>
                  <a:spLocks noChangeArrowheads="1"/>
                </p:cNvSpPr>
                <p:nvPr/>
              </p:nvSpPr>
              <p:spPr bwMode="auto">
                <a:xfrm>
                  <a:off x="2127163" y="4545039"/>
                  <a:ext cx="47752" cy="62542"/>
                </a:xfrm>
                <a:prstGeom prst="ellipse">
                  <a:avLst/>
                </a:prstGeom>
                <a:solidFill>
                  <a:srgbClr val="C0504D"/>
                </a:solidFill>
                <a:ln w="25400">
                  <a:solidFill>
                    <a:srgbClr val="8C3836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3641" name="Group 60"/>
              <p:cNvGrpSpPr>
                <a:grpSpLocks/>
              </p:cNvGrpSpPr>
              <p:nvPr/>
            </p:nvGrpSpPr>
            <p:grpSpPr bwMode="auto">
              <a:xfrm rot="10529098">
                <a:off x="2016432" y="4512876"/>
                <a:ext cx="410815" cy="182218"/>
                <a:chOff x="2267171" y="4326189"/>
                <a:chExt cx="410815" cy="182218"/>
              </a:xfrm>
            </p:grpSpPr>
            <p:sp>
              <p:nvSpPr>
                <p:cNvPr id="23657" name="Oval 136"/>
                <p:cNvSpPr>
                  <a:spLocks noChangeArrowheads="1"/>
                </p:cNvSpPr>
                <p:nvPr/>
              </p:nvSpPr>
              <p:spPr bwMode="auto">
                <a:xfrm>
                  <a:off x="2238112" y="4482414"/>
                  <a:ext cx="353877" cy="136467"/>
                </a:xfrm>
                <a:prstGeom prst="ellipse">
                  <a:avLst/>
                </a:prstGeom>
                <a:solidFill>
                  <a:srgbClr val="00B0F0"/>
                </a:soli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3658" name="Oval 137"/>
                <p:cNvSpPr>
                  <a:spLocks noChangeArrowheads="1"/>
                </p:cNvSpPr>
                <p:nvPr/>
              </p:nvSpPr>
              <p:spPr bwMode="auto">
                <a:xfrm rot="-1644738">
                  <a:off x="2325675" y="4600873"/>
                  <a:ext cx="344048" cy="213920"/>
                </a:xfrm>
                <a:prstGeom prst="ellipse">
                  <a:avLst/>
                </a:prstGeom>
                <a:solidFill>
                  <a:srgbClr val="00B0F0"/>
                </a:soli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3642" name="Group 89"/>
              <p:cNvGrpSpPr>
                <a:grpSpLocks/>
              </p:cNvGrpSpPr>
              <p:nvPr/>
            </p:nvGrpSpPr>
            <p:grpSpPr bwMode="auto">
              <a:xfrm rot="-10348687">
                <a:off x="1997615" y="4588849"/>
                <a:ext cx="387595" cy="172257"/>
                <a:chOff x="2366549" y="4452434"/>
                <a:chExt cx="387595" cy="172257"/>
              </a:xfrm>
            </p:grpSpPr>
            <p:sp>
              <p:nvSpPr>
                <p:cNvPr id="23655" name="Oval 134"/>
                <p:cNvSpPr>
                  <a:spLocks noChangeArrowheads="1"/>
                </p:cNvSpPr>
                <p:nvPr/>
              </p:nvSpPr>
              <p:spPr bwMode="auto">
                <a:xfrm>
                  <a:off x="2413586" y="4426116"/>
                  <a:ext cx="366984" cy="59012"/>
                </a:xfrm>
                <a:prstGeom prst="ellipse">
                  <a:avLst/>
                </a:prstGeom>
                <a:solidFill>
                  <a:srgbClr val="00B0F0"/>
                </a:soli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3656" name="Oval 135"/>
                <p:cNvSpPr>
                  <a:spLocks noChangeArrowheads="1"/>
                </p:cNvSpPr>
                <p:nvPr/>
              </p:nvSpPr>
              <p:spPr bwMode="auto">
                <a:xfrm rot="-1644738">
                  <a:off x="2416038" y="4522072"/>
                  <a:ext cx="373537" cy="77452"/>
                </a:xfrm>
                <a:prstGeom prst="ellipse">
                  <a:avLst/>
                </a:prstGeom>
                <a:solidFill>
                  <a:srgbClr val="00B0F0"/>
                </a:soli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3643" name="Group 92"/>
              <p:cNvGrpSpPr>
                <a:grpSpLocks/>
              </p:cNvGrpSpPr>
              <p:nvPr/>
            </p:nvGrpSpPr>
            <p:grpSpPr bwMode="auto">
              <a:xfrm rot="-9316553">
                <a:off x="1821383" y="4764502"/>
                <a:ext cx="537961" cy="293404"/>
                <a:chOff x="2417249" y="4344038"/>
                <a:chExt cx="537961" cy="293404"/>
              </a:xfrm>
            </p:grpSpPr>
            <p:sp>
              <p:nvSpPr>
                <p:cNvPr id="23653" name="Oval 132"/>
                <p:cNvSpPr>
                  <a:spLocks noChangeArrowheads="1"/>
                </p:cNvSpPr>
                <p:nvPr/>
              </p:nvSpPr>
              <p:spPr bwMode="auto">
                <a:xfrm>
                  <a:off x="2516847" y="4376137"/>
                  <a:ext cx="494773" cy="121715"/>
                </a:xfrm>
                <a:prstGeom prst="ellipse">
                  <a:avLst/>
                </a:prstGeom>
                <a:solidFill>
                  <a:srgbClr val="00B0F0"/>
                </a:soli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3654" name="Oval 133"/>
                <p:cNvSpPr>
                  <a:spLocks noChangeArrowheads="1"/>
                </p:cNvSpPr>
                <p:nvPr/>
              </p:nvSpPr>
              <p:spPr bwMode="auto">
                <a:xfrm rot="-1644738">
                  <a:off x="2553360" y="4596408"/>
                  <a:ext cx="478391" cy="110649"/>
                </a:xfrm>
                <a:prstGeom prst="ellipse">
                  <a:avLst/>
                </a:prstGeom>
                <a:solidFill>
                  <a:srgbClr val="00B0F0"/>
                </a:soli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3644" name="Group 95"/>
              <p:cNvGrpSpPr>
                <a:grpSpLocks/>
              </p:cNvGrpSpPr>
              <p:nvPr/>
            </p:nvGrpSpPr>
            <p:grpSpPr bwMode="auto">
              <a:xfrm rot="939633">
                <a:off x="2786298" y="4533395"/>
                <a:ext cx="398831" cy="199888"/>
                <a:chOff x="2150897" y="4221723"/>
                <a:chExt cx="398831" cy="199888"/>
              </a:xfrm>
            </p:grpSpPr>
            <p:sp>
              <p:nvSpPr>
                <p:cNvPr id="23651" name="Oval 130"/>
                <p:cNvSpPr>
                  <a:spLocks noChangeArrowheads="1"/>
                </p:cNvSpPr>
                <p:nvPr/>
              </p:nvSpPr>
              <p:spPr bwMode="auto">
                <a:xfrm>
                  <a:off x="2125829" y="4210888"/>
                  <a:ext cx="337494" cy="73766"/>
                </a:xfrm>
                <a:prstGeom prst="ellipse">
                  <a:avLst/>
                </a:prstGeom>
                <a:solidFill>
                  <a:srgbClr val="00B0F0"/>
                </a:soli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3652" name="Oval 131"/>
                <p:cNvSpPr>
                  <a:spLocks noChangeArrowheads="1"/>
                </p:cNvSpPr>
                <p:nvPr/>
              </p:nvSpPr>
              <p:spPr bwMode="auto">
                <a:xfrm rot="-1644738">
                  <a:off x="2181101" y="4351154"/>
                  <a:ext cx="357154" cy="70079"/>
                </a:xfrm>
                <a:prstGeom prst="ellipse">
                  <a:avLst/>
                </a:prstGeom>
                <a:solidFill>
                  <a:srgbClr val="00B0F0"/>
                </a:soli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3645" name="Group 98"/>
              <p:cNvGrpSpPr>
                <a:grpSpLocks/>
              </p:cNvGrpSpPr>
              <p:nvPr/>
            </p:nvGrpSpPr>
            <p:grpSpPr bwMode="auto">
              <a:xfrm rot="1520080">
                <a:off x="2767391" y="4694010"/>
                <a:ext cx="530141" cy="235890"/>
                <a:chOff x="2039888" y="4228619"/>
                <a:chExt cx="530141" cy="235890"/>
              </a:xfrm>
            </p:grpSpPr>
            <p:sp>
              <p:nvSpPr>
                <p:cNvPr id="23649" name="Oval 128"/>
                <p:cNvSpPr>
                  <a:spLocks noChangeArrowheads="1"/>
                </p:cNvSpPr>
                <p:nvPr/>
              </p:nvSpPr>
              <p:spPr bwMode="auto">
                <a:xfrm>
                  <a:off x="2029649" y="4212150"/>
                  <a:ext cx="475114" cy="110649"/>
                </a:xfrm>
                <a:prstGeom prst="ellipse">
                  <a:avLst/>
                </a:prstGeom>
                <a:solidFill>
                  <a:srgbClr val="00B0F0"/>
                </a:soli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3650" name="Oval 129"/>
                <p:cNvSpPr>
                  <a:spLocks noChangeArrowheads="1"/>
                </p:cNvSpPr>
                <p:nvPr/>
              </p:nvSpPr>
              <p:spPr bwMode="auto">
                <a:xfrm rot="-1644738">
                  <a:off x="2081827" y="4367782"/>
                  <a:ext cx="488219" cy="95895"/>
                </a:xfrm>
                <a:prstGeom prst="ellipse">
                  <a:avLst/>
                </a:prstGeom>
                <a:solidFill>
                  <a:srgbClr val="00B0F0"/>
                </a:solidFill>
                <a:ln w="25400">
                  <a:solidFill>
                    <a:srgbClr val="385D8A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23646" name="Oval 125"/>
              <p:cNvSpPr>
                <a:spLocks noChangeArrowheads="1"/>
              </p:cNvSpPr>
              <p:nvPr/>
            </p:nvSpPr>
            <p:spPr bwMode="auto">
              <a:xfrm rot="10800000">
                <a:off x="2898980" y="4973090"/>
                <a:ext cx="26213" cy="44259"/>
              </a:xfrm>
              <a:prstGeom prst="ellipse">
                <a:avLst/>
              </a:prstGeom>
              <a:solidFill>
                <a:srgbClr val="C0504D"/>
              </a:solidFill>
              <a:ln w="25400">
                <a:solidFill>
                  <a:srgbClr val="8C3836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23647" name="Oval 126"/>
              <p:cNvSpPr>
                <a:spLocks noChangeArrowheads="1"/>
              </p:cNvSpPr>
              <p:nvPr/>
            </p:nvSpPr>
            <p:spPr bwMode="auto">
              <a:xfrm rot="1520080">
                <a:off x="2522164" y="4869818"/>
                <a:ext cx="396475" cy="66389"/>
              </a:xfrm>
              <a:prstGeom prst="ellipse">
                <a:avLst/>
              </a:prstGeom>
              <a:solidFill>
                <a:srgbClr val="00B0F0"/>
              </a:solidFill>
              <a:ln w="25400">
                <a:solidFill>
                  <a:srgbClr val="385D8A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23648" name="Oval 127"/>
              <p:cNvSpPr>
                <a:spLocks noChangeArrowheads="1"/>
              </p:cNvSpPr>
              <p:nvPr/>
            </p:nvSpPr>
            <p:spPr bwMode="auto">
              <a:xfrm rot="-124658">
                <a:off x="2486122" y="4980467"/>
                <a:ext cx="396473" cy="66389"/>
              </a:xfrm>
              <a:prstGeom prst="ellipse">
                <a:avLst/>
              </a:prstGeom>
              <a:solidFill>
                <a:srgbClr val="00B0F0"/>
              </a:solidFill>
              <a:ln w="25400">
                <a:solidFill>
                  <a:srgbClr val="385D8A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23565" name="Straight Arrow Connector 160"/>
            <p:cNvCxnSpPr>
              <a:cxnSpLocks noChangeShapeType="1"/>
            </p:cNvCxnSpPr>
            <p:nvPr/>
          </p:nvCxnSpPr>
          <p:spPr bwMode="auto">
            <a:xfrm>
              <a:off x="2676525" y="2476500"/>
              <a:ext cx="0" cy="377825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6" name="Straight Arrow Connector 161"/>
            <p:cNvCxnSpPr>
              <a:cxnSpLocks noChangeShapeType="1"/>
            </p:cNvCxnSpPr>
            <p:nvPr/>
          </p:nvCxnSpPr>
          <p:spPr bwMode="auto">
            <a:xfrm>
              <a:off x="2689225" y="3505200"/>
              <a:ext cx="0" cy="379413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7" name="Straight Arrow Connector 162"/>
            <p:cNvCxnSpPr>
              <a:cxnSpLocks noChangeShapeType="1"/>
            </p:cNvCxnSpPr>
            <p:nvPr/>
          </p:nvCxnSpPr>
          <p:spPr bwMode="auto">
            <a:xfrm>
              <a:off x="2662238" y="1563688"/>
              <a:ext cx="0" cy="377825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8" name="Straight Arrow Connector 163"/>
            <p:cNvCxnSpPr>
              <a:cxnSpLocks noChangeShapeType="1"/>
            </p:cNvCxnSpPr>
            <p:nvPr/>
          </p:nvCxnSpPr>
          <p:spPr bwMode="auto">
            <a:xfrm>
              <a:off x="2684463" y="4911725"/>
              <a:ext cx="0" cy="379413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3569" name="Group 12"/>
            <p:cNvGrpSpPr>
              <a:grpSpLocks/>
            </p:cNvGrpSpPr>
            <p:nvPr/>
          </p:nvGrpSpPr>
          <p:grpSpPr bwMode="auto">
            <a:xfrm>
              <a:off x="1692275" y="5789613"/>
              <a:ext cx="2071688" cy="1797050"/>
              <a:chOff x="3957776" y="5081924"/>
              <a:chExt cx="2071875" cy="1797628"/>
            </a:xfrm>
          </p:grpSpPr>
          <p:grpSp>
            <p:nvGrpSpPr>
              <p:cNvPr id="23577" name="Group 188"/>
              <p:cNvGrpSpPr>
                <a:grpSpLocks/>
              </p:cNvGrpSpPr>
              <p:nvPr/>
            </p:nvGrpSpPr>
            <p:grpSpPr bwMode="auto">
              <a:xfrm>
                <a:off x="4351367" y="5883942"/>
                <a:ext cx="1010819" cy="995610"/>
                <a:chOff x="4136779" y="5620835"/>
                <a:chExt cx="1116666" cy="1060681"/>
              </a:xfrm>
            </p:grpSpPr>
            <p:sp>
              <p:nvSpPr>
                <p:cNvPr id="190" name="Arc 189"/>
                <p:cNvSpPr/>
                <p:nvPr/>
              </p:nvSpPr>
              <p:spPr>
                <a:xfrm>
                  <a:off x="4149217" y="6075852"/>
                  <a:ext cx="448996" cy="543067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91" name="Arc 190"/>
                <p:cNvSpPr/>
                <p:nvPr/>
              </p:nvSpPr>
              <p:spPr>
                <a:xfrm rot="11707655">
                  <a:off x="4699939" y="5693505"/>
                  <a:ext cx="554230" cy="558294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92" name="Arc 191"/>
                <p:cNvSpPr/>
                <p:nvPr/>
              </p:nvSpPr>
              <p:spPr>
                <a:xfrm rot="17457005">
                  <a:off x="4582041" y="6216348"/>
                  <a:ext cx="456786" cy="47355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93" name="Arc 192"/>
                <p:cNvSpPr/>
                <p:nvPr/>
              </p:nvSpPr>
              <p:spPr>
                <a:xfrm rot="6071142">
                  <a:off x="4195308" y="5562389"/>
                  <a:ext cx="456786" cy="573523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94" name="Oval 193"/>
                <p:cNvSpPr/>
                <p:nvPr/>
              </p:nvSpPr>
              <p:spPr>
                <a:xfrm>
                  <a:off x="4598213" y="6075852"/>
                  <a:ext cx="101726" cy="10996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  <a:ea typeface="ＭＳ Ｐゴシック" charset="0"/>
                    <a:cs typeface="Arial" charset="0"/>
                  </a:endParaRPr>
                </a:p>
              </p:txBody>
            </p:sp>
          </p:grpSp>
          <p:grpSp>
            <p:nvGrpSpPr>
              <p:cNvPr id="23578" name="Group 11"/>
              <p:cNvGrpSpPr>
                <a:grpSpLocks/>
              </p:cNvGrpSpPr>
              <p:nvPr/>
            </p:nvGrpSpPr>
            <p:grpSpPr bwMode="auto">
              <a:xfrm>
                <a:off x="3957776" y="5081924"/>
                <a:ext cx="2071875" cy="1765149"/>
                <a:chOff x="3957776" y="5081924"/>
                <a:chExt cx="2071875" cy="1765149"/>
              </a:xfrm>
            </p:grpSpPr>
            <p:grpSp>
              <p:nvGrpSpPr>
                <p:cNvPr id="23579" name="Group 206"/>
                <p:cNvGrpSpPr>
                  <a:grpSpLocks/>
                </p:cNvGrpSpPr>
                <p:nvPr/>
              </p:nvGrpSpPr>
              <p:grpSpPr bwMode="auto">
                <a:xfrm>
                  <a:off x="4693000" y="5851463"/>
                  <a:ext cx="1010819" cy="995610"/>
                  <a:chOff x="4136779" y="5620835"/>
                  <a:chExt cx="1116666" cy="1060681"/>
                </a:xfrm>
              </p:grpSpPr>
              <p:sp>
                <p:nvSpPr>
                  <p:cNvPr id="208" name="Arc 207"/>
                  <p:cNvSpPr/>
                  <p:nvPr/>
                </p:nvSpPr>
                <p:spPr>
                  <a:xfrm>
                    <a:off x="4148895" y="6076618"/>
                    <a:ext cx="448996" cy="543067"/>
                  </a:xfrm>
                  <a:prstGeom prst="arc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209" name="Arc 208"/>
                  <p:cNvSpPr/>
                  <p:nvPr/>
                </p:nvSpPr>
                <p:spPr>
                  <a:xfrm rot="11707655">
                    <a:off x="4699617" y="5694271"/>
                    <a:ext cx="554230" cy="558294"/>
                  </a:xfrm>
                  <a:prstGeom prst="arc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210" name="Arc 209"/>
                  <p:cNvSpPr/>
                  <p:nvPr/>
                </p:nvSpPr>
                <p:spPr>
                  <a:xfrm rot="17457005">
                    <a:off x="4581720" y="6217114"/>
                    <a:ext cx="456786" cy="473551"/>
                  </a:xfrm>
                  <a:prstGeom prst="arc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211" name="Arc 210"/>
                  <p:cNvSpPr/>
                  <p:nvPr/>
                </p:nvSpPr>
                <p:spPr>
                  <a:xfrm rot="6071142">
                    <a:off x="4194986" y="5563156"/>
                    <a:ext cx="456786" cy="573522"/>
                  </a:xfrm>
                  <a:prstGeom prst="arc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212" name="Oval 211"/>
                  <p:cNvSpPr/>
                  <p:nvPr/>
                </p:nvSpPr>
                <p:spPr>
                  <a:xfrm>
                    <a:off x="4597892" y="6076618"/>
                    <a:ext cx="101726" cy="109966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  <a:ea typeface="ＭＳ Ｐゴシック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23580" name="Group 218"/>
                <p:cNvGrpSpPr>
                  <a:grpSpLocks/>
                </p:cNvGrpSpPr>
                <p:nvPr/>
              </p:nvGrpSpPr>
              <p:grpSpPr bwMode="auto">
                <a:xfrm>
                  <a:off x="4667450" y="5081924"/>
                  <a:ext cx="1011328" cy="995682"/>
                  <a:chOff x="4136191" y="5620835"/>
                  <a:chExt cx="1117229" cy="1060757"/>
                </a:xfrm>
              </p:grpSpPr>
              <p:sp>
                <p:nvSpPr>
                  <p:cNvPr id="220" name="Arc 219"/>
                  <p:cNvSpPr/>
                  <p:nvPr/>
                </p:nvSpPr>
                <p:spPr>
                  <a:xfrm>
                    <a:off x="4148471" y="6075928"/>
                    <a:ext cx="448996" cy="543068"/>
                  </a:xfrm>
                  <a:prstGeom prst="arc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221" name="Arc 220"/>
                  <p:cNvSpPr/>
                  <p:nvPr/>
                </p:nvSpPr>
                <p:spPr>
                  <a:xfrm rot="11707655">
                    <a:off x="4699193" y="5693582"/>
                    <a:ext cx="554230" cy="558293"/>
                  </a:xfrm>
                  <a:prstGeom prst="arc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222" name="Arc 221"/>
                  <p:cNvSpPr/>
                  <p:nvPr/>
                </p:nvSpPr>
                <p:spPr>
                  <a:xfrm rot="17457005">
                    <a:off x="4581296" y="6216424"/>
                    <a:ext cx="456786" cy="473551"/>
                  </a:xfrm>
                  <a:prstGeom prst="arc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223" name="Arc 222"/>
                  <p:cNvSpPr/>
                  <p:nvPr/>
                </p:nvSpPr>
                <p:spPr>
                  <a:xfrm rot="6071142">
                    <a:off x="4194562" y="5562467"/>
                    <a:ext cx="456786" cy="573522"/>
                  </a:xfrm>
                  <a:prstGeom prst="arc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224" name="Oval 223"/>
                  <p:cNvSpPr/>
                  <p:nvPr/>
                </p:nvSpPr>
                <p:spPr>
                  <a:xfrm>
                    <a:off x="4597468" y="6075928"/>
                    <a:ext cx="101726" cy="109967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  <a:ea typeface="ＭＳ Ｐゴシック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23581" name="Group 10"/>
                <p:cNvGrpSpPr>
                  <a:grpSpLocks/>
                </p:cNvGrpSpPr>
                <p:nvPr/>
              </p:nvGrpSpPr>
              <p:grpSpPr bwMode="auto">
                <a:xfrm>
                  <a:off x="3957776" y="5228881"/>
                  <a:ext cx="2071875" cy="1472988"/>
                  <a:chOff x="3957776" y="5228881"/>
                  <a:chExt cx="2071875" cy="1472988"/>
                </a:xfrm>
              </p:grpSpPr>
              <p:grpSp>
                <p:nvGrpSpPr>
                  <p:cNvPr id="23582" name="Group 194"/>
                  <p:cNvGrpSpPr>
                    <a:grpSpLocks/>
                  </p:cNvGrpSpPr>
                  <p:nvPr/>
                </p:nvGrpSpPr>
                <p:grpSpPr bwMode="auto">
                  <a:xfrm>
                    <a:off x="4324720" y="5228881"/>
                    <a:ext cx="1010819" cy="995610"/>
                    <a:chOff x="4136779" y="5620835"/>
                    <a:chExt cx="1116666" cy="1060681"/>
                  </a:xfrm>
                </p:grpSpPr>
                <p:sp>
                  <p:nvSpPr>
                    <p:cNvPr id="196" name="Arc 195"/>
                    <p:cNvSpPr/>
                    <p:nvPr/>
                  </p:nvSpPr>
                  <p:spPr>
                    <a:xfrm>
                      <a:off x="4148837" y="6076704"/>
                      <a:ext cx="448996" cy="629349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7" name="Arc 196"/>
                    <p:cNvSpPr/>
                    <p:nvPr/>
                  </p:nvSpPr>
                  <p:spPr>
                    <a:xfrm rot="11707655">
                      <a:off x="4699559" y="5694358"/>
                      <a:ext cx="554230" cy="558294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8" name="Arc 197"/>
                    <p:cNvSpPr/>
                    <p:nvPr/>
                  </p:nvSpPr>
                  <p:spPr>
                    <a:xfrm rot="17457005">
                      <a:off x="4538520" y="6260341"/>
                      <a:ext cx="543067" cy="473551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9" name="Arc 198"/>
                    <p:cNvSpPr/>
                    <p:nvPr/>
                  </p:nvSpPr>
                  <p:spPr>
                    <a:xfrm rot="6071142">
                      <a:off x="4194928" y="5563242"/>
                      <a:ext cx="456786" cy="573522"/>
                    </a:xfrm>
                    <a:prstGeom prst="arc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0" name="Oval 199"/>
                    <p:cNvSpPr/>
                    <p:nvPr/>
                  </p:nvSpPr>
                  <p:spPr>
                    <a:xfrm>
                      <a:off x="4597833" y="6076704"/>
                      <a:ext cx="101726" cy="109966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  <a:ea typeface="ＭＳ Ｐゴシック" charset="0"/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358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3957776" y="5282131"/>
                    <a:ext cx="2071875" cy="1419738"/>
                    <a:chOff x="3957776" y="5282131"/>
                    <a:chExt cx="2071875" cy="1419738"/>
                  </a:xfrm>
                </p:grpSpPr>
                <p:grpSp>
                  <p:nvGrpSpPr>
                    <p:cNvPr id="23584" name="Group 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136779" y="5620837"/>
                      <a:ext cx="1010819" cy="995610"/>
                      <a:chOff x="4136779" y="5620835"/>
                      <a:chExt cx="1116666" cy="1060681"/>
                    </a:xfrm>
                  </p:grpSpPr>
                  <p:sp>
                    <p:nvSpPr>
                      <p:cNvPr id="7" name="Arc 6"/>
                      <p:cNvSpPr/>
                      <p:nvPr/>
                    </p:nvSpPr>
                    <p:spPr>
                      <a:xfrm>
                        <a:off x="4149499" y="6163287"/>
                        <a:ext cx="448996" cy="543067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80" name="Arc 179"/>
                      <p:cNvSpPr/>
                      <p:nvPr/>
                    </p:nvSpPr>
                    <p:spPr>
                      <a:xfrm rot="11707655">
                        <a:off x="4698467" y="5780941"/>
                        <a:ext cx="554230" cy="558294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81" name="Arc 180"/>
                      <p:cNvSpPr/>
                      <p:nvPr/>
                    </p:nvSpPr>
                    <p:spPr>
                      <a:xfrm rot="17457005">
                        <a:off x="4582323" y="6303783"/>
                        <a:ext cx="456786" cy="473551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82" name="Arc 181"/>
                      <p:cNvSpPr/>
                      <p:nvPr/>
                    </p:nvSpPr>
                    <p:spPr>
                      <a:xfrm rot="6071142">
                        <a:off x="4195590" y="5649825"/>
                        <a:ext cx="456786" cy="57352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8" name="Oval 7"/>
                      <p:cNvSpPr/>
                      <p:nvPr/>
                    </p:nvSpPr>
                    <p:spPr>
                      <a:xfrm>
                        <a:off x="4598495" y="6163287"/>
                        <a:ext cx="101726" cy="109966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>
                          <a:solidFill>
                            <a:srgbClr val="FFFFFF"/>
                          </a:solidFill>
                          <a:ea typeface="ＭＳ Ｐゴシック" charset="0"/>
                          <a:cs typeface="Arial" charset="0"/>
                        </a:endParaRPr>
                      </a:p>
                    </p:txBody>
                  </p:sp>
                </p:grpSp>
                <p:grpSp>
                  <p:nvGrpSpPr>
                    <p:cNvPr id="23585" name="Group 1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8949" y="5550810"/>
                      <a:ext cx="1010819" cy="995610"/>
                      <a:chOff x="4136779" y="5620835"/>
                      <a:chExt cx="1116666" cy="1060681"/>
                    </a:xfrm>
                  </p:grpSpPr>
                  <p:sp>
                    <p:nvSpPr>
                      <p:cNvPr id="184" name="Arc 183"/>
                      <p:cNvSpPr/>
                      <p:nvPr/>
                    </p:nvSpPr>
                    <p:spPr>
                      <a:xfrm>
                        <a:off x="4148768" y="6163451"/>
                        <a:ext cx="448996" cy="543067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85" name="Arc 184"/>
                      <p:cNvSpPr/>
                      <p:nvPr/>
                    </p:nvSpPr>
                    <p:spPr>
                      <a:xfrm rot="11707655">
                        <a:off x="4699490" y="5781105"/>
                        <a:ext cx="554230" cy="558294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86" name="Arc 185"/>
                      <p:cNvSpPr/>
                      <p:nvPr/>
                    </p:nvSpPr>
                    <p:spPr>
                      <a:xfrm rot="17457005">
                        <a:off x="4581593" y="6303947"/>
                        <a:ext cx="456786" cy="473551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87" name="Arc 186"/>
                      <p:cNvSpPr/>
                      <p:nvPr/>
                    </p:nvSpPr>
                    <p:spPr>
                      <a:xfrm rot="6071142">
                        <a:off x="4194859" y="5649989"/>
                        <a:ext cx="456786" cy="573522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88" name="Oval 187"/>
                      <p:cNvSpPr/>
                      <p:nvPr/>
                    </p:nvSpPr>
                    <p:spPr>
                      <a:xfrm>
                        <a:off x="4597765" y="6163451"/>
                        <a:ext cx="101726" cy="109966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>
                          <a:solidFill>
                            <a:srgbClr val="FFFFFF"/>
                          </a:solidFill>
                          <a:ea typeface="ＭＳ Ｐゴシック" charset="0"/>
                          <a:cs typeface="Arial" charset="0"/>
                        </a:endParaRPr>
                      </a:p>
                    </p:txBody>
                  </p:sp>
                </p:grpSp>
                <p:grpSp>
                  <p:nvGrpSpPr>
                    <p:cNvPr id="23586" name="Group 20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57776" y="5282131"/>
                      <a:ext cx="1010819" cy="995610"/>
                      <a:chOff x="4136779" y="5620835"/>
                      <a:chExt cx="1116666" cy="1060681"/>
                    </a:xfrm>
                  </p:grpSpPr>
                  <p:sp>
                    <p:nvSpPr>
                      <p:cNvPr id="202" name="Arc 201"/>
                      <p:cNvSpPr/>
                      <p:nvPr/>
                    </p:nvSpPr>
                    <p:spPr>
                      <a:xfrm>
                        <a:off x="4149057" y="6163776"/>
                        <a:ext cx="448996" cy="543068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3" name="Arc 202"/>
                      <p:cNvSpPr/>
                      <p:nvPr/>
                    </p:nvSpPr>
                    <p:spPr>
                      <a:xfrm rot="11707655">
                        <a:off x="4699779" y="5781430"/>
                        <a:ext cx="554230" cy="558294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4" name="Arc 203"/>
                      <p:cNvSpPr/>
                      <p:nvPr/>
                    </p:nvSpPr>
                    <p:spPr>
                      <a:xfrm rot="17457005">
                        <a:off x="4581881" y="6304272"/>
                        <a:ext cx="456786" cy="473551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5" name="Arc 204"/>
                      <p:cNvSpPr/>
                      <p:nvPr/>
                    </p:nvSpPr>
                    <p:spPr>
                      <a:xfrm rot="6071142">
                        <a:off x="4195148" y="5650314"/>
                        <a:ext cx="456786" cy="573523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6" name="Oval 205"/>
                      <p:cNvSpPr/>
                      <p:nvPr/>
                    </p:nvSpPr>
                    <p:spPr>
                      <a:xfrm>
                        <a:off x="4598053" y="6163776"/>
                        <a:ext cx="101726" cy="109967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>
                          <a:solidFill>
                            <a:srgbClr val="FFFFFF"/>
                          </a:solidFill>
                          <a:ea typeface="ＭＳ Ｐゴシック" charset="0"/>
                          <a:cs typeface="Arial" charset="0"/>
                        </a:endParaRPr>
                      </a:p>
                    </p:txBody>
                  </p:sp>
                </p:grpSp>
                <p:grpSp>
                  <p:nvGrpSpPr>
                    <p:cNvPr id="23587" name="Group 2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844192" y="5390177"/>
                      <a:ext cx="1010819" cy="995610"/>
                      <a:chOff x="4136779" y="5620835"/>
                      <a:chExt cx="1116666" cy="1060681"/>
                    </a:xfrm>
                  </p:grpSpPr>
                  <p:sp>
                    <p:nvSpPr>
                      <p:cNvPr id="214" name="Arc 213"/>
                      <p:cNvSpPr/>
                      <p:nvPr/>
                    </p:nvSpPr>
                    <p:spPr>
                      <a:xfrm>
                        <a:off x="4148492" y="6163711"/>
                        <a:ext cx="448996" cy="543068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15" name="Arc 214"/>
                      <p:cNvSpPr/>
                      <p:nvPr/>
                    </p:nvSpPr>
                    <p:spPr>
                      <a:xfrm rot="11707655">
                        <a:off x="4699214" y="5781365"/>
                        <a:ext cx="554230" cy="558294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16" name="Arc 215"/>
                      <p:cNvSpPr/>
                      <p:nvPr/>
                    </p:nvSpPr>
                    <p:spPr>
                      <a:xfrm rot="17457005">
                        <a:off x="4581316" y="6304207"/>
                        <a:ext cx="456786" cy="473551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17" name="Arc 216"/>
                      <p:cNvSpPr/>
                      <p:nvPr/>
                    </p:nvSpPr>
                    <p:spPr>
                      <a:xfrm rot="6071142">
                        <a:off x="4194583" y="5650249"/>
                        <a:ext cx="456786" cy="573523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18" name="Oval 217"/>
                      <p:cNvSpPr/>
                      <p:nvPr/>
                    </p:nvSpPr>
                    <p:spPr>
                      <a:xfrm>
                        <a:off x="4597488" y="6163711"/>
                        <a:ext cx="101726" cy="109967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>
                          <a:solidFill>
                            <a:srgbClr val="FFFFFF"/>
                          </a:solidFill>
                          <a:ea typeface="ＭＳ Ｐゴシック" charset="0"/>
                          <a:cs typeface="Arial" charset="0"/>
                        </a:endParaRPr>
                      </a:p>
                    </p:txBody>
                  </p:sp>
                </p:grpSp>
                <p:grpSp>
                  <p:nvGrpSpPr>
                    <p:cNvPr id="23588" name="Group 2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018832" y="5706259"/>
                      <a:ext cx="1010819" cy="995610"/>
                      <a:chOff x="4136779" y="5620835"/>
                      <a:chExt cx="1116666" cy="1060681"/>
                    </a:xfrm>
                  </p:grpSpPr>
                  <p:sp>
                    <p:nvSpPr>
                      <p:cNvPr id="226" name="Arc 225"/>
                      <p:cNvSpPr/>
                      <p:nvPr/>
                    </p:nvSpPr>
                    <p:spPr>
                      <a:xfrm>
                        <a:off x="4148493" y="6163640"/>
                        <a:ext cx="448996" cy="543067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27" name="Arc 226"/>
                      <p:cNvSpPr/>
                      <p:nvPr/>
                    </p:nvSpPr>
                    <p:spPr>
                      <a:xfrm rot="11707655">
                        <a:off x="4699215" y="5781293"/>
                        <a:ext cx="554230" cy="558294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28" name="Arc 227"/>
                      <p:cNvSpPr/>
                      <p:nvPr/>
                    </p:nvSpPr>
                    <p:spPr>
                      <a:xfrm rot="17457005">
                        <a:off x="4581318" y="6304136"/>
                        <a:ext cx="456786" cy="473551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29" name="Arc 228"/>
                      <p:cNvSpPr/>
                      <p:nvPr/>
                    </p:nvSpPr>
                    <p:spPr>
                      <a:xfrm rot="6071142">
                        <a:off x="4194584" y="5650177"/>
                        <a:ext cx="456786" cy="573523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30" name="Oval 229"/>
                      <p:cNvSpPr/>
                      <p:nvPr/>
                    </p:nvSpPr>
                    <p:spPr>
                      <a:xfrm>
                        <a:off x="4597490" y="6163640"/>
                        <a:ext cx="101726" cy="109966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>
                          <a:solidFill>
                            <a:srgbClr val="FFFFFF"/>
                          </a:solidFill>
                          <a:ea typeface="ＭＳ Ｐゴシック" charset="0"/>
                          <a:cs typeface="Arial" charset="0"/>
                        </a:endParaRPr>
                      </a:p>
                    </p:txBody>
                  </p:sp>
                </p:grpSp>
              </p:grpSp>
            </p:grpSp>
          </p:grpSp>
        </p:grpSp>
        <p:sp>
          <p:nvSpPr>
            <p:cNvPr id="23570" name="TextBox 13"/>
            <p:cNvSpPr txBox="1">
              <a:spLocks noChangeArrowheads="1"/>
            </p:cNvSpPr>
            <p:nvPr/>
          </p:nvSpPr>
          <p:spPr bwMode="auto">
            <a:xfrm>
              <a:off x="2241550" y="7278688"/>
              <a:ext cx="12112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latin typeface="Arial" panose="020B0604020202020204" pitchFamily="34" charset="0"/>
                </a:rPr>
                <a:t>Tumor growth</a:t>
              </a:r>
            </a:p>
          </p:txBody>
        </p:sp>
        <p:sp>
          <p:nvSpPr>
            <p:cNvPr id="23571" name="TextBox 1"/>
            <p:cNvSpPr txBox="1">
              <a:spLocks noChangeArrowheads="1"/>
            </p:cNvSpPr>
            <p:nvPr/>
          </p:nvSpPr>
          <p:spPr bwMode="auto">
            <a:xfrm>
              <a:off x="1408113" y="5349875"/>
              <a:ext cx="32543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latin typeface="Arial" panose="020B0604020202020204" pitchFamily="34" charset="0"/>
                </a:rPr>
                <a:t>Tetraploid checkpoint (p53/p21) activation</a:t>
              </a:r>
            </a:p>
          </p:txBody>
        </p:sp>
        <p:sp>
          <p:nvSpPr>
            <p:cNvPr id="141" name="TextBox 44"/>
            <p:cNvSpPr txBox="1">
              <a:spLocks noChangeArrowheads="1"/>
            </p:cNvSpPr>
            <p:nvPr/>
          </p:nvSpPr>
          <p:spPr bwMode="auto">
            <a:xfrm>
              <a:off x="2549525" y="5281613"/>
              <a:ext cx="357188" cy="4000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2000" b="1" kern="0" dirty="0" smtClean="0">
                  <a:solidFill>
                    <a:srgbClr val="FF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X</a:t>
              </a:r>
            </a:p>
          </p:txBody>
        </p:sp>
        <p:cxnSp>
          <p:nvCxnSpPr>
            <p:cNvPr id="23573" name="Straight Arrow Connector 160"/>
            <p:cNvCxnSpPr>
              <a:cxnSpLocks noChangeShapeType="1"/>
            </p:cNvCxnSpPr>
            <p:nvPr/>
          </p:nvCxnSpPr>
          <p:spPr bwMode="auto">
            <a:xfrm>
              <a:off x="2692400" y="5681663"/>
              <a:ext cx="0" cy="377825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9" name="Oval 138"/>
            <p:cNvSpPr/>
            <p:nvPr/>
          </p:nvSpPr>
          <p:spPr bwMode="auto">
            <a:xfrm>
              <a:off x="2983044" y="6692132"/>
              <a:ext cx="92075" cy="103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43" name="Oval 142"/>
            <p:cNvSpPr/>
            <p:nvPr/>
          </p:nvSpPr>
          <p:spPr bwMode="auto">
            <a:xfrm>
              <a:off x="2648177" y="6844971"/>
              <a:ext cx="92075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45" name="Oval 144"/>
            <p:cNvSpPr/>
            <p:nvPr/>
          </p:nvSpPr>
          <p:spPr bwMode="auto">
            <a:xfrm>
              <a:off x="2465388" y="6432550"/>
              <a:ext cx="92075" cy="103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23555" name="TextBox 16"/>
          <p:cNvSpPr txBox="1">
            <a:spLocks noChangeArrowheads="1"/>
          </p:cNvSpPr>
          <p:nvPr/>
        </p:nvSpPr>
        <p:spPr bwMode="auto">
          <a:xfrm>
            <a:off x="2024063" y="8774113"/>
            <a:ext cx="28135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latin typeface="Arial" panose="020B0604020202020204" pitchFamily="34" charset="0"/>
                <a:ea typeface="SimSun" panose="02010600030101010101" pitchFamily="2" charset="-122"/>
              </a:rPr>
              <a:t>Supplementary Figure </a:t>
            </a:r>
            <a:r>
              <a:rPr lang="en-US" altLang="zh-CN" sz="1800" b="1" dirty="0" smtClean="0">
                <a:latin typeface="Arial" panose="020B0604020202020204" pitchFamily="34" charset="0"/>
                <a:ea typeface="SimSun" panose="02010600030101010101" pitchFamily="2" charset="-122"/>
              </a:rPr>
              <a:t>6</a:t>
            </a:r>
            <a:endParaRPr lang="en-US" altLang="zh-CN" sz="1800" b="1" dirty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8734" y="7733920"/>
            <a:ext cx="582811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b="1" dirty="0" smtClean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Supplementary Fig. 6. Working model.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By depleting </a:t>
            </a:r>
            <a:r>
              <a:rPr lang="en-US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HNF1B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in cells, it disrupts cell cycle checkpoint 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proteins MAD2L1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BUB1B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RB1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at protein and mRNA levels in proliferating cells by affecting chromatin accessibility. Loss of </a:t>
            </a:r>
            <a:r>
              <a:rPr lang="en-US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HNF1B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induces polyploidy, chromosome instability and aneuploidy followed by senescence induced cell death by activating p53/p21 tetraploid checkpoint. Therefore we hypothesized that coordinated loss of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HNF1B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is able to engender tumor growth. </a:t>
            </a:r>
          </a:p>
        </p:txBody>
      </p:sp>
      <p:sp>
        <p:nvSpPr>
          <p:cNvPr id="136" name="Oval 135"/>
          <p:cNvSpPr/>
          <p:nvPr/>
        </p:nvSpPr>
        <p:spPr bwMode="auto">
          <a:xfrm>
            <a:off x="2493689" y="7090323"/>
            <a:ext cx="92075" cy="1031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221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4238</TotalTime>
  <Words>108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Sun,Mianen</dc:creator>
  <cp:lastModifiedBy>Zhou Lijun</cp:lastModifiedBy>
  <cp:revision>128</cp:revision>
  <dcterms:created xsi:type="dcterms:W3CDTF">2016-08-03T21:02:27Z</dcterms:created>
  <dcterms:modified xsi:type="dcterms:W3CDTF">2017-06-14T21:23:10Z</dcterms:modified>
</cp:coreProperties>
</file>