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144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221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F3B2D5-D756-408F-A864-6CE6880A98B2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A2342-54D7-4721-BEB8-5E5D314AAD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4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E34942-816B-4662-9544-AE3B86A0A4C7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DD2874-6162-4311-A3B4-BB07E2B9049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7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B450CE-518A-4D67-B2B8-E9F1ACDB7FE7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60F687-5008-4184-9D10-9CD020D997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8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608568-66D3-4811-A350-B40C6C1F7916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9A8698-0EFF-4410-ACCA-44B853D15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76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3FC3E2-A1A6-4C79-A005-5886EB3FC5FB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BCA75E-46DB-4554-ABED-A887B451AF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6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62E97-7847-4CDA-9181-51305FC67203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F5B29-4BEC-48E1-8A6A-C8D49F686F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87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69F9B9-9C22-4515-A49B-EF2DF0B636C5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0E7DA-5C54-4AEA-91A4-4CA4C0413E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22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38182-4F3D-4A92-A2E6-6A9C1F318CDD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FDEA69-45FF-4DD2-B0D2-B2BA18E19B9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425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3887D2-92CF-4FAF-95A0-4DEE34890A7B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8B6A71-C37C-49B9-99C0-0E5B057D32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7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212FC4-EFAB-4663-9472-2126BF73A39B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8A6ABD-FDEA-453E-AAAE-98EF99EC11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827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6D4E28-C41F-484C-9B87-C53BD6AC7204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2953E6-D420-42D8-B860-4686F12DC2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536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C19F728-A9A2-4675-AED9-00ADF6E2DBDB}" type="datetimeFigureOut">
              <a:rPr lang="en-US" smtClean="0"/>
              <a:pPr>
                <a:defRPr/>
              </a:pPr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DDDA24-DF57-4FF9-8497-C3FE3B1E775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4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43" y="686583"/>
            <a:ext cx="1951892" cy="2110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884" y="708277"/>
            <a:ext cx="1947497" cy="2110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43" y="2980367"/>
            <a:ext cx="2731477" cy="295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469" y="2966666"/>
            <a:ext cx="2731477" cy="295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381" y="6082817"/>
            <a:ext cx="1948962" cy="2110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151" y="6118212"/>
            <a:ext cx="1948962" cy="2110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2855" y="684473"/>
            <a:ext cx="1951488" cy="21122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7443" y="6098292"/>
            <a:ext cx="1951488" cy="211226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0266" y="461571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A.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80672" y="431796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B.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668" y="-67686"/>
            <a:ext cx="3384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Supplemental Figure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40509" y="433014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C.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96075" y="2837083"/>
            <a:ext cx="393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D.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55365" y="281771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E.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0266" y="5831771"/>
            <a:ext cx="339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80672" y="583177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G.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29634" y="5831443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H.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962" y="1307123"/>
            <a:ext cx="1733550" cy="29542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466" y="1307123"/>
            <a:ext cx="1724757" cy="29542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 rot="18900000">
            <a:off x="1979056" y="727472"/>
            <a:ext cx="814647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77" b="1">
                <a:latin typeface="Times New Roman" panose="02020603050405020304" pitchFamily="18" charset="0"/>
                <a:cs typeface="Times New Roman" panose="02020603050405020304" pitchFamily="18" charset="0"/>
              </a:rPr>
              <a:t>Marker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 rot="18900000">
            <a:off x="2388320" y="704025"/>
            <a:ext cx="99257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77" b="1">
                <a:latin typeface="Times New Roman" panose="02020603050405020304" pitchFamily="18" charset="0"/>
                <a:cs typeface="Times New Roman" panose="02020603050405020304" pitchFamily="18" charset="0"/>
              </a:rPr>
              <a:t>IRDye700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 rot="18900000">
            <a:off x="3088654" y="606577"/>
            <a:ext cx="1370888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77" b="1">
                <a:latin typeface="Times New Roman" panose="02020603050405020304" pitchFamily="18" charset="0"/>
                <a:cs typeface="Times New Roman" panose="02020603050405020304" pitchFamily="18" charset="0"/>
              </a:rPr>
              <a:t>Pan-IRDye700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 rot="18900000">
            <a:off x="2681051" y="606577"/>
            <a:ext cx="1342034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77" b="1">
                <a:latin typeface="Times New Roman" panose="02020603050405020304" pitchFamily="18" charset="0"/>
                <a:cs typeface="Times New Roman" panose="02020603050405020304" pitchFamily="18" charset="0"/>
              </a:rPr>
              <a:t>Panitumumab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 rot="18900000">
            <a:off x="4230309" y="644677"/>
            <a:ext cx="99257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77" b="1">
                <a:latin typeface="Times New Roman" panose="02020603050405020304" pitchFamily="18" charset="0"/>
                <a:cs typeface="Times New Roman" panose="02020603050405020304" pitchFamily="18" charset="0"/>
              </a:rPr>
              <a:t>IRDye700</a:t>
            </a: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 rot="18900000">
            <a:off x="5033220" y="556021"/>
            <a:ext cx="1370888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77" b="1">
                <a:latin typeface="Times New Roman" panose="02020603050405020304" pitchFamily="18" charset="0"/>
                <a:cs typeface="Times New Roman" panose="02020603050405020304" pitchFamily="18" charset="0"/>
              </a:rPr>
              <a:t>Pan-IRDye700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 rot="18900000">
            <a:off x="4530366" y="567744"/>
            <a:ext cx="1342034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77" b="1">
                <a:latin typeface="Times New Roman" panose="02020603050405020304" pitchFamily="18" charset="0"/>
                <a:cs typeface="Times New Roman" panose="02020603050405020304" pitchFamily="18" charset="0"/>
              </a:rPr>
              <a:t>Panitumumab</a:t>
            </a:r>
          </a:p>
        </p:txBody>
      </p:sp>
      <p:sp>
        <p:nvSpPr>
          <p:cNvPr id="15" name="TextBox 22"/>
          <p:cNvSpPr txBox="1">
            <a:spLocks noChangeArrowheads="1"/>
          </p:cNvSpPr>
          <p:nvPr/>
        </p:nvSpPr>
        <p:spPr bwMode="auto">
          <a:xfrm>
            <a:off x="2370992" y="4542693"/>
            <a:ext cx="1027204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77" b="1">
                <a:latin typeface="Cambria" panose="02040503050406030204" pitchFamily="18" charset="0"/>
              </a:rPr>
              <a:t>SDS-PAGE</a:t>
            </a: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4207120" y="4542693"/>
            <a:ext cx="91287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77" b="1">
                <a:latin typeface="Cambria" panose="02040503050406030204" pitchFamily="18" charset="0"/>
              </a:rPr>
              <a:t>Infrared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87012" y="1113608"/>
            <a:ext cx="616781" cy="327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77" b="1" dirty="0">
              <a:latin typeface="Cambria" panose="02040503050406030204" pitchFamily="18" charset="0"/>
            </a:endParaRPr>
          </a:p>
          <a:p>
            <a:r>
              <a:rPr lang="en-US" sz="1477" b="1" dirty="0">
                <a:latin typeface="Cambria" panose="02040503050406030204" pitchFamily="18" charset="0"/>
              </a:rPr>
              <a:t>250</a:t>
            </a:r>
          </a:p>
          <a:p>
            <a:endParaRPr lang="en-US" sz="1477" b="1" dirty="0">
              <a:latin typeface="Cambria" panose="02040503050406030204" pitchFamily="18" charset="0"/>
            </a:endParaRPr>
          </a:p>
          <a:p>
            <a:r>
              <a:rPr lang="en-US" sz="1477" b="1" dirty="0">
                <a:latin typeface="Cambria" panose="02040503050406030204" pitchFamily="18" charset="0"/>
              </a:rPr>
              <a:t>148</a:t>
            </a:r>
          </a:p>
          <a:p>
            <a:endParaRPr lang="en-US" sz="1477" b="1" dirty="0">
              <a:latin typeface="Cambria" panose="02040503050406030204" pitchFamily="18" charset="0"/>
            </a:endParaRPr>
          </a:p>
          <a:p>
            <a:r>
              <a:rPr lang="en-US" sz="1477" b="1" dirty="0">
                <a:latin typeface="Cambria" panose="02040503050406030204" pitchFamily="18" charset="0"/>
              </a:rPr>
              <a:t> 98</a:t>
            </a:r>
          </a:p>
          <a:p>
            <a:endParaRPr lang="en-US" sz="1477" b="1" dirty="0">
              <a:latin typeface="Cambria" panose="02040503050406030204" pitchFamily="18" charset="0"/>
            </a:endParaRPr>
          </a:p>
          <a:p>
            <a:r>
              <a:rPr lang="en-US" sz="1477" b="1" dirty="0">
                <a:latin typeface="Cambria" panose="02040503050406030204" pitchFamily="18" charset="0"/>
              </a:rPr>
              <a:t> 64</a:t>
            </a:r>
          </a:p>
          <a:p>
            <a:r>
              <a:rPr lang="en-US" sz="1477" b="1" dirty="0">
                <a:latin typeface="Cambria" panose="02040503050406030204" pitchFamily="18" charset="0"/>
              </a:rPr>
              <a:t> 50</a:t>
            </a:r>
          </a:p>
          <a:p>
            <a:endParaRPr lang="en-US" sz="1477" b="1" dirty="0">
              <a:latin typeface="Cambria" panose="02040503050406030204" pitchFamily="18" charset="0"/>
            </a:endParaRPr>
          </a:p>
          <a:p>
            <a:r>
              <a:rPr lang="en-US" sz="1477" b="1" dirty="0">
                <a:latin typeface="Cambria" panose="02040503050406030204" pitchFamily="18" charset="0"/>
              </a:rPr>
              <a:t> 36</a:t>
            </a:r>
          </a:p>
          <a:p>
            <a:r>
              <a:rPr lang="en-US" sz="1477" b="1" dirty="0">
                <a:latin typeface="Cambria" panose="02040503050406030204" pitchFamily="18" charset="0"/>
              </a:rPr>
              <a:t> 22</a:t>
            </a:r>
          </a:p>
          <a:p>
            <a:r>
              <a:rPr lang="en-US" sz="1477" b="1" dirty="0">
                <a:latin typeface="Cambria" panose="02040503050406030204" pitchFamily="18" charset="0"/>
              </a:rPr>
              <a:t> </a:t>
            </a:r>
          </a:p>
          <a:p>
            <a:r>
              <a:rPr lang="en-US" sz="1477" b="1" dirty="0">
                <a:latin typeface="Cambria" panose="02040503050406030204" pitchFamily="18" charset="0"/>
              </a:rPr>
              <a:t>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668" y="-67686"/>
            <a:ext cx="3384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Supplemental Figure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0266" y="461571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A.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0266" y="5143687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B.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662" y="5565160"/>
            <a:ext cx="3255683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48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81" y="993493"/>
            <a:ext cx="5486400" cy="2793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5608" y="659047"/>
            <a:ext cx="149469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No Treatment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5174" y="661443"/>
            <a:ext cx="597877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pan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61755" y="657802"/>
            <a:ext cx="149469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pan IR700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86929" y="657802"/>
            <a:ext cx="1635369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pan + pan IR700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217418" y="1245328"/>
            <a:ext cx="149469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NIR 0 J/cm</a:t>
            </a:r>
            <a:r>
              <a:rPr lang="en-US" sz="1477" b="1" baseline="30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-217802" y="2740021"/>
            <a:ext cx="149469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NIR </a:t>
            </a:r>
            <a:r>
              <a:rPr lang="en-US" sz="1477" b="1" dirty="0" smtClean="0">
                <a:latin typeface="Cambria" panose="02040503050406030204" pitchFamily="18" charset="0"/>
              </a:rPr>
              <a:t>32 </a:t>
            </a:r>
            <a:r>
              <a:rPr lang="en-US" sz="1477" b="1" dirty="0">
                <a:latin typeface="Cambria" panose="02040503050406030204" pitchFamily="18" charset="0"/>
              </a:rPr>
              <a:t>J/cm</a:t>
            </a:r>
            <a:r>
              <a:rPr lang="en-US" sz="1477" b="1" baseline="30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97453" y="57513"/>
            <a:ext cx="3384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Cambria" panose="02040503050406030204" pitchFamily="18" charset="0"/>
              </a:rPr>
              <a:t>Supplemental Figure 4</a:t>
            </a:r>
          </a:p>
        </p:txBody>
      </p:sp>
    </p:spTree>
    <p:extLst>
      <p:ext uri="{BB962C8B-B14F-4D97-AF65-F5344CB8AC3E}">
        <p14:creationId xmlns:p14="http://schemas.microsoft.com/office/powerpoint/2010/main" val="2264400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785" y="475150"/>
            <a:ext cx="3180240" cy="32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68" y="-67686"/>
            <a:ext cx="3384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Supplemental Figure </a:t>
            </a:r>
            <a:r>
              <a:rPr lang="en-US" sz="2400" b="1" dirty="0" smtClean="0">
                <a:latin typeface="Cambria" panose="02040503050406030204" pitchFamily="18" charset="0"/>
              </a:rPr>
              <a:t>5</a:t>
            </a:r>
            <a:endParaRPr lang="en-US" sz="2400" b="1" dirty="0">
              <a:latin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0266" y="461571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A.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0266" y="4000811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B.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88" y="4339651"/>
            <a:ext cx="3562905" cy="3200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8508" y="4352558"/>
            <a:ext cx="325218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455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438" y="787644"/>
            <a:ext cx="3114675" cy="3067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541" y="129084"/>
            <a:ext cx="3384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Supplemental Figure 7</a:t>
            </a:r>
          </a:p>
        </p:txBody>
      </p:sp>
    </p:spTree>
    <p:extLst>
      <p:ext uri="{BB962C8B-B14F-4D97-AF65-F5344CB8AC3E}">
        <p14:creationId xmlns:p14="http://schemas.microsoft.com/office/powerpoint/2010/main" val="1227640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19" y="1137349"/>
            <a:ext cx="5615246" cy="2743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5478" y="787024"/>
            <a:ext cx="149469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No Treatment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7941" y="787023"/>
            <a:ext cx="597877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pan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90223" y="787022"/>
            <a:ext cx="747346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IR700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99051" y="787021"/>
            <a:ext cx="124235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pan IR700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-292951" y="1380376"/>
            <a:ext cx="149469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NIR 0 J/cm</a:t>
            </a:r>
            <a:r>
              <a:rPr lang="en-US" sz="1477" b="1" baseline="30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292950" y="2875069"/>
            <a:ext cx="1494692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b="1" dirty="0">
                <a:latin typeface="Cambria" panose="02040503050406030204" pitchFamily="18" charset="0"/>
              </a:rPr>
              <a:t>NIR 4 J/cm</a:t>
            </a:r>
            <a:r>
              <a:rPr lang="en-US" sz="1477" b="1" baseline="30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4395" y="153108"/>
            <a:ext cx="5283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mbria" panose="02040503050406030204" pitchFamily="18" charset="0"/>
              </a:rPr>
              <a:t>Supplemental Figure </a:t>
            </a:r>
            <a:r>
              <a:rPr lang="en-US" sz="2400" b="1" dirty="0">
                <a:latin typeface="Cambria" panose="020405030504060302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40260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668" y="-67686"/>
            <a:ext cx="3384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Supplemental </a:t>
            </a:r>
            <a:r>
              <a:rPr lang="en-US" sz="2400" b="1">
                <a:latin typeface="Cambria" panose="02040503050406030204" pitchFamily="18" charset="0"/>
              </a:rPr>
              <a:t>Figure </a:t>
            </a:r>
            <a:r>
              <a:rPr lang="en-US" sz="2400" b="1" smtClean="0">
                <a:latin typeface="Cambria" panose="02040503050406030204" pitchFamily="18" charset="0"/>
              </a:rPr>
              <a:t>9</a:t>
            </a:r>
            <a:endParaRPr lang="en-US" sz="2400" b="1" dirty="0"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266" y="461571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0266" y="4000811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B.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205" y="461571"/>
            <a:ext cx="3855156" cy="3657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175" y="4370143"/>
            <a:ext cx="384921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76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668" y="-67686"/>
            <a:ext cx="368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mbria" panose="02040503050406030204" pitchFamily="18" charset="0"/>
              </a:rPr>
              <a:t>Supplemental Figure </a:t>
            </a:r>
            <a:r>
              <a:rPr lang="en-US" sz="2400" b="1" dirty="0" smtClean="0">
                <a:latin typeface="Cambria" panose="02040503050406030204" pitchFamily="18" charset="0"/>
              </a:rPr>
              <a:t>10</a:t>
            </a:r>
            <a:endParaRPr lang="en-US" sz="2400" b="1" dirty="0"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266" y="461571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0266" y="4000811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B.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413" y="812903"/>
            <a:ext cx="4572000" cy="31879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330" y="4578960"/>
            <a:ext cx="4572000" cy="39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852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790"/>
          <a:stretch/>
        </p:blipFill>
        <p:spPr>
          <a:xfrm>
            <a:off x="1186527" y="1471371"/>
            <a:ext cx="4018821" cy="45358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0166" y="149579"/>
            <a:ext cx="4754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Cambria" panose="02040503050406030204" pitchFamily="18" charset="0"/>
              </a:rPr>
              <a:t>Supplemental Figure 11</a:t>
            </a:r>
            <a:endParaRPr lang="en-US" sz="2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812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109</Words>
  <Application>Microsoft Office PowerPoint</Application>
  <PresentationFormat>Letter Paper (8.5x11 in)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Railkar, Reema (NIH/NCI) [F]</dc:creator>
  <cp:lastModifiedBy>Railkar, Reema (NIH/NCI) [E]</cp:lastModifiedBy>
  <cp:revision>17</cp:revision>
  <dcterms:created xsi:type="dcterms:W3CDTF">2016-06-09T14:23:16Z</dcterms:created>
  <dcterms:modified xsi:type="dcterms:W3CDTF">2017-04-25T17:57:04Z</dcterms:modified>
</cp:coreProperties>
</file>