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695" autoAdjust="0"/>
  </p:normalViewPr>
  <p:slideViewPr>
    <p:cSldViewPr>
      <p:cViewPr>
        <p:scale>
          <a:sx n="210" d="100"/>
          <a:sy n="210" d="100"/>
        </p:scale>
        <p:origin x="-426" y="28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F7F0D-D136-4C06-9364-CDCBBE67AD45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DDA8-BEB2-44CB-84C6-CA415E4CAF2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0430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4DDA8-BEB2-44CB-84C6-CA415E4CAF28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9F074-1EFA-4E60-9B0B-7642EAF9A659}" type="datetimeFigureOut">
              <a:rPr lang="it-IT" smtClean="0"/>
              <a:pPr/>
              <a:t>04/08/2017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2A9FF-3C93-4016-9D2B-95AA9DF1A53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88640" y="5940152"/>
            <a:ext cx="6264696" cy="135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it-IT" sz="1200" b="1" dirty="0" err="1" smtClean="0"/>
              <a:t>Reproducibility</a:t>
            </a:r>
            <a:r>
              <a:rPr lang="it-IT" sz="1200" b="1" dirty="0" smtClean="0"/>
              <a:t> of  </a:t>
            </a:r>
            <a:r>
              <a:rPr lang="it-IT" sz="1200" b="1" dirty="0" err="1" smtClean="0"/>
              <a:t>protein</a:t>
            </a:r>
            <a:r>
              <a:rPr lang="it-IT" sz="1200" b="1" dirty="0" smtClean="0"/>
              <a:t>  </a:t>
            </a:r>
            <a:r>
              <a:rPr lang="it-IT" sz="1200" b="1" dirty="0" err="1" smtClean="0"/>
              <a:t>abundance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profiles</a:t>
            </a:r>
            <a:r>
              <a:rPr lang="it-IT" sz="1200" b="1" dirty="0" smtClean="0"/>
              <a:t> (</a:t>
            </a:r>
            <a:r>
              <a:rPr lang="it-IT" sz="1200" b="1" dirty="0" err="1" smtClean="0"/>
              <a:t>PAPs</a:t>
            </a:r>
            <a:r>
              <a:rPr lang="it-IT" sz="1200" b="1" dirty="0" smtClean="0"/>
              <a:t>) in </a:t>
            </a:r>
            <a:r>
              <a:rPr lang="it-IT" sz="1200" b="1" dirty="0" err="1" smtClean="0"/>
              <a:t>biological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replicates</a:t>
            </a:r>
            <a:r>
              <a:rPr lang="it-IT" sz="1200" b="1" dirty="0" smtClean="0"/>
              <a:t>. </a:t>
            </a:r>
            <a:r>
              <a:rPr lang="it-IT" sz="1200" dirty="0" smtClean="0"/>
              <a:t> </a:t>
            </a:r>
            <a:r>
              <a:rPr lang="it-IT" sz="1000" dirty="0" err="1" smtClean="0"/>
              <a:t>DRMs</a:t>
            </a:r>
            <a:r>
              <a:rPr lang="it-IT" sz="1000" dirty="0" smtClean="0"/>
              <a:t> </a:t>
            </a:r>
            <a:r>
              <a:rPr lang="it-IT" sz="1000" dirty="0" err="1" smtClean="0"/>
              <a:t>from</a:t>
            </a:r>
            <a:r>
              <a:rPr lang="it-IT" sz="1000" dirty="0" smtClean="0"/>
              <a:t> mature </a:t>
            </a:r>
            <a:r>
              <a:rPr lang="it-IT" sz="1000" dirty="0" err="1" smtClean="0"/>
              <a:t>gametocytes</a:t>
            </a:r>
            <a:r>
              <a:rPr lang="it-IT" sz="1000" dirty="0" smtClean="0"/>
              <a:t> (MG) sample A </a:t>
            </a:r>
            <a:r>
              <a:rPr lang="it-IT" sz="1000" dirty="0" err="1" smtClean="0"/>
              <a:t>were</a:t>
            </a:r>
            <a:r>
              <a:rPr lang="it-IT" sz="1000" dirty="0" smtClean="0"/>
              <a:t> </a:t>
            </a:r>
            <a:r>
              <a:rPr lang="it-IT" sz="1000" dirty="0" err="1" smtClean="0"/>
              <a:t>subjected</a:t>
            </a:r>
            <a:r>
              <a:rPr lang="it-IT" sz="1000" dirty="0" smtClean="0"/>
              <a:t> </a:t>
            </a:r>
            <a:r>
              <a:rPr lang="it-IT" sz="1000" dirty="0" err="1" smtClean="0"/>
              <a:t>to</a:t>
            </a:r>
            <a:r>
              <a:rPr lang="it-IT" sz="1000" dirty="0" smtClean="0"/>
              <a:t> quantitative </a:t>
            </a:r>
            <a:r>
              <a:rPr lang="it-IT" sz="1000" dirty="0" err="1" smtClean="0"/>
              <a:t>proteomic</a:t>
            </a:r>
            <a:r>
              <a:rPr lang="it-IT" sz="1000" dirty="0" smtClean="0"/>
              <a:t> </a:t>
            </a:r>
            <a:r>
              <a:rPr lang="it-IT" sz="1000" dirty="0" err="1" smtClean="0"/>
              <a:t>analysis</a:t>
            </a:r>
            <a:r>
              <a:rPr lang="it-IT" sz="1000" dirty="0" smtClean="0"/>
              <a:t> for </a:t>
            </a:r>
            <a:r>
              <a:rPr lang="it-IT" sz="1000" dirty="0" err="1" smtClean="0"/>
              <a:t>protein</a:t>
            </a:r>
            <a:r>
              <a:rPr lang="it-IT" sz="1000" dirty="0" smtClean="0"/>
              <a:t> </a:t>
            </a:r>
            <a:r>
              <a:rPr lang="it-IT" sz="1000" dirty="0" err="1" smtClean="0"/>
              <a:t>identification</a:t>
            </a:r>
            <a:r>
              <a:rPr lang="it-IT" sz="1000" dirty="0" smtClean="0"/>
              <a:t> and generation of </a:t>
            </a:r>
            <a:r>
              <a:rPr lang="it-IT" sz="1000" dirty="0" err="1" smtClean="0"/>
              <a:t>protein-related</a:t>
            </a:r>
            <a:r>
              <a:rPr lang="it-IT" sz="1000" dirty="0" smtClean="0"/>
              <a:t> </a:t>
            </a:r>
            <a:r>
              <a:rPr lang="it-IT" sz="1000" dirty="0" err="1" smtClean="0"/>
              <a:t>PAPs</a:t>
            </a:r>
            <a:r>
              <a:rPr lang="it-IT" sz="1000" dirty="0" smtClean="0"/>
              <a:t>. To </a:t>
            </a:r>
            <a:r>
              <a:rPr lang="it-IT" sz="1000" dirty="0" err="1" smtClean="0"/>
              <a:t>confirm</a:t>
            </a:r>
            <a:r>
              <a:rPr lang="it-IT" sz="1000" dirty="0" smtClean="0"/>
              <a:t> </a:t>
            </a:r>
            <a:r>
              <a:rPr lang="it-IT" sz="1000" dirty="0" err="1" smtClean="0"/>
              <a:t>that</a:t>
            </a:r>
            <a:r>
              <a:rPr lang="it-IT" sz="1000" dirty="0" smtClean="0"/>
              <a:t> </a:t>
            </a:r>
            <a:r>
              <a:rPr lang="it-IT" sz="1000" dirty="0" err="1" smtClean="0"/>
              <a:t>PAPs</a:t>
            </a:r>
            <a:r>
              <a:rPr lang="it-IT" sz="1000" dirty="0" smtClean="0"/>
              <a:t>, </a:t>
            </a:r>
            <a:r>
              <a:rPr lang="it-IT" sz="1000" dirty="0" err="1" smtClean="0"/>
              <a:t>conserved</a:t>
            </a:r>
            <a:r>
              <a:rPr lang="it-IT" sz="1000" dirty="0" smtClean="0"/>
              <a:t> </a:t>
            </a:r>
            <a:r>
              <a:rPr lang="it-IT" sz="1000" dirty="0" err="1" smtClean="0"/>
              <a:t>between</a:t>
            </a:r>
            <a:r>
              <a:rPr lang="it-IT" sz="1000" dirty="0" smtClean="0"/>
              <a:t> </a:t>
            </a:r>
            <a:r>
              <a:rPr lang="it-IT" sz="1000" dirty="0" err="1" smtClean="0"/>
              <a:t>technical</a:t>
            </a:r>
            <a:r>
              <a:rPr lang="it-IT" sz="1000" dirty="0" smtClean="0"/>
              <a:t> </a:t>
            </a:r>
            <a:r>
              <a:rPr lang="it-IT" sz="1000" dirty="0" err="1" smtClean="0"/>
              <a:t>replicates</a:t>
            </a:r>
            <a:r>
              <a:rPr lang="it-IT" sz="1000" dirty="0" smtClean="0"/>
              <a:t>, are </a:t>
            </a:r>
            <a:r>
              <a:rPr lang="it-IT" sz="1000" dirty="0" err="1" smtClean="0"/>
              <a:t>reproducible</a:t>
            </a:r>
            <a:r>
              <a:rPr lang="it-IT" sz="1000" dirty="0" smtClean="0"/>
              <a:t> </a:t>
            </a:r>
            <a:r>
              <a:rPr lang="it-IT" sz="1000" dirty="0" err="1" smtClean="0"/>
              <a:t>when</a:t>
            </a:r>
            <a:r>
              <a:rPr lang="it-IT" sz="1000" dirty="0" smtClean="0"/>
              <a:t> </a:t>
            </a:r>
            <a:r>
              <a:rPr lang="it-IT" sz="1000" dirty="0" err="1" smtClean="0"/>
              <a:t>independent</a:t>
            </a:r>
            <a:r>
              <a:rPr lang="it-IT" sz="1000" dirty="0" smtClean="0"/>
              <a:t> </a:t>
            </a:r>
            <a:r>
              <a:rPr lang="it-IT" sz="1000" dirty="0" err="1" smtClean="0"/>
              <a:t>biological</a:t>
            </a:r>
            <a:r>
              <a:rPr lang="it-IT" sz="1000" dirty="0" smtClean="0"/>
              <a:t> </a:t>
            </a:r>
            <a:r>
              <a:rPr lang="it-IT" sz="1000" dirty="0" err="1" smtClean="0"/>
              <a:t>samples</a:t>
            </a:r>
            <a:r>
              <a:rPr lang="it-IT" sz="1000" dirty="0" smtClean="0"/>
              <a:t> are </a:t>
            </a:r>
            <a:r>
              <a:rPr lang="it-IT" sz="1000" dirty="0" err="1" smtClean="0"/>
              <a:t>compared</a:t>
            </a:r>
            <a:r>
              <a:rPr lang="it-IT" sz="1000" dirty="0" smtClean="0"/>
              <a:t>,  DRM </a:t>
            </a:r>
            <a:r>
              <a:rPr lang="it-IT" sz="1000" dirty="0" err="1" smtClean="0"/>
              <a:t>gradient</a:t>
            </a:r>
            <a:r>
              <a:rPr lang="it-IT" sz="1000" dirty="0" smtClean="0"/>
              <a:t>  </a:t>
            </a:r>
            <a:r>
              <a:rPr lang="it-IT" sz="1000" dirty="0" err="1" smtClean="0"/>
              <a:t>fractions</a:t>
            </a:r>
            <a:r>
              <a:rPr lang="it-IT" sz="1000" dirty="0" smtClean="0"/>
              <a:t> from sample A and from </a:t>
            </a:r>
            <a:r>
              <a:rPr lang="it-IT" sz="1000" dirty="0" err="1" smtClean="0"/>
              <a:t>two</a:t>
            </a:r>
            <a:r>
              <a:rPr lang="it-IT" sz="1000" dirty="0" smtClean="0"/>
              <a:t> </a:t>
            </a:r>
            <a:r>
              <a:rPr lang="it-IT" sz="1000" dirty="0" err="1" smtClean="0"/>
              <a:t>additional</a:t>
            </a:r>
            <a:r>
              <a:rPr lang="it-IT" sz="1000" dirty="0" smtClean="0"/>
              <a:t>  </a:t>
            </a:r>
            <a:r>
              <a:rPr lang="it-IT" sz="1000" dirty="0" err="1" smtClean="0"/>
              <a:t>gametocyte</a:t>
            </a:r>
            <a:r>
              <a:rPr lang="it-IT" sz="1000" dirty="0" smtClean="0"/>
              <a:t> </a:t>
            </a:r>
            <a:r>
              <a:rPr lang="it-IT" sz="1000" dirty="0" err="1" smtClean="0"/>
              <a:t>preparations</a:t>
            </a:r>
            <a:r>
              <a:rPr lang="it-IT" sz="1000" dirty="0" smtClean="0"/>
              <a:t> (</a:t>
            </a:r>
            <a:r>
              <a:rPr lang="it-IT" sz="1000" dirty="0" err="1" smtClean="0"/>
              <a:t>samples</a:t>
            </a:r>
            <a:r>
              <a:rPr lang="it-IT" sz="1000" dirty="0" smtClean="0"/>
              <a:t> B and C) </a:t>
            </a:r>
            <a:r>
              <a:rPr lang="it-IT" sz="1000" dirty="0" err="1" smtClean="0"/>
              <a:t>were</a:t>
            </a:r>
            <a:r>
              <a:rPr lang="it-IT" sz="1000" dirty="0" smtClean="0"/>
              <a:t> </a:t>
            </a:r>
            <a:r>
              <a:rPr lang="it-IT" sz="1000" dirty="0" err="1" smtClean="0"/>
              <a:t>probed</a:t>
            </a:r>
            <a:r>
              <a:rPr lang="it-IT" sz="1000" dirty="0" smtClean="0"/>
              <a:t>  with </a:t>
            </a:r>
            <a:r>
              <a:rPr lang="it-IT" sz="1000" dirty="0" err="1" smtClean="0"/>
              <a:t>selected</a:t>
            </a:r>
            <a:r>
              <a:rPr lang="it-IT" sz="1000" dirty="0" smtClean="0"/>
              <a:t> </a:t>
            </a:r>
            <a:r>
              <a:rPr lang="it-IT" sz="1000" dirty="0" err="1" smtClean="0"/>
              <a:t>proteins</a:t>
            </a:r>
            <a:r>
              <a:rPr lang="it-IT" sz="1000" dirty="0" smtClean="0"/>
              <a:t>: the </a:t>
            </a:r>
            <a:r>
              <a:rPr lang="it-IT" sz="1000" dirty="0" err="1" smtClean="0"/>
              <a:t>host</a:t>
            </a:r>
            <a:r>
              <a:rPr lang="it-IT" sz="1000" dirty="0" smtClean="0"/>
              <a:t> </a:t>
            </a:r>
            <a:r>
              <a:rPr lang="it-IT" sz="1000" dirty="0" err="1" smtClean="0"/>
              <a:t>flotillin</a:t>
            </a:r>
            <a:r>
              <a:rPr lang="it-IT" sz="1000" dirty="0" smtClean="0"/>
              <a:t>, the </a:t>
            </a:r>
            <a:r>
              <a:rPr lang="it-IT" sz="1000" dirty="0" err="1" smtClean="0"/>
              <a:t>gametocyte-specific</a:t>
            </a:r>
            <a:r>
              <a:rPr lang="it-IT" sz="1000" dirty="0" smtClean="0"/>
              <a:t> </a:t>
            </a:r>
            <a:r>
              <a:rPr lang="it-IT" sz="1000" dirty="0" err="1" smtClean="0"/>
              <a:t>protein</a:t>
            </a:r>
            <a:r>
              <a:rPr lang="it-IT" sz="1000" dirty="0" smtClean="0"/>
              <a:t> PbG377, the </a:t>
            </a:r>
            <a:r>
              <a:rPr lang="it-IT" sz="1000" dirty="0" err="1" smtClean="0"/>
              <a:t>multifunctional</a:t>
            </a:r>
            <a:r>
              <a:rPr lang="it-IT" sz="1000" dirty="0" smtClean="0"/>
              <a:t> 14-3-3 and the </a:t>
            </a:r>
            <a:r>
              <a:rPr lang="it-IT" sz="1000" dirty="0" err="1" smtClean="0"/>
              <a:t>nuclear</a:t>
            </a:r>
            <a:r>
              <a:rPr lang="it-IT" sz="1000" dirty="0" smtClean="0"/>
              <a:t> </a:t>
            </a:r>
            <a:r>
              <a:rPr lang="it-IT" sz="1000" dirty="0" err="1" smtClean="0"/>
              <a:t>protein</a:t>
            </a:r>
            <a:r>
              <a:rPr lang="it-IT" sz="1000" dirty="0" smtClean="0"/>
              <a:t> </a:t>
            </a:r>
            <a:r>
              <a:rPr lang="it-IT" sz="1000" dirty="0" smtClean="0"/>
              <a:t>NAP/SET. </a:t>
            </a:r>
            <a:r>
              <a:rPr lang="it-IT" sz="1000" dirty="0" smtClean="0"/>
              <a:t>In </a:t>
            </a:r>
            <a:r>
              <a:rPr lang="it-IT" sz="1000" dirty="0" err="1" smtClean="0"/>
              <a:t>asexual</a:t>
            </a:r>
            <a:r>
              <a:rPr lang="it-IT" sz="1000" dirty="0" smtClean="0"/>
              <a:t> </a:t>
            </a:r>
            <a:r>
              <a:rPr lang="it-IT" sz="1000" dirty="0" err="1" smtClean="0"/>
              <a:t>trophozoites</a:t>
            </a:r>
            <a:r>
              <a:rPr lang="it-IT" sz="1000" dirty="0" smtClean="0"/>
              <a:t> </a:t>
            </a:r>
            <a:r>
              <a:rPr lang="it-IT" sz="1000" dirty="0" smtClean="0"/>
              <a:t>sample </a:t>
            </a:r>
            <a:r>
              <a:rPr lang="it-IT" sz="1000" dirty="0" smtClean="0"/>
              <a:t>A, B and C,  </a:t>
            </a:r>
            <a:r>
              <a:rPr lang="it-IT" sz="1000" dirty="0" smtClean="0"/>
              <a:t>14-3-3 and NAP/SET are </a:t>
            </a:r>
            <a:r>
              <a:rPr lang="it-IT" sz="1000" dirty="0" err="1" smtClean="0"/>
              <a:t>confined</a:t>
            </a:r>
            <a:r>
              <a:rPr lang="it-IT" sz="1000" dirty="0" smtClean="0"/>
              <a:t> to </a:t>
            </a:r>
            <a:r>
              <a:rPr lang="it-IT" sz="1000" dirty="0" err="1" smtClean="0"/>
              <a:t>fractions</a:t>
            </a:r>
            <a:r>
              <a:rPr lang="it-IT" sz="1000" dirty="0" smtClean="0"/>
              <a:t> 7 </a:t>
            </a:r>
            <a:r>
              <a:rPr lang="it-IT" sz="1000" dirty="0" smtClean="0"/>
              <a:t>and/or </a:t>
            </a:r>
            <a:r>
              <a:rPr lang="it-IT" sz="1000" dirty="0" smtClean="0"/>
              <a:t>8, at the </a:t>
            </a:r>
            <a:r>
              <a:rPr lang="it-IT" sz="1000" dirty="0" err="1" smtClean="0"/>
              <a:t>boundary</a:t>
            </a:r>
            <a:r>
              <a:rPr lang="it-IT" sz="1000" dirty="0" smtClean="0"/>
              <a:t> with DSM. </a:t>
            </a:r>
            <a:endParaRPr lang="it-IT" sz="10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b="37217"/>
          <a:stretch/>
        </p:blipFill>
        <p:spPr>
          <a:xfrm>
            <a:off x="109130" y="119265"/>
            <a:ext cx="6669360" cy="57408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125</Words>
  <Application>Microsoft Office PowerPoint</Application>
  <PresentationFormat>Presentazione su schermo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Ponzi Marta</cp:lastModifiedBy>
  <cp:revision>61</cp:revision>
  <dcterms:created xsi:type="dcterms:W3CDTF">2017-07-29T08:12:07Z</dcterms:created>
  <dcterms:modified xsi:type="dcterms:W3CDTF">2017-08-04T09:42:31Z</dcterms:modified>
</cp:coreProperties>
</file>