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338" y="450"/>
      </p:cViewPr>
      <p:guideLst>
        <p:guide orient="horz" pos="211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3287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244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0492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270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6570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2218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829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60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08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10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29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A5227-ED76-4F6E-A126-7854081405EF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2743C-3DE1-489E-B202-9A8CF0E07C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633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o 10"/>
          <p:cNvGrpSpPr/>
          <p:nvPr/>
        </p:nvGrpSpPr>
        <p:grpSpPr>
          <a:xfrm>
            <a:off x="5225033" y="2935633"/>
            <a:ext cx="3523431" cy="2653608"/>
            <a:chOff x="4644008" y="2421282"/>
            <a:chExt cx="3758084" cy="2809951"/>
          </a:xfrm>
        </p:grpSpPr>
        <p:grpSp>
          <p:nvGrpSpPr>
            <p:cNvPr id="5" name="Gruppo 4"/>
            <p:cNvGrpSpPr/>
            <p:nvPr/>
          </p:nvGrpSpPr>
          <p:grpSpPr>
            <a:xfrm>
              <a:off x="4644008" y="2531233"/>
              <a:ext cx="3758084" cy="2700000"/>
              <a:chOff x="4644008" y="2531233"/>
              <a:chExt cx="3758084" cy="270000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4008" y="2531233"/>
                <a:ext cx="3657630" cy="270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" name="Parentesi graffa chiusa 6"/>
              <p:cNvSpPr/>
              <p:nvPr/>
            </p:nvSpPr>
            <p:spPr>
              <a:xfrm rot="16200000">
                <a:off x="7758288" y="2897436"/>
                <a:ext cx="252000" cy="576000"/>
              </a:xfrm>
              <a:prstGeom prst="rightBrace">
                <a:avLst>
                  <a:gd name="adj1" fmla="val 0"/>
                  <a:gd name="adj2" fmla="val 5000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" name="CasellaDiTesto 3"/>
              <p:cNvSpPr txBox="1"/>
              <p:nvPr/>
            </p:nvSpPr>
            <p:spPr>
              <a:xfrm>
                <a:off x="7682011" y="2863679"/>
                <a:ext cx="72008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900" smtClean="0"/>
                  <a:t>77.4%</a:t>
                </a:r>
                <a:endParaRPr lang="it-IT" sz="900"/>
              </a:p>
            </p:txBody>
          </p:sp>
          <p:sp>
            <p:nvSpPr>
              <p:cNvPr id="6" name="CasellaDiTesto 5"/>
              <p:cNvSpPr txBox="1"/>
              <p:nvPr/>
            </p:nvSpPr>
            <p:spPr>
              <a:xfrm>
                <a:off x="5572723" y="2852531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 err="1" smtClean="0"/>
                  <a:t>gametocytes</a:t>
                </a:r>
                <a:endParaRPr lang="it-IT" sz="1400" dirty="0"/>
              </a:p>
            </p:txBody>
          </p:sp>
        </p:grpSp>
        <p:sp>
          <p:nvSpPr>
            <p:cNvPr id="18" name="CasellaDiTesto 17"/>
            <p:cNvSpPr txBox="1"/>
            <p:nvPr/>
          </p:nvSpPr>
          <p:spPr>
            <a:xfrm>
              <a:off x="4754116" y="242128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%</a:t>
              </a:r>
              <a:endParaRPr lang="it-IT" sz="1200" dirty="0"/>
            </a:p>
          </p:txBody>
        </p:sp>
      </p:grpSp>
      <p:grpSp>
        <p:nvGrpSpPr>
          <p:cNvPr id="10" name="Gruppo 9"/>
          <p:cNvGrpSpPr/>
          <p:nvPr/>
        </p:nvGrpSpPr>
        <p:grpSpPr>
          <a:xfrm>
            <a:off x="5215589" y="205193"/>
            <a:ext cx="3532875" cy="2791759"/>
            <a:chOff x="467544" y="2411757"/>
            <a:chExt cx="3744075" cy="2831771"/>
          </a:xfrm>
        </p:grpSpPr>
        <p:sp>
          <p:nvSpPr>
            <p:cNvPr id="15" name="CasellaDiTesto 14"/>
            <p:cNvSpPr txBox="1"/>
            <p:nvPr/>
          </p:nvSpPr>
          <p:spPr>
            <a:xfrm>
              <a:off x="3491538" y="2475737"/>
              <a:ext cx="72008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dirty="0" smtClean="0"/>
                <a:t>82.5%</a:t>
              </a:r>
              <a:endParaRPr lang="it-IT" sz="900" dirty="0"/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562713" y="2411757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%</a:t>
              </a:r>
              <a:endParaRPr lang="it-IT" sz="1200" dirty="0"/>
            </a:p>
          </p:txBody>
        </p:sp>
        <p:grpSp>
          <p:nvGrpSpPr>
            <p:cNvPr id="3" name="Gruppo 2"/>
            <p:cNvGrpSpPr/>
            <p:nvPr/>
          </p:nvGrpSpPr>
          <p:grpSpPr>
            <a:xfrm>
              <a:off x="467544" y="2543528"/>
              <a:ext cx="3663249" cy="2700000"/>
              <a:chOff x="467544" y="2543528"/>
              <a:chExt cx="3663249" cy="2700000"/>
            </a:xfrm>
          </p:grpSpPr>
          <p:sp>
            <p:nvSpPr>
              <p:cNvPr id="16" name="CasellaDiTesto 15"/>
              <p:cNvSpPr txBox="1"/>
              <p:nvPr/>
            </p:nvSpPr>
            <p:spPr>
              <a:xfrm>
                <a:off x="970590" y="2786734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 err="1" smtClean="0"/>
                  <a:t>trophozoites</a:t>
                </a:r>
                <a:endParaRPr lang="it-IT" sz="1400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44" y="2543528"/>
                <a:ext cx="3663249" cy="270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Parentesi graffa chiusa 13"/>
              <p:cNvSpPr/>
              <p:nvPr/>
            </p:nvSpPr>
            <p:spPr>
              <a:xfrm rot="16200000">
                <a:off x="3582702" y="2489914"/>
                <a:ext cx="252003" cy="618665"/>
              </a:xfrm>
              <a:prstGeom prst="rightBrace">
                <a:avLst>
                  <a:gd name="adj1" fmla="val 0"/>
                  <a:gd name="adj2" fmla="val 5000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2" name="CasellaDiTesto 1"/>
          <p:cNvSpPr txBox="1"/>
          <p:nvPr/>
        </p:nvSpPr>
        <p:spPr>
          <a:xfrm>
            <a:off x="2517309" y="-27384"/>
            <a:ext cx="3883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/>
              <a:t>Assessment</a:t>
            </a:r>
            <a:r>
              <a:rPr lang="it-IT" sz="1600" b="1" dirty="0"/>
              <a:t> of </a:t>
            </a:r>
            <a:r>
              <a:rPr lang="it-IT" sz="1600" b="1" dirty="0" err="1"/>
              <a:t>experimental</a:t>
            </a:r>
            <a:r>
              <a:rPr lang="it-IT" sz="1600" b="1" dirty="0"/>
              <a:t> </a:t>
            </a:r>
            <a:r>
              <a:rPr lang="it-IT" sz="1600" b="1" dirty="0" err="1" smtClean="0"/>
              <a:t>reproducibility</a:t>
            </a:r>
            <a:endParaRPr lang="it-IT" sz="1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6731" y="3052865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B)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46731" y="548680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A)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251520" y="5694347"/>
            <a:ext cx="4187129" cy="784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it-IT" sz="1000" b="1" dirty="0" err="1" smtClean="0"/>
              <a:t>Linearity</a:t>
            </a:r>
            <a:r>
              <a:rPr lang="it-IT" sz="1000" b="1" dirty="0" smtClean="0"/>
              <a:t> of </a:t>
            </a:r>
            <a:r>
              <a:rPr lang="it-IT" sz="1000" b="1" dirty="0" err="1" smtClean="0"/>
              <a:t>sucrose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gradients</a:t>
            </a:r>
            <a:r>
              <a:rPr lang="it-IT" sz="1000" b="1" dirty="0" smtClean="0"/>
              <a:t> </a:t>
            </a:r>
            <a:r>
              <a:rPr lang="it-IT" sz="1000" dirty="0" err="1" smtClean="0"/>
              <a:t>were</a:t>
            </a:r>
            <a:r>
              <a:rPr lang="it-IT" sz="1000" dirty="0" smtClean="0"/>
              <a:t> </a:t>
            </a:r>
            <a:r>
              <a:rPr lang="it-IT" sz="1000" dirty="0" err="1" smtClean="0"/>
              <a:t>evaluated</a:t>
            </a:r>
            <a:r>
              <a:rPr lang="it-IT" sz="1000" dirty="0" smtClean="0"/>
              <a:t>  </a:t>
            </a:r>
            <a:r>
              <a:rPr lang="it-IT" sz="1000" dirty="0" err="1" smtClean="0"/>
              <a:t>determining</a:t>
            </a:r>
            <a:r>
              <a:rPr lang="it-IT" sz="1000" dirty="0"/>
              <a:t> </a:t>
            </a:r>
            <a:r>
              <a:rPr lang="it-IT" sz="1000" dirty="0" smtClean="0"/>
              <a:t>the density of the </a:t>
            </a:r>
            <a:r>
              <a:rPr lang="it-IT" sz="1000" dirty="0" err="1" smtClean="0"/>
              <a:t>collected</a:t>
            </a:r>
            <a:r>
              <a:rPr lang="it-IT" sz="1000" dirty="0" smtClean="0"/>
              <a:t> </a:t>
            </a:r>
            <a:r>
              <a:rPr lang="it-IT" sz="1000" dirty="0" err="1" smtClean="0"/>
              <a:t>gradient</a:t>
            </a:r>
            <a:r>
              <a:rPr lang="it-IT" sz="1000" dirty="0" smtClean="0"/>
              <a:t> </a:t>
            </a:r>
            <a:r>
              <a:rPr lang="it-IT" sz="1000" dirty="0" err="1" smtClean="0"/>
              <a:t>fractions</a:t>
            </a:r>
            <a:r>
              <a:rPr lang="it-IT" sz="1000" dirty="0" smtClean="0"/>
              <a:t> </a:t>
            </a:r>
            <a:r>
              <a:rPr lang="it-IT" sz="1000" dirty="0" err="1" smtClean="0"/>
              <a:t>based</a:t>
            </a:r>
            <a:r>
              <a:rPr lang="it-IT" sz="1000" dirty="0" smtClean="0"/>
              <a:t> on </a:t>
            </a:r>
            <a:r>
              <a:rPr lang="it-IT" sz="1000" dirty="0" err="1" smtClean="0"/>
              <a:t>their</a:t>
            </a:r>
            <a:r>
              <a:rPr lang="it-IT" sz="1000" dirty="0" smtClean="0"/>
              <a:t> </a:t>
            </a:r>
            <a:r>
              <a:rPr lang="it-IT" sz="1000" dirty="0" err="1" smtClean="0"/>
              <a:t>refractive</a:t>
            </a:r>
            <a:r>
              <a:rPr lang="it-IT" sz="1000" dirty="0" smtClean="0"/>
              <a:t> </a:t>
            </a:r>
            <a:r>
              <a:rPr lang="it-IT" sz="1000" dirty="0" err="1" smtClean="0"/>
              <a:t>index</a:t>
            </a:r>
            <a:r>
              <a:rPr lang="it-IT" sz="1000" dirty="0" smtClean="0"/>
              <a:t>. In </a:t>
            </a:r>
            <a:r>
              <a:rPr lang="it-IT" sz="1000" dirty="0" err="1" smtClean="0"/>
              <a:t>our</a:t>
            </a:r>
            <a:r>
              <a:rPr lang="it-IT" sz="1000" dirty="0" smtClean="0"/>
              <a:t> </a:t>
            </a:r>
            <a:r>
              <a:rPr lang="it-IT" sz="1000" dirty="0" err="1" smtClean="0"/>
              <a:t>experimental</a:t>
            </a:r>
            <a:r>
              <a:rPr lang="it-IT" sz="1000" dirty="0" smtClean="0"/>
              <a:t> </a:t>
            </a:r>
            <a:r>
              <a:rPr lang="it-IT" sz="1000" dirty="0" err="1" smtClean="0"/>
              <a:t>conditions</a:t>
            </a:r>
            <a:r>
              <a:rPr lang="it-IT" sz="1000" dirty="0" smtClean="0"/>
              <a:t> the </a:t>
            </a:r>
            <a:r>
              <a:rPr lang="it-IT" sz="1000" dirty="0" err="1" smtClean="0"/>
              <a:t>raft-resident</a:t>
            </a:r>
            <a:r>
              <a:rPr lang="it-IT" sz="1000" dirty="0" smtClean="0"/>
              <a:t> </a:t>
            </a:r>
            <a:r>
              <a:rPr lang="it-IT" sz="1000" dirty="0" err="1" smtClean="0"/>
              <a:t>protein</a:t>
            </a:r>
            <a:r>
              <a:rPr lang="it-IT" sz="1000" dirty="0" smtClean="0"/>
              <a:t> </a:t>
            </a:r>
            <a:r>
              <a:rPr lang="it-IT" sz="1000" dirty="0" err="1" smtClean="0"/>
              <a:t>Flotillin</a:t>
            </a:r>
            <a:r>
              <a:rPr lang="it-IT" sz="1000" dirty="0" smtClean="0"/>
              <a:t> </a:t>
            </a:r>
            <a:r>
              <a:rPr lang="it-IT" sz="1000" dirty="0" err="1" smtClean="0"/>
              <a:t>floats</a:t>
            </a:r>
            <a:r>
              <a:rPr lang="it-IT" sz="1000" dirty="0" smtClean="0"/>
              <a:t> </a:t>
            </a:r>
            <a:r>
              <a:rPr lang="it-IT" sz="1000" dirty="0" err="1" smtClean="0"/>
              <a:t>mainly</a:t>
            </a:r>
            <a:r>
              <a:rPr lang="it-IT" sz="1000" dirty="0" smtClean="0"/>
              <a:t> to </a:t>
            </a:r>
            <a:r>
              <a:rPr lang="it-IT" sz="1000" dirty="0" err="1" smtClean="0"/>
              <a:t>fraction</a:t>
            </a:r>
            <a:r>
              <a:rPr lang="it-IT" sz="1000" dirty="0" smtClean="0"/>
              <a:t> 4. </a:t>
            </a:r>
            <a:endParaRPr lang="it-IT" sz="1000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724059" y="54868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4572000" y="5586625"/>
            <a:ext cx="453650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it-IT" sz="1000" b="1" dirty="0" smtClean="0"/>
              <a:t>Distribution of the best </a:t>
            </a:r>
            <a:r>
              <a:rPr lang="it-IT" sz="1000" b="1" dirty="0" err="1" smtClean="0"/>
              <a:t>correlation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values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between</a:t>
            </a:r>
            <a:r>
              <a:rPr lang="it-IT" sz="1000" b="1" dirty="0" smtClean="0"/>
              <a:t> PAP </a:t>
            </a:r>
            <a:r>
              <a:rPr lang="it-IT" sz="1000" b="1" dirty="0" err="1" smtClean="0"/>
              <a:t>pairs</a:t>
            </a:r>
            <a:r>
              <a:rPr lang="it-IT" sz="1000" b="1" dirty="0" smtClean="0"/>
              <a:t>. </a:t>
            </a:r>
            <a:r>
              <a:rPr lang="it-IT" sz="1000" dirty="0" err="1" smtClean="0"/>
              <a:t>To</a:t>
            </a:r>
            <a:r>
              <a:rPr lang="it-IT" sz="1000" dirty="0" smtClean="0"/>
              <a:t> </a:t>
            </a:r>
            <a:r>
              <a:rPr lang="it-IT" sz="1000" dirty="0" err="1" smtClean="0"/>
              <a:t>evaluate</a:t>
            </a:r>
            <a:r>
              <a:rPr lang="it-IT" sz="1000" dirty="0" smtClean="0"/>
              <a:t> PAP </a:t>
            </a:r>
            <a:r>
              <a:rPr lang="it-IT" sz="1000" dirty="0" err="1" smtClean="0"/>
              <a:t>reproducibility</a:t>
            </a:r>
            <a:r>
              <a:rPr lang="it-IT" sz="1000" dirty="0" smtClean="0"/>
              <a:t> </a:t>
            </a:r>
            <a:r>
              <a:rPr lang="it-IT" sz="1000" dirty="0" err="1" smtClean="0"/>
              <a:t>between</a:t>
            </a:r>
            <a:r>
              <a:rPr lang="it-IT" sz="1000" dirty="0" smtClean="0"/>
              <a:t> </a:t>
            </a:r>
            <a:r>
              <a:rPr lang="it-IT" sz="1000" dirty="0" err="1" smtClean="0"/>
              <a:t>replicates</a:t>
            </a:r>
            <a:r>
              <a:rPr lang="it-IT" sz="1000" dirty="0" smtClean="0"/>
              <a:t>, the </a:t>
            </a:r>
            <a:r>
              <a:rPr lang="it-IT" sz="1000" dirty="0" err="1" smtClean="0"/>
              <a:t>Pearson</a:t>
            </a:r>
            <a:r>
              <a:rPr lang="it-IT" sz="1000" dirty="0" smtClean="0"/>
              <a:t>’s </a:t>
            </a:r>
            <a:r>
              <a:rPr lang="it-IT" sz="1000" dirty="0" err="1" smtClean="0"/>
              <a:t>correlation</a:t>
            </a:r>
            <a:r>
              <a:rPr lang="it-IT" sz="1000" dirty="0" smtClean="0"/>
              <a:t> </a:t>
            </a:r>
            <a:r>
              <a:rPr lang="it-IT" sz="1000" dirty="0" err="1" smtClean="0"/>
              <a:t>coefficients</a:t>
            </a:r>
            <a:r>
              <a:rPr lang="it-IT" sz="1000" dirty="0" smtClean="0"/>
              <a:t> </a:t>
            </a:r>
            <a:r>
              <a:rPr lang="it-IT" sz="1000" dirty="0" err="1" smtClean="0"/>
              <a:t>were</a:t>
            </a:r>
            <a:r>
              <a:rPr lang="it-IT" sz="1000" dirty="0" smtClean="0"/>
              <a:t> </a:t>
            </a:r>
            <a:r>
              <a:rPr lang="it-IT" sz="1000" dirty="0" err="1" smtClean="0"/>
              <a:t>calculated</a:t>
            </a:r>
            <a:r>
              <a:rPr lang="it-IT" sz="1000" dirty="0" smtClean="0"/>
              <a:t> </a:t>
            </a:r>
            <a:r>
              <a:rPr lang="it-IT" sz="1000" dirty="0" err="1" smtClean="0"/>
              <a:t>for</a:t>
            </a:r>
            <a:r>
              <a:rPr lang="it-IT" sz="1000" dirty="0" smtClean="0"/>
              <a:t> </a:t>
            </a:r>
            <a:r>
              <a:rPr lang="it-IT" sz="1000" dirty="0" err="1" smtClean="0"/>
              <a:t>each</a:t>
            </a:r>
            <a:r>
              <a:rPr lang="it-IT" sz="1000" dirty="0" smtClean="0"/>
              <a:t> PAP </a:t>
            </a:r>
            <a:r>
              <a:rPr lang="it-IT" sz="1000" dirty="0" err="1" smtClean="0"/>
              <a:t>pair</a:t>
            </a:r>
            <a:r>
              <a:rPr lang="it-IT" sz="1000" dirty="0" smtClean="0"/>
              <a:t> and the best </a:t>
            </a:r>
            <a:r>
              <a:rPr lang="it-IT" sz="1000" dirty="0" err="1" smtClean="0"/>
              <a:t>values</a:t>
            </a:r>
            <a:r>
              <a:rPr lang="it-IT" sz="1000" dirty="0" smtClean="0"/>
              <a:t> </a:t>
            </a:r>
            <a:r>
              <a:rPr lang="it-IT" sz="1000" dirty="0" err="1" smtClean="0"/>
              <a:t>considered</a:t>
            </a:r>
            <a:r>
              <a:rPr lang="it-IT" sz="1000" dirty="0" smtClean="0"/>
              <a:t>. </a:t>
            </a:r>
            <a:r>
              <a:rPr lang="it-IT" sz="1000" dirty="0" err="1" smtClean="0"/>
              <a:t>Around</a:t>
            </a:r>
            <a:r>
              <a:rPr lang="it-IT" sz="1000" dirty="0" smtClean="0"/>
              <a:t> 80%  of the </a:t>
            </a:r>
            <a:r>
              <a:rPr lang="it-IT" sz="1000" dirty="0" err="1" smtClean="0"/>
              <a:t>identified</a:t>
            </a:r>
            <a:r>
              <a:rPr lang="it-IT" sz="1000" dirty="0" smtClean="0"/>
              <a:t> </a:t>
            </a:r>
            <a:r>
              <a:rPr lang="it-IT" sz="1000" dirty="0" err="1" smtClean="0"/>
              <a:t>proteins</a:t>
            </a:r>
            <a:r>
              <a:rPr lang="it-IT" sz="1000" dirty="0" smtClean="0"/>
              <a:t> display </a:t>
            </a:r>
            <a:r>
              <a:rPr lang="it-IT" sz="1000" dirty="0" err="1" smtClean="0"/>
              <a:t>conserved</a:t>
            </a:r>
            <a:r>
              <a:rPr lang="it-IT" sz="1000" dirty="0" smtClean="0"/>
              <a:t> </a:t>
            </a:r>
            <a:r>
              <a:rPr lang="it-IT" sz="1000" dirty="0" err="1" smtClean="0"/>
              <a:t>PAPs</a:t>
            </a:r>
            <a:r>
              <a:rPr lang="it-IT" sz="1000" dirty="0" smtClean="0"/>
              <a:t> (R ≥ 0.7; P &lt; 0.05) in at </a:t>
            </a:r>
            <a:r>
              <a:rPr lang="it-IT" sz="1000" dirty="0" err="1" smtClean="0"/>
              <a:t>least</a:t>
            </a:r>
            <a:r>
              <a:rPr lang="it-IT" sz="1000" dirty="0" smtClean="0"/>
              <a:t> </a:t>
            </a:r>
            <a:r>
              <a:rPr lang="it-IT" sz="1000" dirty="0" err="1" smtClean="0"/>
              <a:t>two</a:t>
            </a:r>
            <a:r>
              <a:rPr lang="it-IT" sz="1000" dirty="0" smtClean="0"/>
              <a:t> </a:t>
            </a:r>
            <a:r>
              <a:rPr lang="it-IT" sz="1000" dirty="0" err="1" smtClean="0"/>
              <a:t>replicates</a:t>
            </a:r>
            <a:r>
              <a:rPr lang="it-IT" sz="1000" dirty="0" smtClean="0"/>
              <a:t>.</a:t>
            </a:r>
            <a:endParaRPr lang="it-IT" sz="1000" dirty="0"/>
          </a:p>
        </p:txBody>
      </p:sp>
      <p:grpSp>
        <p:nvGrpSpPr>
          <p:cNvPr id="32" name="Gruppo 31"/>
          <p:cNvGrpSpPr/>
          <p:nvPr/>
        </p:nvGrpSpPr>
        <p:grpSpPr>
          <a:xfrm>
            <a:off x="1403647" y="548680"/>
            <a:ext cx="1876039" cy="1418769"/>
            <a:chOff x="1403647" y="548680"/>
            <a:chExt cx="1876039" cy="1418769"/>
          </a:xfrm>
        </p:grpSpPr>
        <p:pic>
          <p:nvPicPr>
            <p:cNvPr id="21" name="Immagine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647" y="548680"/>
              <a:ext cx="1876039" cy="1248536"/>
            </a:xfrm>
            <a:prstGeom prst="rect">
              <a:avLst/>
            </a:prstGeom>
          </p:spPr>
        </p:pic>
        <p:sp>
          <p:nvSpPr>
            <p:cNvPr id="27" name="CasellaDiTesto 26"/>
            <p:cNvSpPr txBox="1"/>
            <p:nvPr/>
          </p:nvSpPr>
          <p:spPr>
            <a:xfrm>
              <a:off x="1690538" y="1705839"/>
              <a:ext cx="15632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dirty="0" smtClean="0"/>
                <a:t>G        T               G         T </a:t>
              </a:r>
              <a:endParaRPr lang="it-IT" sz="1100" b="1" dirty="0"/>
            </a:p>
          </p:txBody>
        </p:sp>
      </p:grpSp>
      <p:sp>
        <p:nvSpPr>
          <p:cNvPr id="33" name="CasellaDiTesto 32"/>
          <p:cNvSpPr txBox="1"/>
          <p:nvPr/>
        </p:nvSpPr>
        <p:spPr>
          <a:xfrm>
            <a:off x="71900" y="1864337"/>
            <a:ext cx="4284076" cy="1134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it-IT" sz="1000" b="1" dirty="0" smtClean="0"/>
              <a:t>Quantitative </a:t>
            </a:r>
            <a:r>
              <a:rPr lang="it-IT" sz="1000" b="1" dirty="0" err="1" smtClean="0"/>
              <a:t>assessment</a:t>
            </a:r>
            <a:r>
              <a:rPr lang="it-IT" sz="1000" b="1" dirty="0" smtClean="0"/>
              <a:t> of </a:t>
            </a:r>
            <a:r>
              <a:rPr lang="it-IT" sz="1000" b="1" dirty="0" err="1" smtClean="0"/>
              <a:t>parasite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protein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extracts</a:t>
            </a:r>
            <a:r>
              <a:rPr lang="it-IT" sz="1000" b="1" dirty="0" smtClean="0"/>
              <a:t> from mature </a:t>
            </a:r>
            <a:r>
              <a:rPr lang="it-IT" sz="1000" b="1" dirty="0" err="1" smtClean="0"/>
              <a:t>gametocyte</a:t>
            </a:r>
            <a:r>
              <a:rPr lang="it-IT" sz="1000" b="1" dirty="0" smtClean="0"/>
              <a:t> sample MG-A and </a:t>
            </a:r>
            <a:r>
              <a:rPr lang="it-IT" sz="1000" b="1" dirty="0" err="1" smtClean="0"/>
              <a:t>trophozoite</a:t>
            </a:r>
            <a:r>
              <a:rPr lang="it-IT" sz="1000" b="1" dirty="0" smtClean="0"/>
              <a:t> sample T-A</a:t>
            </a:r>
            <a:r>
              <a:rPr lang="it-IT" sz="1000" dirty="0" smtClean="0"/>
              <a:t>. </a:t>
            </a:r>
            <a:r>
              <a:rPr lang="it-IT" sz="1000" dirty="0" err="1" smtClean="0"/>
              <a:t>Equal</a:t>
            </a:r>
            <a:r>
              <a:rPr lang="it-IT" sz="1000" dirty="0" smtClean="0"/>
              <a:t> </a:t>
            </a:r>
            <a:r>
              <a:rPr lang="it-IT" sz="1000" dirty="0" err="1" smtClean="0"/>
              <a:t>volumes</a:t>
            </a:r>
            <a:r>
              <a:rPr lang="it-IT" sz="1000" dirty="0" smtClean="0"/>
              <a:t> of </a:t>
            </a:r>
            <a:r>
              <a:rPr lang="it-IT" sz="1000" dirty="0" err="1" smtClean="0"/>
              <a:t>protein</a:t>
            </a:r>
            <a:r>
              <a:rPr lang="it-IT" sz="1000" dirty="0" smtClean="0"/>
              <a:t> </a:t>
            </a:r>
            <a:r>
              <a:rPr lang="it-IT" sz="1000" dirty="0" err="1" smtClean="0"/>
              <a:t>extracts</a:t>
            </a:r>
            <a:r>
              <a:rPr lang="it-IT" sz="1000" dirty="0" smtClean="0"/>
              <a:t> from </a:t>
            </a:r>
            <a:r>
              <a:rPr lang="it-IT" sz="1000" dirty="0" err="1" smtClean="0"/>
              <a:t>gametocytes</a:t>
            </a:r>
            <a:r>
              <a:rPr lang="it-IT" sz="1000" dirty="0" smtClean="0"/>
              <a:t> (G) and </a:t>
            </a:r>
            <a:r>
              <a:rPr lang="it-IT" sz="1000" dirty="0" err="1" smtClean="0"/>
              <a:t>trophozoites</a:t>
            </a:r>
            <a:r>
              <a:rPr lang="it-IT" sz="1000" dirty="0" smtClean="0"/>
              <a:t> (T) </a:t>
            </a:r>
            <a:r>
              <a:rPr lang="it-IT" sz="1000" dirty="0" err="1" smtClean="0"/>
              <a:t>prepared</a:t>
            </a:r>
            <a:r>
              <a:rPr lang="it-IT" sz="1000" dirty="0" smtClean="0"/>
              <a:t> for </a:t>
            </a:r>
            <a:r>
              <a:rPr lang="it-IT" sz="1000" dirty="0" err="1" smtClean="0"/>
              <a:t>sucrose</a:t>
            </a:r>
            <a:r>
              <a:rPr lang="it-IT" sz="1000" dirty="0" smtClean="0"/>
              <a:t> </a:t>
            </a:r>
            <a:r>
              <a:rPr lang="it-IT" sz="1000" dirty="0" err="1" smtClean="0"/>
              <a:t>gradient</a:t>
            </a:r>
            <a:r>
              <a:rPr lang="it-IT" sz="1000" dirty="0" smtClean="0"/>
              <a:t> </a:t>
            </a:r>
            <a:r>
              <a:rPr lang="it-IT" sz="1000" dirty="0" err="1" smtClean="0"/>
              <a:t>separation</a:t>
            </a:r>
            <a:r>
              <a:rPr lang="it-IT" sz="1000" dirty="0" smtClean="0"/>
              <a:t> of </a:t>
            </a:r>
            <a:r>
              <a:rPr lang="it-IT" sz="1000" dirty="0" err="1" smtClean="0"/>
              <a:t>DRMs</a:t>
            </a:r>
            <a:r>
              <a:rPr lang="it-IT" sz="1000" dirty="0" smtClean="0"/>
              <a:t>, </a:t>
            </a:r>
            <a:r>
              <a:rPr lang="it-IT" sz="1000" dirty="0" err="1" smtClean="0"/>
              <a:t>were</a:t>
            </a:r>
            <a:r>
              <a:rPr lang="it-IT" sz="1000" dirty="0" smtClean="0"/>
              <a:t> </a:t>
            </a:r>
            <a:r>
              <a:rPr lang="it-IT" sz="1000" dirty="0" err="1" smtClean="0"/>
              <a:t>blotted</a:t>
            </a:r>
            <a:r>
              <a:rPr lang="it-IT" sz="1000" dirty="0" smtClean="0"/>
              <a:t> and </a:t>
            </a:r>
            <a:r>
              <a:rPr lang="it-IT" sz="1000" dirty="0" err="1" smtClean="0"/>
              <a:t>probed</a:t>
            </a:r>
            <a:r>
              <a:rPr lang="it-IT" sz="1000" dirty="0" smtClean="0"/>
              <a:t> with 14-3-3 and </a:t>
            </a:r>
            <a:r>
              <a:rPr lang="it-IT" sz="1000" dirty="0" smtClean="0"/>
              <a:t>Hsp70</a:t>
            </a:r>
            <a:r>
              <a:rPr lang="it-IT" sz="1000" dirty="0" smtClean="0"/>
              <a:t>. Relative </a:t>
            </a:r>
            <a:r>
              <a:rPr lang="it-IT" sz="1000" dirty="0" err="1" smtClean="0"/>
              <a:t>intensity</a:t>
            </a:r>
            <a:r>
              <a:rPr lang="it-IT" sz="1000" dirty="0" smtClean="0"/>
              <a:t> of the </a:t>
            </a:r>
            <a:r>
              <a:rPr lang="it-IT" sz="1000" dirty="0" err="1" smtClean="0"/>
              <a:t>specific</a:t>
            </a:r>
            <a:r>
              <a:rPr lang="it-IT" sz="1000" dirty="0" smtClean="0"/>
              <a:t> </a:t>
            </a:r>
            <a:r>
              <a:rPr lang="it-IT" sz="1000" dirty="0" err="1" smtClean="0"/>
              <a:t>signals</a:t>
            </a:r>
            <a:r>
              <a:rPr lang="it-IT" sz="1000" dirty="0" smtClean="0"/>
              <a:t>  </a:t>
            </a:r>
            <a:r>
              <a:rPr lang="it-IT" sz="1000" dirty="0" err="1" smtClean="0"/>
              <a:t>confirms</a:t>
            </a:r>
            <a:r>
              <a:rPr lang="it-IT" sz="1000" dirty="0" smtClean="0"/>
              <a:t> </a:t>
            </a:r>
            <a:r>
              <a:rPr lang="it-IT" sz="1000" dirty="0" err="1" smtClean="0"/>
              <a:t>that</a:t>
            </a:r>
            <a:r>
              <a:rPr lang="it-IT" sz="1000" dirty="0" smtClean="0"/>
              <a:t> </a:t>
            </a:r>
            <a:r>
              <a:rPr lang="it-IT" sz="1000" dirty="0" err="1" smtClean="0"/>
              <a:t>parasite</a:t>
            </a:r>
            <a:r>
              <a:rPr lang="it-IT" sz="1000" dirty="0" smtClean="0"/>
              <a:t> </a:t>
            </a:r>
            <a:r>
              <a:rPr lang="it-IT" sz="1000" dirty="0" err="1" smtClean="0"/>
              <a:t>extracts</a:t>
            </a:r>
            <a:r>
              <a:rPr lang="it-IT" sz="1000" dirty="0" smtClean="0"/>
              <a:t>  </a:t>
            </a:r>
            <a:r>
              <a:rPr lang="it-IT" sz="1000" dirty="0" err="1" smtClean="0"/>
              <a:t>loaded</a:t>
            </a:r>
            <a:r>
              <a:rPr lang="it-IT" sz="1000" dirty="0" smtClean="0"/>
              <a:t> </a:t>
            </a:r>
            <a:r>
              <a:rPr lang="it-IT" sz="1000" dirty="0" err="1" smtClean="0"/>
              <a:t>into</a:t>
            </a:r>
            <a:r>
              <a:rPr lang="it-IT" sz="1000" dirty="0" smtClean="0"/>
              <a:t> </a:t>
            </a:r>
            <a:r>
              <a:rPr lang="it-IT" sz="1000" dirty="0" err="1" smtClean="0"/>
              <a:t>sucrose</a:t>
            </a:r>
            <a:r>
              <a:rPr lang="it-IT" sz="1000" dirty="0" smtClean="0"/>
              <a:t> </a:t>
            </a:r>
            <a:r>
              <a:rPr lang="it-IT" sz="1000" dirty="0" err="1" smtClean="0"/>
              <a:t>gradients</a:t>
            </a:r>
            <a:r>
              <a:rPr lang="it-IT" sz="1000" dirty="0" smtClean="0"/>
              <a:t> are </a:t>
            </a:r>
            <a:r>
              <a:rPr lang="it-IT" sz="1000" dirty="0" err="1" smtClean="0"/>
              <a:t>comparable</a:t>
            </a:r>
            <a:r>
              <a:rPr lang="it-IT" sz="1000" dirty="0" smtClean="0"/>
              <a:t>.</a:t>
            </a:r>
            <a:endParaRPr lang="it-IT" sz="1000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08" y="3445498"/>
            <a:ext cx="3657600" cy="217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73720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23151</TotalTime>
  <Words>179</Words>
  <Application>Microsoft Office PowerPoint</Application>
  <PresentationFormat>Presentazione su schermo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Pizzi Elisabetta</dc:creator>
  <cp:lastModifiedBy>Ponzi Marta</cp:lastModifiedBy>
  <cp:revision>46</cp:revision>
  <dcterms:created xsi:type="dcterms:W3CDTF">2016-05-02T07:37:23Z</dcterms:created>
  <dcterms:modified xsi:type="dcterms:W3CDTF">2017-08-04T09:48:36Z</dcterms:modified>
</cp:coreProperties>
</file>