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1" r:id="rId2"/>
    <p:sldId id="256" r:id="rId3"/>
    <p:sldId id="259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2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notesMaster" Target="notesMasters/notesMaster1.xml"/>
   <Relationship Id="rId7" Type="http://schemas.openxmlformats.org/officeDocument/2006/relationships/presProps" Target="presProps.xml"/>
   <Relationship Id="rId8" Type="http://schemas.openxmlformats.org/officeDocument/2006/relationships/viewProps" Target="viewProps.xml"/>
   <Relationship Id="rId9" Type="http://schemas.openxmlformats.org/officeDocument/2006/relationships/theme" Target="theme/theme1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5A52A-28A5-43EF-91FA-11E979C65FAD}" type="datetimeFigureOut">
              <a:rPr lang="zh-CN" altLang="en-US" smtClean="0"/>
              <a:t>2017/9/7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D479A-06DE-4F67-A8E3-FE2A804BF3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550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2956-3501-4F9C-A606-3AD9DD01141E}" type="datetimeFigureOut">
              <a:rPr lang="zh-CN" altLang="en-US" smtClean="0"/>
              <a:t>2017/9/7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97A-EB46-42E1-89CC-86D8473C5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072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2956-3501-4F9C-A606-3AD9DD01141E}" type="datetimeFigureOut">
              <a:rPr lang="zh-CN" altLang="en-US" smtClean="0"/>
              <a:t>2017/9/7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97A-EB46-42E1-89CC-86D8473C5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788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2956-3501-4F9C-A606-3AD9DD01141E}" type="datetimeFigureOut">
              <a:rPr lang="zh-CN" altLang="en-US" smtClean="0"/>
              <a:t>2017/9/7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97A-EB46-42E1-89CC-86D8473C5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595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2956-3501-4F9C-A606-3AD9DD01141E}" type="datetimeFigureOut">
              <a:rPr lang="zh-CN" altLang="en-US" smtClean="0"/>
              <a:t>2017/9/7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97A-EB46-42E1-89CC-86D8473C5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672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2956-3501-4F9C-A606-3AD9DD01141E}" type="datetimeFigureOut">
              <a:rPr lang="zh-CN" altLang="en-US" smtClean="0"/>
              <a:t>2017/9/7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97A-EB46-42E1-89CC-86D8473C5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103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2956-3501-4F9C-A606-3AD9DD01141E}" type="datetimeFigureOut">
              <a:rPr lang="zh-CN" altLang="en-US" smtClean="0"/>
              <a:t>2017/9/7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97A-EB46-42E1-89CC-86D8473C5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389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2956-3501-4F9C-A606-3AD9DD01141E}" type="datetimeFigureOut">
              <a:rPr lang="zh-CN" altLang="en-US" smtClean="0"/>
              <a:t>2017/9/7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97A-EB46-42E1-89CC-86D8473C5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06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2956-3501-4F9C-A606-3AD9DD01141E}" type="datetimeFigureOut">
              <a:rPr lang="zh-CN" altLang="en-US" smtClean="0"/>
              <a:t>2017/9/7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97A-EB46-42E1-89CC-86D8473C5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843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2956-3501-4F9C-A606-3AD9DD01141E}" type="datetimeFigureOut">
              <a:rPr lang="zh-CN" altLang="en-US" smtClean="0"/>
              <a:t>2017/9/7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97A-EB46-42E1-89CC-86D8473C5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761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2956-3501-4F9C-A606-3AD9DD01141E}" type="datetimeFigureOut">
              <a:rPr lang="zh-CN" altLang="en-US" smtClean="0"/>
              <a:t>2017/9/7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97A-EB46-42E1-89CC-86D8473C5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821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2956-3501-4F9C-A606-3AD9DD01141E}" type="datetimeFigureOut">
              <a:rPr lang="zh-CN" altLang="en-US" smtClean="0"/>
              <a:t>2017/9/7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97A-EB46-42E1-89CC-86D8473C5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49451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22956-3501-4F9C-A606-3AD9DD01141E}" type="datetimeFigureOut">
              <a:rPr lang="zh-CN" altLang="en-US" smtClean="0"/>
              <a:t>2017/9/7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A097A-EB46-42E1-89CC-86D8473C5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72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png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2.tif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3.tif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4.ti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173562" y="148155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itchFamily="34" charset="0"/>
                <a:cs typeface="Arial" pitchFamily="34" charset="0"/>
              </a:rPr>
              <a:t>Suppl. Fig. 1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261438" y="4634598"/>
            <a:ext cx="86470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b="1" dirty="0">
                <a:latin typeface="Arial" pitchFamily="34" charset="0"/>
                <a:cs typeface="Arial" pitchFamily="34" charset="0"/>
              </a:rPr>
              <a:t>Supplementary Fig. 1.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b="1" dirty="0"/>
              <a:t>Effects of chronic ethanol exposure and CMZ on the protein levels of PI3K, PTEN, and PDK-1.</a:t>
            </a:r>
            <a:r>
              <a:rPr lang="en-US" altLang="zh-CN" dirty="0"/>
              <a:t> (A) Representative western blotting bands of PI3K catalytic subunit p110, PI3K regulatory subunit p85 and p50, PTEN, and PDK-1. (B) Quantitative data analyses of PI3K-p110, PI3K-p85, PI3K-p50, PTEN, and PDK-1. Data were presented as mean ± SD (n=5), and expressed as the percentage of the control. *</a:t>
            </a:r>
            <a:r>
              <a:rPr lang="en-US" altLang="zh-CN" i="1" dirty="0"/>
              <a:t>P&lt;</a:t>
            </a:r>
            <a:r>
              <a:rPr lang="en-US" altLang="zh-CN" dirty="0"/>
              <a:t>0.05, compared with the control group mice.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38" y="518197"/>
            <a:ext cx="6918971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39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173562" y="148155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itchFamily="34" charset="0"/>
                <a:cs typeface="Arial" pitchFamily="34" charset="0"/>
              </a:rPr>
              <a:t>Suppl. Fig.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776" y="754725"/>
            <a:ext cx="5220497" cy="3879886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261438" y="4634598"/>
            <a:ext cx="86470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b="1" dirty="0">
                <a:latin typeface="Arial" pitchFamily="34" charset="0"/>
                <a:cs typeface="Arial" pitchFamily="34" charset="0"/>
              </a:rPr>
              <a:t>Supplementary Fig.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2.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Effects of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altLang="zh-CN" sz="1600" b="1" dirty="0" smtClean="0">
                <a:latin typeface="Arial" pitchFamily="34" charset="0"/>
                <a:cs typeface="Arial" pitchFamily="34" charset="0"/>
              </a:rPr>
              <a:t>-HNE on the cell viability of HepG2 cells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altLang="zh-CN" sz="1600" dirty="0"/>
              <a:t>CCK-8 was used for the analysis of the </a:t>
            </a:r>
            <a:r>
              <a:rPr lang="en-US" altLang="zh-CN" sz="1600" dirty="0" smtClean="0"/>
              <a:t>4-HNE cytotoxicity, which </a:t>
            </a:r>
            <a:r>
              <a:rPr lang="en-US" altLang="zh-CN" sz="1600" dirty="0"/>
              <a:t>was performed according to the manufacturer's </a:t>
            </a:r>
            <a:r>
              <a:rPr lang="en-US" altLang="zh-CN" sz="1600" dirty="0" smtClean="0"/>
              <a:t>protocol (</a:t>
            </a:r>
            <a:r>
              <a:rPr lang="en-US" altLang="zh-CN" sz="1600" dirty="0" err="1" smtClean="0"/>
              <a:t>Dojindo</a:t>
            </a:r>
            <a:r>
              <a:rPr lang="en-US" altLang="zh-CN" sz="1600" dirty="0" smtClean="0"/>
              <a:t> </a:t>
            </a:r>
            <a:r>
              <a:rPr lang="en-US" altLang="zh-CN" sz="1600" dirty="0"/>
              <a:t>Molecular Technologies, Japan). In brief, the cells seeded </a:t>
            </a:r>
            <a:r>
              <a:rPr lang="en-US" altLang="zh-CN" sz="1600" dirty="0" smtClean="0"/>
              <a:t>in 96-well </a:t>
            </a:r>
            <a:r>
              <a:rPr lang="en-US" altLang="zh-CN" sz="1600" dirty="0"/>
              <a:t>plates were incubated with various doses of </a:t>
            </a:r>
            <a:r>
              <a:rPr lang="en-US" altLang="zh-CN" sz="1600" dirty="0" smtClean="0"/>
              <a:t>4-HNE in </a:t>
            </a:r>
            <a:r>
              <a:rPr lang="en-US" altLang="zh-CN" sz="1600" dirty="0"/>
              <a:t>5% CO2 at 37 °C for 24 h. Then, 10 </a:t>
            </a:r>
            <a:r>
              <a:rPr lang="en-US" altLang="zh-CN" sz="1600" dirty="0" err="1"/>
              <a:t>μL</a:t>
            </a:r>
            <a:r>
              <a:rPr lang="en-US" altLang="zh-CN" sz="1600" dirty="0"/>
              <a:t> of CCK-8 was added to the </a:t>
            </a:r>
            <a:r>
              <a:rPr lang="en-US" altLang="zh-CN" sz="1600" dirty="0" smtClean="0"/>
              <a:t>cultures and incubation was </a:t>
            </a:r>
            <a:r>
              <a:rPr lang="en-US" altLang="zh-CN" sz="1600" dirty="0"/>
              <a:t>continued for an additional 1.5 h. The </a:t>
            </a:r>
            <a:r>
              <a:rPr lang="en-US" altLang="zh-CN" sz="1600" dirty="0" smtClean="0"/>
              <a:t>reaction was </a:t>
            </a:r>
            <a:r>
              <a:rPr lang="en-US" altLang="zh-CN" sz="1600" dirty="0"/>
              <a:t>stopped by adding 50 </a:t>
            </a:r>
            <a:r>
              <a:rPr lang="en-US" altLang="zh-CN" sz="1600" dirty="0" err="1"/>
              <a:t>μL</a:t>
            </a:r>
            <a:r>
              <a:rPr lang="en-US" altLang="zh-CN" sz="1600" dirty="0"/>
              <a:t> of 1% (w/v) sodium dodecyl sulfate solution</a:t>
            </a:r>
            <a:r>
              <a:rPr lang="en-US" altLang="zh-CN" sz="1600" dirty="0" smtClean="0"/>
              <a:t>, and </a:t>
            </a:r>
            <a:r>
              <a:rPr lang="en-US" altLang="zh-CN" sz="1600" dirty="0"/>
              <a:t>then absorbance was measured at 450 nm using the </a:t>
            </a:r>
            <a:r>
              <a:rPr lang="en-US" altLang="zh-CN" sz="1600" dirty="0" smtClean="0"/>
              <a:t>multifunctional </a:t>
            </a:r>
            <a:r>
              <a:rPr lang="it-IT" altLang="zh-CN" sz="1600" dirty="0" smtClean="0"/>
              <a:t>microplate </a:t>
            </a:r>
            <a:r>
              <a:rPr lang="it-IT" altLang="zh-CN" sz="1600" dirty="0"/>
              <a:t>reader (Tecan Infinite 200 PRO, Switzerland</a:t>
            </a:r>
            <a:r>
              <a:rPr lang="it-IT" altLang="zh-CN" sz="1600" dirty="0" smtClean="0"/>
              <a:t>). **</a:t>
            </a:r>
            <a:r>
              <a:rPr lang="it-IT" altLang="zh-CN" sz="1600" i="1" dirty="0" smtClean="0"/>
              <a:t>P&lt;</a:t>
            </a:r>
            <a:r>
              <a:rPr lang="it-IT" altLang="zh-CN" sz="1600" dirty="0" smtClean="0"/>
              <a:t>0.01, compared with the control value.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37201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/>
          <p:nvPr/>
        </p:nvSpPr>
        <p:spPr>
          <a:xfrm>
            <a:off x="173562" y="148155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itchFamily="34" charset="0"/>
                <a:cs typeface="Arial" pitchFamily="34" charset="0"/>
              </a:rPr>
              <a:t>Suppl. Fig.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3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268368" y="5394861"/>
            <a:ext cx="849463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b="1" dirty="0">
                <a:cs typeface="Arial" pitchFamily="34" charset="0"/>
              </a:rPr>
              <a:t>Supplementary Fig. </a:t>
            </a:r>
            <a:r>
              <a:rPr lang="en-US" sz="1600" b="1" dirty="0" smtClean="0">
                <a:cs typeface="Arial" pitchFamily="34" charset="0"/>
              </a:rPr>
              <a:t>3.</a:t>
            </a:r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Effects of IGF-1 on chronic ethanol-induced increase of CP2E1 protein level, 4-HNE adducts level, and MDA levels. </a:t>
            </a:r>
            <a:r>
              <a:rPr lang="en-US" sz="1600" dirty="0" smtClean="0">
                <a:cs typeface="Arial" pitchFamily="34" charset="0"/>
              </a:rPr>
              <a:t>(A) Representative western blot bands of hepatic CYP2E1 </a:t>
            </a:r>
            <a:r>
              <a:rPr lang="it-IT" altLang="zh-CN" sz="1600" dirty="0" smtClean="0">
                <a:cs typeface="Arial" panose="020B0604020202020204" pitchFamily="34" charset="0"/>
              </a:rPr>
              <a:t> and quantitative analysis; (B)</a:t>
            </a:r>
            <a:r>
              <a:rPr lang="en-US" altLang="zh-CN" sz="1600" dirty="0">
                <a:cs typeface="Arial" pitchFamily="34" charset="0"/>
              </a:rPr>
              <a:t> </a:t>
            </a:r>
            <a:r>
              <a:rPr lang="en-US" altLang="zh-CN" sz="1600" dirty="0"/>
              <a:t>Representative western blotting bands and the quantitative data of 4-HNE-protein adducts</a:t>
            </a:r>
            <a:r>
              <a:rPr lang="en-US" altLang="zh-CN" sz="1600" dirty="0" smtClean="0"/>
              <a:t>; (C)</a:t>
            </a:r>
            <a:r>
              <a:rPr lang="zh-CN" altLang="zh-CN" sz="1600" dirty="0"/>
              <a:t> </a:t>
            </a:r>
            <a:r>
              <a:rPr lang="en-US" altLang="zh-CN" sz="1600" dirty="0"/>
              <a:t>Hepatic MDA levels determined </a:t>
            </a:r>
            <a:r>
              <a:rPr lang="en-US" altLang="zh-CN" sz="1600" dirty="0">
                <a:cs typeface="Arial" pitchFamily="34" charset="0"/>
              </a:rPr>
              <a:t>by using a commercial assay kits (</a:t>
            </a:r>
            <a:r>
              <a:rPr lang="en-US" altLang="zh-CN" sz="1600" dirty="0" err="1">
                <a:cs typeface="Arial" pitchFamily="34" charset="0"/>
              </a:rPr>
              <a:t>Beyotime</a:t>
            </a:r>
            <a:r>
              <a:rPr lang="en-US" altLang="zh-CN" sz="1600" dirty="0">
                <a:cs typeface="Arial" pitchFamily="34" charset="0"/>
              </a:rPr>
              <a:t>, China</a:t>
            </a:r>
            <a:r>
              <a:rPr lang="en-US" altLang="zh-CN" sz="1600" dirty="0" smtClean="0">
                <a:cs typeface="Arial" pitchFamily="34" charset="0"/>
              </a:rPr>
              <a:t>). </a:t>
            </a:r>
            <a:r>
              <a:rPr lang="en-US" altLang="zh-CN" sz="1600" baseline="30000" dirty="0" smtClean="0">
                <a:cs typeface="Arial" pitchFamily="34" charset="0"/>
              </a:rPr>
              <a:t>*</a:t>
            </a:r>
            <a:r>
              <a:rPr lang="en-US" altLang="zh-CN" sz="1600" i="1" dirty="0" smtClean="0">
                <a:cs typeface="Arial" pitchFamily="34" charset="0"/>
              </a:rPr>
              <a:t>P&lt;</a:t>
            </a:r>
            <a:r>
              <a:rPr lang="en-US" altLang="zh-CN" sz="1600" dirty="0" smtClean="0">
                <a:cs typeface="Arial" pitchFamily="34" charset="0"/>
              </a:rPr>
              <a:t>0.05, </a:t>
            </a:r>
            <a:r>
              <a:rPr lang="en-US" altLang="zh-CN" sz="1600" baseline="30000" dirty="0" smtClean="0">
                <a:cs typeface="Arial" pitchFamily="34" charset="0"/>
              </a:rPr>
              <a:t>**</a:t>
            </a:r>
            <a:r>
              <a:rPr lang="en-US" altLang="zh-CN" sz="1600" i="1" dirty="0" smtClean="0">
                <a:cs typeface="Arial" pitchFamily="34" charset="0"/>
              </a:rPr>
              <a:t>P&lt;</a:t>
            </a:r>
            <a:r>
              <a:rPr lang="en-US" altLang="zh-CN" sz="1600" dirty="0" smtClean="0">
                <a:cs typeface="Arial" pitchFamily="34" charset="0"/>
              </a:rPr>
              <a:t>0.01, compared with the control group mice;</a:t>
            </a:r>
            <a:r>
              <a:rPr lang="en-US" altLang="zh-CN" sz="1600" baseline="30000" dirty="0" smtClean="0">
                <a:cs typeface="Arial" pitchFamily="34" charset="0"/>
              </a:rPr>
              <a:t>  </a:t>
            </a:r>
            <a:r>
              <a:rPr lang="it-IT" altLang="zh-CN" sz="1600" baseline="30000" dirty="0" smtClean="0">
                <a:cs typeface="Arial" panose="020B0604020202020204" pitchFamily="34" charset="0"/>
              </a:rPr>
              <a:t>#</a:t>
            </a:r>
            <a:r>
              <a:rPr lang="it-IT" altLang="zh-CN" sz="1600" i="1" dirty="0">
                <a:cs typeface="Arial" panose="020B0604020202020204" pitchFamily="34" charset="0"/>
              </a:rPr>
              <a:t>P</a:t>
            </a:r>
            <a:r>
              <a:rPr lang="it-IT" altLang="zh-CN" sz="1600" i="1" dirty="0" smtClean="0">
                <a:cs typeface="Arial" panose="020B0604020202020204" pitchFamily="34" charset="0"/>
              </a:rPr>
              <a:t>&lt;</a:t>
            </a:r>
            <a:r>
              <a:rPr lang="it-IT" altLang="zh-CN" sz="1600" dirty="0" smtClean="0">
                <a:cs typeface="Arial" panose="020B0604020202020204" pitchFamily="34" charset="0"/>
              </a:rPr>
              <a:t>0.01</a:t>
            </a:r>
            <a:r>
              <a:rPr lang="it-IT" altLang="zh-CN" sz="1600" dirty="0">
                <a:cs typeface="Arial" panose="020B0604020202020204" pitchFamily="34" charset="0"/>
              </a:rPr>
              <a:t>, compared with </a:t>
            </a:r>
            <a:r>
              <a:rPr lang="it-IT" altLang="zh-CN" sz="1600" dirty="0" smtClean="0">
                <a:cs typeface="Arial" panose="020B0604020202020204" pitchFamily="34" charset="0"/>
              </a:rPr>
              <a:t>the Ethanol gorup mice.</a:t>
            </a:r>
            <a:endParaRPr lang="en-US" altLang="zh-CN" sz="16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81515"/>
            <a:ext cx="6858000" cy="476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304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/>
          <p:nvPr/>
        </p:nvSpPr>
        <p:spPr>
          <a:xfrm>
            <a:off x="173562" y="148155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itchFamily="34" charset="0"/>
                <a:cs typeface="Arial" pitchFamily="34" charset="0"/>
              </a:rPr>
              <a:t>Suppl. Fig.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4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03268" y="5345798"/>
            <a:ext cx="90407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b="1" dirty="0">
                <a:cs typeface="Arial" pitchFamily="34" charset="0"/>
              </a:rPr>
              <a:t>Supplementary Fig. </a:t>
            </a:r>
            <a:r>
              <a:rPr lang="en-US" sz="1600" b="1" dirty="0" smtClean="0">
                <a:cs typeface="Arial" pitchFamily="34" charset="0"/>
              </a:rPr>
              <a:t>4.</a:t>
            </a:r>
            <a:r>
              <a:rPr lang="en-US" sz="1600" dirty="0" smtClean="0">
                <a:cs typeface="Arial" pitchFamily="34" charset="0"/>
              </a:rPr>
              <a:t> </a:t>
            </a:r>
            <a:r>
              <a:rPr lang="en-US" altLang="zh-CN" sz="1600" b="1" dirty="0" smtClean="0"/>
              <a:t>Effects </a:t>
            </a:r>
            <a:r>
              <a:rPr lang="en-US" altLang="zh-CN" sz="1600" b="1" dirty="0"/>
              <a:t>of ethanol and IGF-1 on the protein levels of PPAR-α, ACOX, LFABP, SREBP-1c, ACC, p-ACC, FAS, </a:t>
            </a:r>
            <a:r>
              <a:rPr lang="en-US" altLang="zh-CN" sz="1600" b="1" dirty="0" smtClean="0"/>
              <a:t>and </a:t>
            </a:r>
            <a:r>
              <a:rPr lang="en-US" altLang="zh-CN" sz="1600" b="1" dirty="0"/>
              <a:t>PPAR-γ.</a:t>
            </a:r>
            <a:r>
              <a:rPr lang="en-US" altLang="zh-CN" sz="1600" dirty="0"/>
              <a:t> (A) Representative western </a:t>
            </a:r>
            <a:r>
              <a:rPr lang="en-US" altLang="zh-CN" sz="1600" dirty="0" smtClean="0"/>
              <a:t>blot </a:t>
            </a:r>
            <a:r>
              <a:rPr lang="en-US" altLang="zh-CN" sz="1600" dirty="0"/>
              <a:t>bands and the quantitative data of PPAR-α, LFABP and ACOX; (B) Representative western </a:t>
            </a:r>
            <a:r>
              <a:rPr lang="en-US" altLang="zh-CN" sz="1600" dirty="0" smtClean="0"/>
              <a:t>blot </a:t>
            </a:r>
            <a:r>
              <a:rPr lang="en-US" altLang="zh-CN" sz="1600" dirty="0"/>
              <a:t>bands and the quantitative data of SREBP-1c, ACC, p-ACC, and FAS; </a:t>
            </a:r>
            <a:r>
              <a:rPr lang="en-US" altLang="zh-CN" sz="1600" dirty="0" smtClean="0"/>
              <a:t>(C) </a:t>
            </a:r>
            <a:r>
              <a:rPr lang="en-US" altLang="zh-CN" sz="1600" dirty="0"/>
              <a:t>Representative western </a:t>
            </a:r>
            <a:r>
              <a:rPr lang="en-US" altLang="zh-CN" sz="1600" dirty="0" smtClean="0"/>
              <a:t>blot </a:t>
            </a:r>
            <a:r>
              <a:rPr lang="en-US" altLang="zh-CN" sz="1600" dirty="0"/>
              <a:t>bands and the quantitative data of PPAR-γ. *</a:t>
            </a:r>
            <a:r>
              <a:rPr lang="en-US" altLang="zh-CN" sz="1600" i="1" dirty="0"/>
              <a:t>P&lt;</a:t>
            </a:r>
            <a:r>
              <a:rPr lang="en-US" altLang="zh-CN" sz="1600" dirty="0"/>
              <a:t>0.05, **</a:t>
            </a:r>
            <a:r>
              <a:rPr lang="en-US" altLang="zh-CN" sz="1600" i="1" dirty="0"/>
              <a:t>P&lt;</a:t>
            </a:r>
            <a:r>
              <a:rPr lang="en-US" altLang="zh-CN" sz="1600" dirty="0"/>
              <a:t>0.01, compared with the </a:t>
            </a:r>
            <a:r>
              <a:rPr lang="en-US" altLang="zh-CN" sz="1600" dirty="0" smtClean="0"/>
              <a:t>Control; </a:t>
            </a:r>
            <a:r>
              <a:rPr lang="en-US" altLang="zh-CN" sz="1600" baseline="30000" dirty="0"/>
              <a:t>#</a:t>
            </a:r>
            <a:r>
              <a:rPr lang="en-US" altLang="zh-CN" sz="1600" i="1" dirty="0"/>
              <a:t>P&lt;</a:t>
            </a:r>
            <a:r>
              <a:rPr lang="en-US" altLang="zh-CN" sz="1600" dirty="0"/>
              <a:t>0.05, </a:t>
            </a:r>
            <a:r>
              <a:rPr lang="en-US" altLang="zh-CN" sz="1600" baseline="30000" dirty="0"/>
              <a:t>##</a:t>
            </a:r>
            <a:r>
              <a:rPr lang="en-US" altLang="zh-CN" sz="1600" i="1" dirty="0"/>
              <a:t>P&lt;</a:t>
            </a:r>
            <a:r>
              <a:rPr lang="en-US" altLang="zh-CN" sz="1600" dirty="0"/>
              <a:t>0.01, compared with the ethanol group mice.</a:t>
            </a:r>
            <a:endParaRPr lang="zh-CN" altLang="zh-CN" sz="16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139701"/>
            <a:ext cx="5740399" cy="524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260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460</Words>
  <Application>Microsoft Office PowerPoint</Application>
  <PresentationFormat>全屏显示(4:3)</PresentationFormat>
  <Paragraphs>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等线</vt:lpstr>
      <vt:lpstr>等线 Light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