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90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1" d="100"/>
          <a:sy n="121" d="100"/>
        </p:scale>
        <p:origin x="131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Amirfarnoud:Box%20Sync:Past%20Papers:SLD8%20PAPER:Nature%20Microbiology:Mass%20Spec%20Combined%20Results%2001-22-12%20copy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1362970893987"/>
          <c:y val="0.13201421666822299"/>
          <c:w val="0.85724173346949495"/>
          <c:h val="0.775808647672538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Sheet1!$J$1</c:f>
              <c:strCache>
                <c:ptCount val="1"/>
                <c:pt idx="0">
                  <c:v>Δ4-Cer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Sheet1!$J$13:$J$19</c:f>
                <c:numCache>
                  <c:formatCode>General</c:formatCode>
                  <c:ptCount val="7"/>
                  <c:pt idx="0">
                    <c:v>7.6236474210183798E-3</c:v>
                  </c:pt>
                  <c:pt idx="1">
                    <c:v>0.31</c:v>
                  </c:pt>
                  <c:pt idx="2">
                    <c:v>6.3929648833698401E-3</c:v>
                  </c:pt>
                  <c:pt idx="4">
                    <c:v>2.7184554438136398E-2</c:v>
                  </c:pt>
                  <c:pt idx="5">
                    <c:v>1.5695009822658101E-2</c:v>
                  </c:pt>
                  <c:pt idx="6">
                    <c:v>8.6031002163948506E-3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Sheet1!$I$2:$I$7</c:f>
              <c:strCache>
                <c:ptCount val="6"/>
                <c:pt idx="0">
                  <c:v>WT</c:v>
                </c:pt>
                <c:pt idx="1">
                  <c:v>Δsld8</c:v>
                </c:pt>
                <c:pt idx="2">
                  <c:v>Δsld8+SLD8 #2</c:v>
                </c:pt>
                <c:pt idx="3">
                  <c:v>Δsld8+SLD8 #5</c:v>
                </c:pt>
                <c:pt idx="4">
                  <c:v>Δsmt1</c:v>
                </c:pt>
                <c:pt idx="5">
                  <c:v>Δsmt1+SMT1</c:v>
                </c:pt>
              </c:strCache>
            </c:strRef>
          </c:cat>
          <c:val>
            <c:numRef>
              <c:f>Sheet1!$J$2:$J$7</c:f>
              <c:numCache>
                <c:formatCode>General</c:formatCode>
                <c:ptCount val="6"/>
                <c:pt idx="0">
                  <c:v>2.4199999999999999E-2</c:v>
                </c:pt>
                <c:pt idx="1">
                  <c:v>0.81</c:v>
                </c:pt>
                <c:pt idx="2">
                  <c:v>1.21E-2</c:v>
                </c:pt>
                <c:pt idx="3">
                  <c:v>2.3E-3</c:v>
                </c:pt>
                <c:pt idx="4">
                  <c:v>0.17299999999999999</c:v>
                </c:pt>
                <c:pt idx="5">
                  <c:v>5.7666666666666699E-2</c:v>
                </c:pt>
              </c:numCache>
            </c:numRef>
          </c:val>
        </c:ser>
        <c:ser>
          <c:idx val="1"/>
          <c:order val="1"/>
          <c:tx>
            <c:strRef>
              <c:f>Sheet1!$K$1</c:f>
              <c:strCache>
                <c:ptCount val="1"/>
                <c:pt idx="0">
                  <c:v>Δ4-Δ8-Cer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Sheet1!$K$13:$K$19</c:f>
                <c:numCache>
                  <c:formatCode>General</c:formatCode>
                  <c:ptCount val="7"/>
                  <c:pt idx="0">
                    <c:v>5.0332229568471696E-3</c:v>
                  </c:pt>
                  <c:pt idx="1">
                    <c:v>1.70391705588427E-3</c:v>
                  </c:pt>
                  <c:pt idx="2">
                    <c:v>3.2145502536643201E-3</c:v>
                  </c:pt>
                  <c:pt idx="4">
                    <c:v>0.4</c:v>
                  </c:pt>
                  <c:pt idx="5">
                    <c:v>3.2145502536643202E-2</c:v>
                  </c:pt>
                  <c:pt idx="6">
                    <c:v>5.9584673644598699E-2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Sheet1!$I$2:$I$7</c:f>
              <c:strCache>
                <c:ptCount val="6"/>
                <c:pt idx="0">
                  <c:v>WT</c:v>
                </c:pt>
                <c:pt idx="1">
                  <c:v>Δsld8</c:v>
                </c:pt>
                <c:pt idx="2">
                  <c:v>Δsld8+SLD8 #2</c:v>
                </c:pt>
                <c:pt idx="3">
                  <c:v>Δsld8+SLD8 #5</c:v>
                </c:pt>
                <c:pt idx="4">
                  <c:v>Δsmt1</c:v>
                </c:pt>
                <c:pt idx="5">
                  <c:v>Δsmt1+SMT1</c:v>
                </c:pt>
              </c:strCache>
            </c:strRef>
          </c:cat>
          <c:val>
            <c:numRef>
              <c:f>Sheet1!$K$2:$K$7</c:f>
              <c:numCache>
                <c:formatCode>General</c:formatCode>
                <c:ptCount val="6"/>
                <c:pt idx="0">
                  <c:v>5.3333333333333297E-3</c:v>
                </c:pt>
                <c:pt idx="1">
                  <c:v>1.0333333333333299E-3</c:v>
                </c:pt>
                <c:pt idx="2">
                  <c:v>5.0000000000000001E-3</c:v>
                </c:pt>
                <c:pt idx="3">
                  <c:v>2E-3</c:v>
                </c:pt>
                <c:pt idx="4">
                  <c:v>0.86</c:v>
                </c:pt>
                <c:pt idx="5">
                  <c:v>0.12666666666666701</c:v>
                </c:pt>
              </c:numCache>
            </c:numRef>
          </c:val>
        </c:ser>
        <c:ser>
          <c:idx val="2"/>
          <c:order val="2"/>
          <c:tx>
            <c:strRef>
              <c:f>Sheet1!$L$1</c:f>
              <c:strCache>
                <c:ptCount val="1"/>
                <c:pt idx="0">
                  <c:v>Δ4-Δ8-9Me-Cer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Sheet1!$L$13:$L$19</c:f>
                <c:numCache>
                  <c:formatCode>General</c:formatCode>
                  <c:ptCount val="7"/>
                  <c:pt idx="0">
                    <c:v>0.100538549820454</c:v>
                  </c:pt>
                  <c:pt idx="1">
                    <c:v>6.69352921360125E-2</c:v>
                  </c:pt>
                  <c:pt idx="2">
                    <c:v>4.5902069670114003E-2</c:v>
                  </c:pt>
                  <c:pt idx="4">
                    <c:v>2.3437861108329301E-2</c:v>
                  </c:pt>
                  <c:pt idx="5">
                    <c:v>2.3180451534284899E-2</c:v>
                  </c:pt>
                  <c:pt idx="6">
                    <c:v>0.65240580418427696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Sheet1!$I$2:$I$7</c:f>
              <c:strCache>
                <c:ptCount val="6"/>
                <c:pt idx="0">
                  <c:v>WT</c:v>
                </c:pt>
                <c:pt idx="1">
                  <c:v>Δsld8</c:v>
                </c:pt>
                <c:pt idx="2">
                  <c:v>Δsld8+SLD8 #2</c:v>
                </c:pt>
                <c:pt idx="3">
                  <c:v>Δsld8+SLD8 #5</c:v>
                </c:pt>
                <c:pt idx="4">
                  <c:v>Δsmt1</c:v>
                </c:pt>
                <c:pt idx="5">
                  <c:v>Δsmt1+SMT1</c:v>
                </c:pt>
              </c:strCache>
            </c:strRef>
          </c:cat>
          <c:val>
            <c:numRef>
              <c:f>Sheet1!$L$2:$L$7</c:f>
              <c:numCache>
                <c:formatCode>General</c:formatCode>
                <c:ptCount val="6"/>
                <c:pt idx="0">
                  <c:v>8.3000000000000004E-2</c:v>
                </c:pt>
                <c:pt idx="1">
                  <c:v>4.8666666666666698E-2</c:v>
                </c:pt>
                <c:pt idx="2">
                  <c:v>2.1000000000000001E-2</c:v>
                </c:pt>
                <c:pt idx="3">
                  <c:v>1.2E-2</c:v>
                </c:pt>
                <c:pt idx="4">
                  <c:v>1.7333333333333301E-2</c:v>
                </c:pt>
                <c:pt idx="5">
                  <c:v>3.46666666666667E-2</c:v>
                </c:pt>
              </c:numCache>
            </c:numRef>
          </c:val>
        </c:ser>
        <c:ser>
          <c:idx val="3"/>
          <c:order val="3"/>
          <c:tx>
            <c:strRef>
              <c:f>Sheet1!$M$1</c:f>
              <c:strCache>
                <c:ptCount val="1"/>
                <c:pt idx="0">
                  <c:v>Δ4-Δ8-9Me-GlcCer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Sheet1!$M$13:$M$19</c:f>
                <c:numCache>
                  <c:formatCode>General</c:formatCode>
                  <c:ptCount val="7"/>
                  <c:pt idx="0">
                    <c:v>0.93</c:v>
                  </c:pt>
                  <c:pt idx="1">
                    <c:v>2.7024680078279102E-3</c:v>
                  </c:pt>
                  <c:pt idx="2">
                    <c:v>0.60151918783471303</c:v>
                  </c:pt>
                  <c:pt idx="4">
                    <c:v>4.4060564378288801E-3</c:v>
                  </c:pt>
                  <c:pt idx="5">
                    <c:v>0.56002976111393699</c:v>
                  </c:pt>
                  <c:pt idx="6">
                    <c:v>3.0512292604784699E-3</c:v>
                  </c:pt>
                </c:numCache>
              </c:numRef>
            </c:plus>
            <c:minus>
              <c:numRef>
                <c:f>Sheet1!$E$22</c:f>
                <c:numCache>
                  <c:formatCode>General</c:formatCode>
                  <c:ptCount val="1"/>
                  <c:pt idx="0">
                    <c:v>0.60151918783471303</c:v>
                  </c:pt>
                </c:numCache>
              </c:numRef>
            </c:minus>
          </c:errBars>
          <c:cat>
            <c:strRef>
              <c:f>Sheet1!$I$2:$I$7</c:f>
              <c:strCache>
                <c:ptCount val="6"/>
                <c:pt idx="0">
                  <c:v>WT</c:v>
                </c:pt>
                <c:pt idx="1">
                  <c:v>Δsld8</c:v>
                </c:pt>
                <c:pt idx="2">
                  <c:v>Δsld8+SLD8 #2</c:v>
                </c:pt>
                <c:pt idx="3">
                  <c:v>Δsld8+SLD8 #5</c:v>
                </c:pt>
                <c:pt idx="4">
                  <c:v>Δsmt1</c:v>
                </c:pt>
                <c:pt idx="5">
                  <c:v>Δsmt1+SMT1</c:v>
                </c:pt>
              </c:strCache>
            </c:strRef>
          </c:cat>
          <c:val>
            <c:numRef>
              <c:f>Sheet1!$M$2:$M$7</c:f>
              <c:numCache>
                <c:formatCode>General</c:formatCode>
                <c:ptCount val="6"/>
                <c:pt idx="0">
                  <c:v>4.3899999999999997</c:v>
                </c:pt>
                <c:pt idx="1">
                  <c:v>3.96666666666666E-3</c:v>
                </c:pt>
                <c:pt idx="2">
                  <c:v>4.92</c:v>
                </c:pt>
                <c:pt idx="3">
                  <c:v>2.3849999999999998</c:v>
                </c:pt>
                <c:pt idx="4">
                  <c:v>3.9333333333333304E-3</c:v>
                </c:pt>
                <c:pt idx="5">
                  <c:v>4.7566666666666659</c:v>
                </c:pt>
              </c:numCache>
            </c:numRef>
          </c:val>
        </c:ser>
        <c:ser>
          <c:idx val="4"/>
          <c:order val="4"/>
          <c:tx>
            <c:strRef>
              <c:f>Sheet1!$N$1</c:f>
              <c:strCache>
                <c:ptCount val="1"/>
                <c:pt idx="0">
                  <c:v>Δ4-GlcCer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Sheet1!$N$13:$N$19</c:f>
                <c:numCache>
                  <c:formatCode>General</c:formatCode>
                  <c:ptCount val="7"/>
                  <c:pt idx="0">
                    <c:v>2.05020324195757E-2</c:v>
                  </c:pt>
                  <c:pt idx="1">
                    <c:v>0.55000000000000004</c:v>
                  </c:pt>
                  <c:pt idx="2">
                    <c:v>2.08166599946613E-3</c:v>
                  </c:pt>
                  <c:pt idx="4">
                    <c:v>2.2052966542697498E-2</c:v>
                  </c:pt>
                  <c:pt idx="5">
                    <c:v>1.15325625946708E-2</c:v>
                  </c:pt>
                  <c:pt idx="6">
                    <c:v>1.1943757086165701E-2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Sheet1!$I$2:$I$7</c:f>
              <c:strCache>
                <c:ptCount val="6"/>
                <c:pt idx="0">
                  <c:v>WT</c:v>
                </c:pt>
                <c:pt idx="1">
                  <c:v>Δsld8</c:v>
                </c:pt>
                <c:pt idx="2">
                  <c:v>Δsld8+SLD8 #2</c:v>
                </c:pt>
                <c:pt idx="3">
                  <c:v>Δsld8+SLD8 #5</c:v>
                </c:pt>
                <c:pt idx="4">
                  <c:v>Δsmt1</c:v>
                </c:pt>
                <c:pt idx="5">
                  <c:v>Δsmt1+SMT1</c:v>
                </c:pt>
              </c:strCache>
            </c:strRef>
          </c:cat>
          <c:val>
            <c:numRef>
              <c:f>Sheet1!$N$2:$N$7</c:f>
              <c:numCache>
                <c:formatCode>General</c:formatCode>
                <c:ptCount val="6"/>
                <c:pt idx="0">
                  <c:v>1.53333333333333E-2</c:v>
                </c:pt>
                <c:pt idx="1">
                  <c:v>4.5999999999999996</c:v>
                </c:pt>
                <c:pt idx="2">
                  <c:v>1E-3</c:v>
                </c:pt>
                <c:pt idx="3">
                  <c:v>2.9999999999999997E-4</c:v>
                </c:pt>
                <c:pt idx="4">
                  <c:v>2.5666666666666699E-2</c:v>
                </c:pt>
                <c:pt idx="5">
                  <c:v>1.9E-2</c:v>
                </c:pt>
              </c:numCache>
            </c:numRef>
          </c:val>
        </c:ser>
        <c:ser>
          <c:idx val="5"/>
          <c:order val="5"/>
          <c:tx>
            <c:strRef>
              <c:f>Sheet1!$O$1</c:f>
              <c:strCache>
                <c:ptCount val="1"/>
                <c:pt idx="0">
                  <c:v>Δ4-Δ8-GlcCer</c:v>
                </c:pt>
              </c:strCache>
            </c:strRef>
          </c:tx>
          <c:spPr>
            <a:solidFill>
              <a:srgbClr val="CCFFCC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Sheet1!$O$13:$O$19</c:f>
                <c:numCache>
                  <c:formatCode>General</c:formatCode>
                  <c:ptCount val="7"/>
                  <c:pt idx="0">
                    <c:v>1.5874507866387499E-2</c:v>
                  </c:pt>
                  <c:pt idx="1">
                    <c:v>1.73205080756888E-4</c:v>
                  </c:pt>
                  <c:pt idx="2">
                    <c:v>1.4999999999999999E-2</c:v>
                  </c:pt>
                  <c:pt idx="4">
                    <c:v>0.9</c:v>
                  </c:pt>
                  <c:pt idx="5">
                    <c:v>3.38673884437522E-2</c:v>
                  </c:pt>
                  <c:pt idx="6">
                    <c:v>5.2915026221291798E-4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Sheet1!$I$2:$I$7</c:f>
              <c:strCache>
                <c:ptCount val="6"/>
                <c:pt idx="0">
                  <c:v>WT</c:v>
                </c:pt>
                <c:pt idx="1">
                  <c:v>Δsld8</c:v>
                </c:pt>
                <c:pt idx="2">
                  <c:v>Δsld8+SLD8 #2</c:v>
                </c:pt>
                <c:pt idx="3">
                  <c:v>Δsld8+SLD8 #5</c:v>
                </c:pt>
                <c:pt idx="4">
                  <c:v>Δsmt1</c:v>
                </c:pt>
                <c:pt idx="5">
                  <c:v>Δsmt1+SMT1</c:v>
                </c:pt>
              </c:strCache>
            </c:strRef>
          </c:cat>
          <c:val>
            <c:numRef>
              <c:f>Sheet1!$O$2:$O$7</c:f>
              <c:numCache>
                <c:formatCode>General</c:formatCode>
                <c:ptCount val="6"/>
                <c:pt idx="0">
                  <c:v>3.5999999999999997E-2</c:v>
                </c:pt>
                <c:pt idx="1">
                  <c:v>1E-4</c:v>
                </c:pt>
                <c:pt idx="2">
                  <c:v>2.5000000000000001E-2</c:v>
                </c:pt>
                <c:pt idx="3">
                  <c:v>0.02</c:v>
                </c:pt>
                <c:pt idx="4">
                  <c:v>4.53</c:v>
                </c:pt>
                <c:pt idx="5">
                  <c:v>8.6999999999999994E-2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75838384"/>
        <c:axId val="475845456"/>
      </c:barChart>
      <c:catAx>
        <c:axId val="4758383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700"/>
            </a:pPr>
            <a:endParaRPr lang="en-US"/>
          </a:p>
        </c:txPr>
        <c:crossAx val="475845456"/>
        <c:crosses val="autoZero"/>
        <c:auto val="1"/>
        <c:lblAlgn val="ctr"/>
        <c:lblOffset val="100"/>
        <c:noMultiLvlLbl val="0"/>
      </c:catAx>
      <c:valAx>
        <c:axId val="4758454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spPr>
          <a:noFill/>
          <a:ln w="19050">
            <a:solidFill>
              <a:schemeClr val="tx1"/>
            </a:solidFill>
          </a:ln>
        </c:spPr>
        <c:txPr>
          <a:bodyPr/>
          <a:lstStyle/>
          <a:p>
            <a:pPr algn="l">
              <a:defRPr/>
            </a:pPr>
            <a:endParaRPr lang="en-US"/>
          </a:p>
        </c:txPr>
        <c:crossAx val="475838384"/>
        <c:crosses val="autoZero"/>
        <c:crossBetween val="between"/>
      </c:valAx>
      <c:spPr>
        <a:noFill/>
        <a:ln w="19050"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2.46838455163075E-2"/>
          <c:y val="3.3883323819769899E-3"/>
          <c:w val="0.97145090002819401"/>
          <c:h val="0.157097124572255"/>
        </c:manualLayout>
      </c:layout>
      <c:overlay val="0"/>
      <c:txPr>
        <a:bodyPr/>
        <a:lstStyle/>
        <a:p>
          <a:pPr>
            <a:defRPr sz="8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000" b="1" i="0">
          <a:latin typeface="Arial"/>
          <a:cs typeface="Arial"/>
        </a:defRPr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4B1757-20AE-B449-A407-2F770EAD8124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6AAF5F-C01C-4843-9A27-A249870D89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6757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6AAF5F-C01C-4843-9A27-A249870D897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7627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EB8BD-6FDF-1146-94E2-2ABDC57623AE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99E07-E0F8-714E-9933-5CF88795E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347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EB8BD-6FDF-1146-94E2-2ABDC57623AE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99E07-E0F8-714E-9933-5CF88795E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409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EB8BD-6FDF-1146-94E2-2ABDC57623AE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99E07-E0F8-714E-9933-5CF88795E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559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EB8BD-6FDF-1146-94E2-2ABDC57623AE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99E07-E0F8-714E-9933-5CF88795E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963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EB8BD-6FDF-1146-94E2-2ABDC57623AE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99E07-E0F8-714E-9933-5CF88795E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095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EB8BD-6FDF-1146-94E2-2ABDC57623AE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99E07-E0F8-714E-9933-5CF88795E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277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EB8BD-6FDF-1146-94E2-2ABDC57623AE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99E07-E0F8-714E-9933-5CF88795E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874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EB8BD-6FDF-1146-94E2-2ABDC57623AE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99E07-E0F8-714E-9933-5CF88795E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903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EB8BD-6FDF-1146-94E2-2ABDC57623AE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99E07-E0F8-714E-9933-5CF88795E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905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EB8BD-6FDF-1146-94E2-2ABDC57623AE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99E07-E0F8-714E-9933-5CF88795E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036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EB8BD-6FDF-1146-94E2-2ABDC57623AE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99E07-E0F8-714E-9933-5CF88795E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76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EEB8BD-6FDF-1146-94E2-2ABDC57623AE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F99E07-E0F8-714E-9933-5CF88795E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551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6-04-18 at 10.41.24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7258"/>
            <a:ext cx="3850553" cy="2981354"/>
          </a:xfrm>
          <a:prstGeom prst="rect">
            <a:avLst/>
          </a:prstGeom>
        </p:spPr>
      </p:pic>
      <p:pic>
        <p:nvPicPr>
          <p:cNvPr id="6" name="Picture 5" descr="Screen Shot 2016-04-18 at 10.47.48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5998" y="54621"/>
            <a:ext cx="4414957" cy="3054343"/>
          </a:xfrm>
          <a:prstGeom prst="rect">
            <a:avLst/>
          </a:prstGeom>
        </p:spPr>
      </p:pic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28615" y="-21709"/>
            <a:ext cx="50109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600" b="1" dirty="0">
                <a:latin typeface="Arial"/>
                <a:cs typeface="Arial"/>
              </a:rPr>
              <a:t>A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549840" y="-38586"/>
            <a:ext cx="50109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600" b="1" dirty="0" smtClean="0">
                <a:latin typeface="Arial"/>
                <a:cs typeface="Arial"/>
              </a:rPr>
              <a:t>B</a:t>
            </a:r>
            <a:endParaRPr lang="en-US" sz="1600" b="1" dirty="0">
              <a:latin typeface="Arial"/>
              <a:cs typeface="Arial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850553" y="84507"/>
            <a:ext cx="352780" cy="215444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endParaRPr lang="en-US" sz="800" b="1" dirty="0">
              <a:latin typeface="Arial"/>
              <a:cs typeface="Arial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986581" y="1594830"/>
            <a:ext cx="352780" cy="215444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endParaRPr lang="en-US" sz="800" b="1" dirty="0">
              <a:latin typeface="Arial"/>
              <a:cs typeface="Arial"/>
            </a:endParaRPr>
          </a:p>
        </p:txBody>
      </p:sp>
      <p:sp>
        <p:nvSpPr>
          <p:cNvPr id="13" name="TextBox 9"/>
          <p:cNvSpPr txBox="1">
            <a:spLocks noChangeArrowheads="1"/>
          </p:cNvSpPr>
          <p:nvPr/>
        </p:nvSpPr>
        <p:spPr bwMode="auto">
          <a:xfrm>
            <a:off x="79682" y="3258612"/>
            <a:ext cx="50109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600" b="1" dirty="0">
                <a:latin typeface="Arial"/>
                <a:cs typeface="Arial"/>
              </a:rPr>
              <a:t>C</a:t>
            </a:r>
          </a:p>
        </p:txBody>
      </p:sp>
      <p:sp>
        <p:nvSpPr>
          <p:cNvPr id="2" name="Rectangle 1"/>
          <p:cNvSpPr/>
          <p:nvPr/>
        </p:nvSpPr>
        <p:spPr>
          <a:xfrm rot="16200000">
            <a:off x="-819160" y="4940190"/>
            <a:ext cx="2150877" cy="4206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baseline="30000" dirty="0" smtClean="0"/>
              <a:t>Concentration (pmoles </a:t>
            </a:r>
            <a:r>
              <a:rPr lang="en-US" sz="1600" b="1" baseline="30000" dirty="0"/>
              <a:t>per </a:t>
            </a:r>
            <a:r>
              <a:rPr lang="en-US" sz="1600" b="1" baseline="30000" dirty="0" smtClean="0"/>
              <a:t>nmoles </a:t>
            </a:r>
          </a:p>
          <a:p>
            <a:pPr algn="ctr"/>
            <a:r>
              <a:rPr lang="en-US" sz="1600" b="1" baseline="30000" dirty="0" smtClean="0"/>
              <a:t>of inorganic phosphate)</a:t>
            </a:r>
            <a:endParaRPr lang="en-US" sz="1600" dirty="0"/>
          </a:p>
        </p:txBody>
      </p:sp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77861257"/>
              </p:ext>
            </p:extLst>
          </p:nvPr>
        </p:nvGraphicFramePr>
        <p:xfrm>
          <a:off x="39076" y="3574455"/>
          <a:ext cx="4767385" cy="2912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699615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2432</TotalTime>
  <Words>13</Words>
  <Application>Microsoft Office PowerPoint</Application>
  <PresentationFormat>On-screen Show (4:3)</PresentationFormat>
  <Paragraphs>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Amir M. Farnoud</dc:creator>
  <cp:lastModifiedBy>Farnoud, Amir M</cp:lastModifiedBy>
  <cp:revision>659</cp:revision>
  <dcterms:created xsi:type="dcterms:W3CDTF">2016-04-18T13:44:51Z</dcterms:created>
  <dcterms:modified xsi:type="dcterms:W3CDTF">2017-08-02T23:17:18Z</dcterms:modified>
</cp:coreProperties>
</file>