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mirfarnoud:Box%20Sync:Past%20Papers:SLD8%20PAPER:2016%20June%2023%20-%20LPL_LPTA%20Assay%20results-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84634030990199"/>
          <c:y val="8.3329509542896099E-2"/>
          <c:w val="0.76849093003351698"/>
          <c:h val="0.603854087093588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Sheet2!$B$4</c:f>
              <c:strCache>
                <c:ptCount val="1"/>
                <c:pt idx="0">
                  <c:v>LPTA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Sheet2!$J$6:$J$10</c:f>
                <c:numCache>
                  <c:formatCode>General</c:formatCode>
                  <c:ptCount val="5"/>
                  <c:pt idx="0">
                    <c:v>637.09936194571605</c:v>
                  </c:pt>
                  <c:pt idx="1">
                    <c:v>367.96141292679391</c:v>
                  </c:pt>
                  <c:pt idx="2">
                    <c:v>1151.466539002063</c:v>
                  </c:pt>
                  <c:pt idx="3">
                    <c:v>374.34318324088667</c:v>
                  </c:pt>
                  <c:pt idx="4">
                    <c:v>2361.9299893063449</c:v>
                  </c:pt>
                </c:numCache>
              </c:numRef>
            </c:plus>
            <c:minus>
              <c:numRef>
                <c:f>Sheet2!$J$6:$J$10</c:f>
                <c:numCache>
                  <c:formatCode>General</c:formatCode>
                  <c:ptCount val="5"/>
                  <c:pt idx="0">
                    <c:v>637.09936194571605</c:v>
                  </c:pt>
                  <c:pt idx="1">
                    <c:v>367.96141292679391</c:v>
                  </c:pt>
                  <c:pt idx="2">
                    <c:v>1151.466539002063</c:v>
                  </c:pt>
                  <c:pt idx="3">
                    <c:v>374.34318324088667</c:v>
                  </c:pt>
                  <c:pt idx="4">
                    <c:v>2361.9299893063449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Sheet2!$A$6:$A$10</c:f>
              <c:strCache>
                <c:ptCount val="5"/>
                <c:pt idx="0">
                  <c:v>WT</c:v>
                </c:pt>
                <c:pt idx="1">
                  <c:v>Δsmt1</c:v>
                </c:pt>
                <c:pt idx="2">
                  <c:v>Δsmt1:SMT1</c:v>
                </c:pt>
                <c:pt idx="3">
                  <c:v>Δsld8</c:v>
                </c:pt>
                <c:pt idx="4">
                  <c:v>Δsld8:SLD8</c:v>
                </c:pt>
              </c:strCache>
            </c:strRef>
          </c:cat>
          <c:val>
            <c:numRef>
              <c:f>Sheet2!$I$6:$I$10</c:f>
              <c:numCache>
                <c:formatCode>0</c:formatCode>
                <c:ptCount val="5"/>
                <c:pt idx="0">
                  <c:v>5337.4689553973367</c:v>
                </c:pt>
                <c:pt idx="1">
                  <c:v>7488.6843149051056</c:v>
                </c:pt>
                <c:pt idx="2">
                  <c:v>4281.399975961237</c:v>
                </c:pt>
                <c:pt idx="3">
                  <c:v>7730.7744781656329</c:v>
                </c:pt>
                <c:pt idx="4">
                  <c:v>5518.5087857337076</c:v>
                </c:pt>
              </c:numCache>
            </c:numRef>
          </c:val>
        </c:ser>
        <c:ser>
          <c:idx val="1"/>
          <c:order val="1"/>
          <c:tx>
            <c:strRef>
              <c:f>Sheet2!$E$4</c:f>
              <c:strCache>
                <c:ptCount val="1"/>
                <c:pt idx="0">
                  <c:v>LPL</c:v>
                </c:pt>
              </c:strCache>
            </c:strRef>
          </c:tx>
          <c:spPr>
            <a:solidFill>
              <a:srgbClr val="C0504D"/>
            </a:solidFill>
            <a:ln w="25400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Sheet2!$M$6:$M$10</c:f>
                <c:numCache>
                  <c:formatCode>General</c:formatCode>
                  <c:ptCount val="5"/>
                  <c:pt idx="0">
                    <c:v>1012.352293352179</c:v>
                  </c:pt>
                  <c:pt idx="1">
                    <c:v>863.3720557500892</c:v>
                  </c:pt>
                  <c:pt idx="2">
                    <c:v>1997.482330496038</c:v>
                  </c:pt>
                  <c:pt idx="3">
                    <c:v>463.72108821386399</c:v>
                  </c:pt>
                  <c:pt idx="4">
                    <c:v>3209.0309350602502</c:v>
                  </c:pt>
                </c:numCache>
              </c:numRef>
            </c:plus>
            <c:minus>
              <c:numRef>
                <c:f>Sheet2!$M$6:$M$10</c:f>
                <c:numCache>
                  <c:formatCode>General</c:formatCode>
                  <c:ptCount val="5"/>
                  <c:pt idx="0">
                    <c:v>1012.352293352179</c:v>
                  </c:pt>
                  <c:pt idx="1">
                    <c:v>863.3720557500892</c:v>
                  </c:pt>
                  <c:pt idx="2">
                    <c:v>1997.482330496038</c:v>
                  </c:pt>
                  <c:pt idx="3">
                    <c:v>463.72108821386399</c:v>
                  </c:pt>
                  <c:pt idx="4">
                    <c:v>3209.0309350602502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val>
            <c:numRef>
              <c:f>Sheet2!$L$6:$L$10</c:f>
              <c:numCache>
                <c:formatCode>0</c:formatCode>
                <c:ptCount val="5"/>
                <c:pt idx="0">
                  <c:v>8723.340343161015</c:v>
                </c:pt>
                <c:pt idx="1">
                  <c:v>9054.2663006806997</c:v>
                </c:pt>
                <c:pt idx="2">
                  <c:v>5571.3650813843096</c:v>
                </c:pt>
                <c:pt idx="3">
                  <c:v>9808.069367266693</c:v>
                </c:pt>
                <c:pt idx="4">
                  <c:v>6219.505726443037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66366016"/>
        <c:axId val="-1566370368"/>
      </c:barChart>
      <c:catAx>
        <c:axId val="-1566366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-1566370368"/>
        <c:crosses val="autoZero"/>
        <c:auto val="1"/>
        <c:lblAlgn val="ctr"/>
        <c:lblOffset val="100"/>
        <c:noMultiLvlLbl val="0"/>
      </c:catAx>
      <c:valAx>
        <c:axId val="-15663703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nmol/min/mg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-156636601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33827521473604499"/>
          <c:y val="2.13822690409163E-2"/>
          <c:w val="0.472800176624108"/>
          <c:h val="8.8669950738916203E-2"/>
        </c:manualLayout>
      </c:layout>
      <c:overlay val="0"/>
      <c:spPr>
        <a:noFill/>
        <a:ln w="25400">
          <a:noFill/>
        </a:ln>
      </c:sp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B1757-20AE-B449-A407-2F770EAD8124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AAF5F-C01C-4843-9A27-A249870D8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7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89664-9656-2448-A8F6-5179217A9D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9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4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0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5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6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9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7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7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0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05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36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5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9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8.tiff"/><Relationship Id="rId5" Type="http://schemas.openxmlformats.org/officeDocument/2006/relationships/image" Target="../media/image3.png"/><Relationship Id="rId10" Type="http://schemas.openxmlformats.org/officeDocument/2006/relationships/image" Target="../media/image7.emf"/><Relationship Id="rId4" Type="http://schemas.openxmlformats.org/officeDocument/2006/relationships/image" Target="../media/image2.jpeg"/><Relationship Id="rId9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31103" y="431577"/>
            <a:ext cx="1189417" cy="2811559"/>
            <a:chOff x="231118" y="427032"/>
            <a:chExt cx="1078747" cy="2549965"/>
          </a:xfrm>
        </p:grpSpPr>
        <p:sp>
          <p:nvSpPr>
            <p:cNvPr id="8" name="TextBox 7"/>
            <p:cNvSpPr txBox="1"/>
            <p:nvPr/>
          </p:nvSpPr>
          <p:spPr>
            <a:xfrm>
              <a:off x="367354" y="427032"/>
              <a:ext cx="8259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Wild-type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0140" y="1724291"/>
              <a:ext cx="6082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/>
                  <a:cs typeface="Arial"/>
                </a:rPr>
                <a:t>Δsld8</a:t>
              </a:r>
              <a:endParaRPr lang="en-US" sz="1200" i="1" dirty="0">
                <a:latin typeface="Arial"/>
                <a:cs typeface="Arial"/>
              </a:endParaRPr>
            </a:p>
          </p:txBody>
        </p:sp>
        <p:pic>
          <p:nvPicPr>
            <p:cNvPr id="6" name="Picture 5" descr="sld8 1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72" t="33109" r="43362" b="30079"/>
            <a:stretch/>
          </p:blipFill>
          <p:spPr>
            <a:xfrm>
              <a:off x="231118" y="667931"/>
              <a:ext cx="1078747" cy="1033086"/>
            </a:xfrm>
            <a:prstGeom prst="rect">
              <a:avLst/>
            </a:prstGeom>
          </p:spPr>
        </p:pic>
        <p:pic>
          <p:nvPicPr>
            <p:cNvPr id="9" name="Picture 8" descr="sld8 7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88" t="22223" r="6371" b="37777"/>
            <a:stretch/>
          </p:blipFill>
          <p:spPr>
            <a:xfrm>
              <a:off x="231118" y="1959455"/>
              <a:ext cx="1075631" cy="1017542"/>
            </a:xfrm>
            <a:prstGeom prst="rect">
              <a:avLst/>
            </a:prstGeom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323" y="827781"/>
            <a:ext cx="3073532" cy="222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383191" y="1195209"/>
            <a:ext cx="1657743" cy="1205112"/>
            <a:chOff x="2067275" y="865986"/>
            <a:chExt cx="1917781" cy="1413440"/>
          </a:xfrm>
        </p:grpSpPr>
        <p:pic>
          <p:nvPicPr>
            <p:cNvPr id="20" name="Picture 19" descr="20150828_175306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59" t="28701" r="65773" b="21443"/>
            <a:stretch/>
          </p:blipFill>
          <p:spPr>
            <a:xfrm rot="5400000">
              <a:off x="2784177" y="1078549"/>
              <a:ext cx="483975" cy="1917780"/>
            </a:xfrm>
            <a:prstGeom prst="rect">
              <a:avLst/>
            </a:prstGeom>
          </p:spPr>
        </p:pic>
        <p:pic>
          <p:nvPicPr>
            <p:cNvPr id="21" name="Picture 20" descr="20150828_175306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98" t="28701" r="17240" b="21443"/>
            <a:stretch/>
          </p:blipFill>
          <p:spPr>
            <a:xfrm rot="5400000">
              <a:off x="2787475" y="145787"/>
              <a:ext cx="477382" cy="1917780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4608153" y="1250523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Wild-type</a:t>
            </a:r>
            <a:endParaRPr lang="en-US" sz="1200" dirty="0">
              <a:latin typeface="Arial"/>
              <a:cs typeface="Arial"/>
            </a:endParaRPr>
          </a:p>
          <a:p>
            <a:endParaRPr lang="en-US" sz="1200" dirty="0" smtClean="0">
              <a:latin typeface="Arial"/>
              <a:cs typeface="Arial"/>
            </a:endParaRPr>
          </a:p>
          <a:p>
            <a:endParaRPr lang="en-US" sz="1200" dirty="0" smtClean="0">
              <a:latin typeface="Arial"/>
              <a:cs typeface="Arial"/>
            </a:endParaRPr>
          </a:p>
          <a:p>
            <a:endParaRPr lang="en-US" sz="1200" dirty="0" smtClean="0">
              <a:latin typeface="Arial"/>
              <a:cs typeface="Arial"/>
            </a:endParaRPr>
          </a:p>
          <a:p>
            <a:r>
              <a:rPr lang="en-US" sz="1200" i="1" dirty="0" smtClean="0">
                <a:latin typeface="Arial"/>
                <a:cs typeface="Arial"/>
              </a:rPr>
              <a:t>   ∆sld8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22639" y="917039"/>
            <a:ext cx="2042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    10</a:t>
            </a:r>
            <a:r>
              <a:rPr lang="en-US" sz="1400" baseline="30000" dirty="0" smtClean="0">
                <a:latin typeface="Arial"/>
                <a:cs typeface="Arial"/>
              </a:rPr>
              <a:t>7</a:t>
            </a:r>
            <a:r>
              <a:rPr lang="en-US" sz="1400" dirty="0" smtClean="0">
                <a:latin typeface="Arial"/>
                <a:cs typeface="Arial"/>
              </a:rPr>
              <a:t>   10</a:t>
            </a:r>
            <a:r>
              <a:rPr lang="en-US" sz="1400" baseline="30000" dirty="0" smtClean="0">
                <a:latin typeface="Arial"/>
                <a:cs typeface="Arial"/>
              </a:rPr>
              <a:t>6</a:t>
            </a:r>
            <a:r>
              <a:rPr lang="en-US" sz="1400" dirty="0" smtClean="0">
                <a:latin typeface="Arial"/>
                <a:cs typeface="Arial"/>
              </a:rPr>
              <a:t>   10</a:t>
            </a:r>
            <a:r>
              <a:rPr lang="en-US" sz="1400" baseline="30000" dirty="0" smtClean="0">
                <a:latin typeface="Arial"/>
                <a:cs typeface="Arial"/>
              </a:rPr>
              <a:t>5 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  10</a:t>
            </a:r>
            <a:r>
              <a:rPr lang="en-US" sz="1400" baseline="30000" dirty="0" smtClean="0">
                <a:latin typeface="Arial"/>
                <a:cs typeface="Arial"/>
              </a:rPr>
              <a:t>4</a:t>
            </a:r>
            <a:endParaRPr lang="en-US" sz="1400" baseline="30000" dirty="0">
              <a:latin typeface="Arial"/>
              <a:cs typeface="Arial"/>
            </a:endParaRPr>
          </a:p>
        </p:txBody>
      </p:sp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481598"/>
              </p:ext>
            </p:extLst>
          </p:nvPr>
        </p:nvGraphicFramePr>
        <p:xfrm>
          <a:off x="6027737" y="3451578"/>
          <a:ext cx="2966549" cy="2724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5" name="TextBox 9"/>
          <p:cNvSpPr txBox="1">
            <a:spLocks noChangeArrowheads="1"/>
          </p:cNvSpPr>
          <p:nvPr/>
        </p:nvSpPr>
        <p:spPr bwMode="auto">
          <a:xfrm>
            <a:off x="-110693" y="129681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26" name="TextBox 9"/>
          <p:cNvSpPr txBox="1">
            <a:spLocks noChangeArrowheads="1"/>
          </p:cNvSpPr>
          <p:nvPr/>
        </p:nvSpPr>
        <p:spPr bwMode="auto">
          <a:xfrm>
            <a:off x="1758718" y="127533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atin typeface="Arial"/>
                <a:cs typeface="Arial"/>
              </a:rPr>
              <a:t>B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27" name="TextBox 9"/>
          <p:cNvSpPr txBox="1">
            <a:spLocks noChangeArrowheads="1"/>
          </p:cNvSpPr>
          <p:nvPr/>
        </p:nvSpPr>
        <p:spPr bwMode="auto">
          <a:xfrm>
            <a:off x="4497662" y="127533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atin typeface="Arial"/>
                <a:cs typeface="Arial"/>
              </a:rPr>
              <a:t>C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36" name="TextBox 9"/>
          <p:cNvSpPr txBox="1">
            <a:spLocks noChangeArrowheads="1"/>
          </p:cNvSpPr>
          <p:nvPr/>
        </p:nvSpPr>
        <p:spPr bwMode="auto">
          <a:xfrm>
            <a:off x="5889295" y="3221893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>
                <a:latin typeface="Arial"/>
                <a:cs typeface="Arial"/>
              </a:rPr>
              <a:t>G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9"/>
          <a:srcRect t="13234"/>
          <a:stretch/>
        </p:blipFill>
        <p:spPr>
          <a:xfrm>
            <a:off x="2673089" y="3881857"/>
            <a:ext cx="3139604" cy="168037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0"/>
          <a:srcRect t="13131" r="22323"/>
          <a:stretch/>
        </p:blipFill>
        <p:spPr>
          <a:xfrm>
            <a:off x="39549" y="3881953"/>
            <a:ext cx="2220262" cy="1666935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90231" y="3579183"/>
            <a:ext cx="17721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latin typeface="Arial"/>
                <a:cs typeface="Arial"/>
              </a:rPr>
              <a:t>     Laccase Activity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10211" y="3578453"/>
            <a:ext cx="1712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latin typeface="Arial"/>
                <a:cs typeface="Arial"/>
              </a:rPr>
              <a:t>     Urease Activity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4" name="TextBox 9"/>
          <p:cNvSpPr txBox="1">
            <a:spLocks noChangeArrowheads="1"/>
          </p:cNvSpPr>
          <p:nvPr/>
        </p:nvSpPr>
        <p:spPr bwMode="auto">
          <a:xfrm>
            <a:off x="-110693" y="3269382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>
                <a:latin typeface="Arial"/>
                <a:cs typeface="Arial"/>
              </a:rPr>
              <a:t>E</a:t>
            </a:r>
          </a:p>
        </p:txBody>
      </p:sp>
      <p:sp>
        <p:nvSpPr>
          <p:cNvPr id="35" name="TextBox 9"/>
          <p:cNvSpPr txBox="1">
            <a:spLocks noChangeArrowheads="1"/>
          </p:cNvSpPr>
          <p:nvPr/>
        </p:nvSpPr>
        <p:spPr bwMode="auto">
          <a:xfrm>
            <a:off x="2785193" y="3251736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>
                <a:latin typeface="Arial"/>
                <a:cs typeface="Arial"/>
              </a:rPr>
              <a:t>F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23403" y="4150988"/>
            <a:ext cx="8970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"/>
                <a:ea typeface="Lucida Grande"/>
                <a:cs typeface="Arial"/>
              </a:rPr>
              <a:t>Cn</a:t>
            </a:r>
            <a:r>
              <a:rPr lang="en-US" sz="1000" dirty="0" smtClean="0">
                <a:latin typeface="Arial"/>
                <a:ea typeface="Lucida Grande"/>
                <a:cs typeface="Arial"/>
              </a:rPr>
              <a:t> Δ</a:t>
            </a:r>
            <a:r>
              <a:rPr lang="en-US" sz="1000" i="1" dirty="0" smtClean="0">
                <a:latin typeface="Arial"/>
                <a:ea typeface="Lucida Grande"/>
                <a:cs typeface="Arial"/>
              </a:rPr>
              <a:t>sld8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23403" y="3944456"/>
            <a:ext cx="8970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"/>
                <a:ea typeface="Lucida Grande"/>
                <a:cs typeface="Arial"/>
              </a:rPr>
              <a:t>Cn</a:t>
            </a:r>
            <a:r>
              <a:rPr lang="en-US" sz="1000" dirty="0" smtClean="0">
                <a:latin typeface="Arial"/>
                <a:ea typeface="Lucida Grande"/>
                <a:cs typeface="Arial"/>
              </a:rPr>
              <a:t> H99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6" name="Isosceles Triangle 15"/>
          <p:cNvSpPr/>
          <p:nvPr/>
        </p:nvSpPr>
        <p:spPr>
          <a:xfrm>
            <a:off x="1683988" y="4206255"/>
            <a:ext cx="110359" cy="113638"/>
          </a:xfrm>
          <a:prstGeom prst="triangle">
            <a:avLst/>
          </a:prstGeom>
          <a:noFill/>
          <a:ln w="63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693447" y="4017034"/>
            <a:ext cx="91440" cy="914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6877541" y="124469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atin typeface="Arial"/>
                <a:cs typeface="Arial"/>
              </a:rPr>
              <a:t>D</a:t>
            </a:r>
            <a:endParaRPr lang="en-US" sz="1600" b="1" dirty="0">
              <a:latin typeface="Arial"/>
              <a:cs typeface="Arial"/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7378634" y="351007"/>
            <a:ext cx="1299153" cy="2955066"/>
            <a:chOff x="1710822" y="367741"/>
            <a:chExt cx="1202673" cy="2735610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55" t="14451" r="12658" b="32400"/>
            <a:stretch/>
          </p:blipFill>
          <p:spPr>
            <a:xfrm>
              <a:off x="1756462" y="615673"/>
              <a:ext cx="1106666" cy="1099674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93" t="29356" r="4324" b="17416"/>
            <a:stretch/>
          </p:blipFill>
          <p:spPr>
            <a:xfrm>
              <a:off x="1756462" y="1981891"/>
              <a:ext cx="1102930" cy="1091579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897963" y="367741"/>
              <a:ext cx="10155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Wild-type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99805" y="1739011"/>
              <a:ext cx="6082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/>
                  <a:cs typeface="Arial"/>
                </a:rPr>
                <a:t>Δsld8</a:t>
              </a:r>
              <a:endParaRPr lang="en-US" sz="1200" i="1" dirty="0">
                <a:latin typeface="Arial"/>
                <a:cs typeface="Arial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710822" y="1546684"/>
              <a:ext cx="365599" cy="169277"/>
              <a:chOff x="1919797" y="1524311"/>
              <a:chExt cx="365599" cy="169277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2009268" y="1565275"/>
                <a:ext cx="173731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1919797" y="1524311"/>
                <a:ext cx="365599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20 </a:t>
                </a:r>
                <a:r>
                  <a:rPr lang="en-US" sz="500" dirty="0">
                    <a:solidFill>
                      <a:srgbClr val="FFFFFF"/>
                    </a:solidFill>
                    <a:latin typeface="Arial"/>
                    <a:ea typeface="Lucida Grande"/>
                    <a:cs typeface="Arial"/>
                  </a:rPr>
                  <a:t>μ</a:t>
                </a:r>
                <a:r>
                  <a:rPr lang="en-US" sz="50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m</a:t>
                </a:r>
                <a:endParaRPr lang="en-US" sz="50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1713684" y="2934074"/>
              <a:ext cx="365599" cy="169277"/>
              <a:chOff x="1919797" y="1524311"/>
              <a:chExt cx="365599" cy="169277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2009268" y="1565275"/>
                <a:ext cx="173731" cy="0"/>
              </a:xfrm>
              <a:prstGeom prst="line">
                <a:avLst/>
              </a:prstGeom>
              <a:ln w="63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1919797" y="1524311"/>
                <a:ext cx="365599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20 </a:t>
                </a:r>
                <a:r>
                  <a:rPr lang="en-US" sz="500" dirty="0">
                    <a:solidFill>
                      <a:srgbClr val="FFFFFF"/>
                    </a:solidFill>
                    <a:latin typeface="Arial"/>
                    <a:ea typeface="Lucida Grande"/>
                    <a:cs typeface="Arial"/>
                  </a:rPr>
                  <a:t>μ</a:t>
                </a:r>
                <a:r>
                  <a:rPr lang="en-US" sz="500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m</a:t>
                </a:r>
                <a:endParaRPr lang="en-US" sz="50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85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2432</TotalTime>
  <Words>36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Lucida Grande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M. Farnoud</dc:creator>
  <cp:lastModifiedBy>Farnoud, Amir M</cp:lastModifiedBy>
  <cp:revision>659</cp:revision>
  <dcterms:created xsi:type="dcterms:W3CDTF">2016-04-18T13:44:51Z</dcterms:created>
  <dcterms:modified xsi:type="dcterms:W3CDTF">2017-08-02T23:18:03Z</dcterms:modified>
</cp:coreProperties>
</file>