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rfarnoud:Desktop:GlcCer-Amir-For%20gran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rfarnoud:Desktop:GlcCer-Amir-For%20grant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mirfarnoud:Desktop:Post-doc%20Work:Amir-Data:Mass%20Spec%20by%20Ashu:GlcCer-Amir-For%20gran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4547999682474"/>
          <c:y val="5.97159214541138E-2"/>
          <c:w val="0.73456030011624496"/>
          <c:h val="0.583696019206258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Sheet1!$A$4:$A$12</c:f>
              <c:strCache>
                <c:ptCount val="9"/>
                <c:pt idx="0">
                  <c:v>(d18:1/C18:0h)</c:v>
                </c:pt>
                <c:pt idx="1">
                  <c:v>(d18:2/C18:0h)</c:v>
                </c:pt>
                <c:pt idx="2">
                  <c:v>(d19:2/C16:0h)</c:v>
                </c:pt>
                <c:pt idx="3">
                  <c:v>(d19:2/C18:1h)</c:v>
                </c:pt>
                <c:pt idx="4">
                  <c:v>(d19:2/C18:0h)</c:v>
                </c:pt>
                <c:pt idx="5">
                  <c:v>(d19:2/C20:0h)</c:v>
                </c:pt>
                <c:pt idx="6">
                  <c:v>(d19:2/C22:0h)</c:v>
                </c:pt>
                <c:pt idx="7">
                  <c:v>(d19:2/C24:0h)</c:v>
                </c:pt>
                <c:pt idx="8">
                  <c:v>(d19:2/C26:0h)</c:v>
                </c:pt>
              </c:strCache>
            </c:strRef>
          </c:cat>
          <c:val>
            <c:numRef>
              <c:f>Sheet1!$J$4:$J$12</c:f>
              <c:numCache>
                <c:formatCode>0.00</c:formatCode>
                <c:ptCount val="9"/>
                <c:pt idx="0">
                  <c:v>2.0784777146655982</c:v>
                </c:pt>
                <c:pt idx="1">
                  <c:v>97.73803666399445</c:v>
                </c:pt>
                <c:pt idx="2">
                  <c:v>1.3094283731070399E-3</c:v>
                </c:pt>
                <c:pt idx="3">
                  <c:v>2.9032892742968299E-3</c:v>
                </c:pt>
                <c:pt idx="4">
                  <c:v>0.16707212304593899</c:v>
                </c:pt>
                <c:pt idx="5">
                  <c:v>3.11403208618886E-3</c:v>
                </c:pt>
                <c:pt idx="6">
                  <c:v>5.2821350709278802E-3</c:v>
                </c:pt>
                <c:pt idx="7">
                  <c:v>3.8107237478858498E-3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0769936"/>
        <c:axId val="520771024"/>
      </c:barChart>
      <c:catAx>
        <c:axId val="520769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Times New Roman"/>
                <a:cs typeface="Times New Roman"/>
              </a:defRPr>
            </a:pPr>
            <a:endParaRPr lang="en-US"/>
          </a:p>
        </c:txPr>
        <c:crossAx val="520771024"/>
        <c:crosses val="autoZero"/>
        <c:auto val="1"/>
        <c:lblAlgn val="ctr"/>
        <c:lblOffset val="100"/>
        <c:noMultiLvlLbl val="0"/>
      </c:catAx>
      <c:valAx>
        <c:axId val="52077102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>
                    <a:latin typeface="Arial"/>
                    <a:cs typeface="Arial"/>
                  </a:defRPr>
                </a:pPr>
                <a:r>
                  <a:rPr lang="en-US" sz="1100">
                    <a:latin typeface="Arial"/>
                    <a:cs typeface="Arial"/>
                  </a:rPr>
                  <a:t>Relative Abundance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/>
                <a:cs typeface="Times New Roman"/>
              </a:defRPr>
            </a:pPr>
            <a:endParaRPr lang="en-US"/>
          </a:p>
        </c:txPr>
        <c:crossAx val="520769936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121759709099999"/>
          <c:y val="7.2111289864672995E-2"/>
          <c:w val="0.69479340390081001"/>
          <c:h val="0.569231002176586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Sheet1!$A$4:$A$12</c:f>
              <c:strCache>
                <c:ptCount val="9"/>
                <c:pt idx="0">
                  <c:v>(d18:1/C18:0h)</c:v>
                </c:pt>
                <c:pt idx="1">
                  <c:v>(d18:2/C18:0h)</c:v>
                </c:pt>
                <c:pt idx="2">
                  <c:v>(d19:2/C16:0h)</c:v>
                </c:pt>
                <c:pt idx="3">
                  <c:v>(d19:2/C18:1h)</c:v>
                </c:pt>
                <c:pt idx="4">
                  <c:v>(d19:2/C18:0h)</c:v>
                </c:pt>
                <c:pt idx="5">
                  <c:v>(d19:2/C20:0h)</c:v>
                </c:pt>
                <c:pt idx="6">
                  <c:v>(d19:2/C22:0h)</c:v>
                </c:pt>
                <c:pt idx="7">
                  <c:v>(d19:2/C24:0h)</c:v>
                </c:pt>
                <c:pt idx="8">
                  <c:v>(d19:2/C26:0h)</c:v>
                </c:pt>
              </c:strCache>
            </c:strRef>
          </c:cat>
          <c:val>
            <c:numRef>
              <c:f>Sheet1!$I$4:$I$12</c:f>
              <c:numCache>
                <c:formatCode>0.00</c:formatCode>
                <c:ptCount val="9"/>
                <c:pt idx="0">
                  <c:v>99.962579173342576</c:v>
                </c:pt>
                <c:pt idx="1">
                  <c:v>5.8879444093721403E-3</c:v>
                </c:pt>
                <c:pt idx="2">
                  <c:v>4.1718091257394801E-4</c:v>
                </c:pt>
                <c:pt idx="3">
                  <c:v>5.29283573393342E-4</c:v>
                </c:pt>
                <c:pt idx="4">
                  <c:v>2.80072761248404E-2</c:v>
                </c:pt>
                <c:pt idx="5">
                  <c:v>3.25698897838051E-4</c:v>
                </c:pt>
                <c:pt idx="6">
                  <c:v>5.9966936239035605E-4</c:v>
                </c:pt>
                <c:pt idx="7">
                  <c:v>1.4330922225776199E-3</c:v>
                </c:pt>
                <c:pt idx="8">
                  <c:v>2.2641249901378201E-4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0766672"/>
        <c:axId val="520767760"/>
      </c:barChart>
      <c:catAx>
        <c:axId val="520766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Times New Roman"/>
                <a:cs typeface="Times New Roman"/>
              </a:defRPr>
            </a:pPr>
            <a:endParaRPr lang="en-US"/>
          </a:p>
        </c:txPr>
        <c:crossAx val="520767760"/>
        <c:crosses val="autoZero"/>
        <c:auto val="1"/>
        <c:lblAlgn val="ctr"/>
        <c:lblOffset val="100"/>
        <c:noMultiLvlLbl val="0"/>
      </c:catAx>
      <c:valAx>
        <c:axId val="52076776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>
                    <a:latin typeface="Arial"/>
                    <a:cs typeface="Arial"/>
                  </a:defRPr>
                </a:pPr>
                <a:r>
                  <a:rPr lang="en-US" sz="1100">
                    <a:latin typeface="Arial"/>
                    <a:cs typeface="Arial"/>
                  </a:rPr>
                  <a:t>Relative Abundance</a:t>
                </a:r>
              </a:p>
            </c:rich>
          </c:tx>
          <c:layout>
            <c:manualLayout>
              <c:xMode val="edge"/>
              <c:yMode val="edge"/>
              <c:x val="2.0672981333118401E-2"/>
              <c:y val="8.1726128513296095E-2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/>
                <a:cs typeface="Times New Roman"/>
              </a:defRPr>
            </a:pPr>
            <a:endParaRPr lang="en-US"/>
          </a:p>
        </c:txPr>
        <c:crossAx val="520766672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061378913001701"/>
          <c:y val="0.10168376315345901"/>
          <c:w val="0.70597157672364097"/>
          <c:h val="0.4712020515784149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Sheet1!$A$4:$A$12</c:f>
              <c:strCache>
                <c:ptCount val="9"/>
                <c:pt idx="0">
                  <c:v>(d18:1/C18:0h)</c:v>
                </c:pt>
                <c:pt idx="1">
                  <c:v>(d18:2/C18:0h)</c:v>
                </c:pt>
                <c:pt idx="2">
                  <c:v>(d19:2/C16:0h)</c:v>
                </c:pt>
                <c:pt idx="3">
                  <c:v>(d19:2/C18:1h)</c:v>
                </c:pt>
                <c:pt idx="4">
                  <c:v>(d19:2/C18:0h)</c:v>
                </c:pt>
                <c:pt idx="5">
                  <c:v>(d19:2/C20:0h)</c:v>
                </c:pt>
                <c:pt idx="6">
                  <c:v>(d19:2/C22:0h)</c:v>
                </c:pt>
                <c:pt idx="7">
                  <c:v>(d19:2/C24:0h)</c:v>
                </c:pt>
                <c:pt idx="8">
                  <c:v>(d19:2/C26:0h)</c:v>
                </c:pt>
              </c:strCache>
            </c:strRef>
          </c:cat>
          <c:val>
            <c:numRef>
              <c:f>Sheet1!$G$4:$G$12</c:f>
              <c:numCache>
                <c:formatCode>0.00</c:formatCode>
                <c:ptCount val="9"/>
                <c:pt idx="0">
                  <c:v>1.863207337006767</c:v>
                </c:pt>
                <c:pt idx="1">
                  <c:v>1.6314453209682629</c:v>
                </c:pt>
                <c:pt idx="2">
                  <c:v>6.7459440785685656</c:v>
                </c:pt>
                <c:pt idx="3">
                  <c:v>89.598328099730068</c:v>
                </c:pt>
                <c:pt idx="4">
                  <c:v>0</c:v>
                </c:pt>
                <c:pt idx="5">
                  <c:v>1.4160310360843699E-2</c:v>
                </c:pt>
                <c:pt idx="6">
                  <c:v>4.8258518388915E-4</c:v>
                </c:pt>
                <c:pt idx="7">
                  <c:v>0.142308624981063</c:v>
                </c:pt>
                <c:pt idx="8">
                  <c:v>4.1250127220491001E-3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2191200"/>
        <c:axId val="522185216"/>
      </c:barChart>
      <c:catAx>
        <c:axId val="522191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Times New Roman"/>
                <a:cs typeface="Times New Roman"/>
              </a:defRPr>
            </a:pPr>
            <a:endParaRPr lang="en-US"/>
          </a:p>
        </c:txPr>
        <c:crossAx val="522185216"/>
        <c:crosses val="autoZero"/>
        <c:auto val="1"/>
        <c:lblAlgn val="ctr"/>
        <c:lblOffset val="100"/>
        <c:noMultiLvlLbl val="0"/>
      </c:catAx>
      <c:valAx>
        <c:axId val="52218521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>
                    <a:latin typeface="Arial"/>
                    <a:cs typeface="Arial"/>
                  </a:defRPr>
                </a:pPr>
                <a:r>
                  <a:rPr lang="en-US" sz="1100">
                    <a:latin typeface="Arial"/>
                    <a:cs typeface="Arial"/>
                  </a:rPr>
                  <a:t>Relative Abundance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/>
                <a:cs typeface="Times New Roman"/>
              </a:defRPr>
            </a:pPr>
            <a:endParaRPr lang="en-US"/>
          </a:p>
        </c:txPr>
        <c:crossAx val="522191200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B1757-20AE-B449-A407-2F770EAD8124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AAF5F-C01C-4843-9A27-A249870D8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7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0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5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7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0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0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3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B8BD-6FDF-1146-94E2-2ABDC57623AE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99E07-E0F8-714E-9933-5CF88795E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5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10" Type="http://schemas.openxmlformats.org/officeDocument/2006/relationships/chart" Target="../charts/chart3.xml"/><Relationship Id="rId4" Type="http://schemas.openxmlformats.org/officeDocument/2006/relationships/chart" Target="../charts/chart1.xml"/><Relationship Id="rId9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0055" y="137295"/>
            <a:ext cx="8949335" cy="3322320"/>
            <a:chOff x="0" y="182880"/>
            <a:chExt cx="8949335" cy="3322320"/>
          </a:xfrm>
        </p:grpSpPr>
        <p:pic>
          <p:nvPicPr>
            <p:cNvPr id="5" name="Picture 4" descr="GlcCer Purification.jpg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2000"/>
                      </a14:imgEffect>
                      <a14:imgEffect>
                        <a14:brightnessContrast bright="-11000" contrast="8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79" t="26075" r="34160" b="22296"/>
            <a:stretch/>
          </p:blipFill>
          <p:spPr>
            <a:xfrm>
              <a:off x="2385539" y="466089"/>
              <a:ext cx="348908" cy="1507115"/>
            </a:xfrm>
            <a:prstGeom prst="rect">
              <a:avLst/>
            </a:prstGeom>
          </p:spPr>
        </p:pic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25795077"/>
                </p:ext>
              </p:extLst>
            </p:nvPr>
          </p:nvGraphicFramePr>
          <p:xfrm>
            <a:off x="3097364" y="375315"/>
            <a:ext cx="2546710" cy="26149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8" name="Picture 7" descr="smt-1 GlcCer.jpg"/>
            <p:cNvPicPr>
              <a:picLocks/>
            </p:cNvPicPr>
            <p:nvPr/>
          </p:nvPicPr>
          <p:blipFill rotWithShape="1">
            <a:blip r:embed="rId5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  <a14:imgEffect>
                        <a14:brightnessContrast bright="-11000" contrast="7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93" t="16852" r="36624" b="29590"/>
            <a:stretch/>
          </p:blipFill>
          <p:spPr>
            <a:xfrm>
              <a:off x="5524120" y="466089"/>
              <a:ext cx="349580" cy="1507115"/>
            </a:xfrm>
            <a:prstGeom prst="rect">
              <a:avLst/>
            </a:prstGeom>
          </p:spPr>
        </p:pic>
        <p:pic>
          <p:nvPicPr>
            <p:cNvPr id="10" name="Picture 9" descr="2014-08-29 12.35.52.jpg"/>
            <p:cNvPicPr>
              <a:picLocks/>
            </p:cNvPicPr>
            <p:nvPr/>
          </p:nvPicPr>
          <p:blipFill rotWithShape="1">
            <a:blip r:embed="rId7"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6391"/>
                      </a14:imgEffect>
                      <a14:imgEffect>
                        <a14:saturation sat="0"/>
                      </a14:imgEffect>
                      <a14:imgEffect>
                        <a14:brightnessContrast bright="-17000" contras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10" t="26667" r="38864" b="17592"/>
            <a:stretch/>
          </p:blipFill>
          <p:spPr>
            <a:xfrm>
              <a:off x="8550252" y="444443"/>
              <a:ext cx="357223" cy="1528761"/>
            </a:xfrm>
            <a:prstGeom prst="rect">
              <a:avLst/>
            </a:prstGeom>
          </p:spPr>
        </p:pic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7258192"/>
                </p:ext>
              </p:extLst>
            </p:nvPr>
          </p:nvGraphicFramePr>
          <p:xfrm>
            <a:off x="6061562" y="321322"/>
            <a:ext cx="2580130" cy="26417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22400275"/>
                </p:ext>
              </p:extLst>
            </p:nvPr>
          </p:nvGraphicFramePr>
          <p:xfrm>
            <a:off x="0" y="182880"/>
            <a:ext cx="2603500" cy="33223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1448095" y="375315"/>
              <a:ext cx="13676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Soy GlcCer STD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>
              <a:off x="1448095" y="652314"/>
              <a:ext cx="1018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Cn GlcCer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615440" y="652314"/>
              <a:ext cx="10287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296160" y="652314"/>
              <a:ext cx="347980" cy="444966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15440" y="921227"/>
              <a:ext cx="6807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050259" y="929313"/>
              <a:ext cx="347980" cy="249247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4573976" y="395005"/>
              <a:ext cx="13676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Soy GlcCer STD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4573976" y="672004"/>
              <a:ext cx="1018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Cn GlcCer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741321" y="672004"/>
              <a:ext cx="10287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422041" y="672004"/>
              <a:ext cx="347980" cy="444966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741321" y="940917"/>
              <a:ext cx="6807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5176140" y="949003"/>
              <a:ext cx="347980" cy="249247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7581703" y="379438"/>
              <a:ext cx="13676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Soy GlcCer STD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7581703" y="656437"/>
              <a:ext cx="1018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 smtClean="0">
                  <a:latin typeface="Arial"/>
                  <a:cs typeface="Arial"/>
                </a:rPr>
                <a:t>Cn GlcCer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749048" y="656437"/>
              <a:ext cx="10287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8429768" y="656437"/>
              <a:ext cx="347980" cy="444966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749048" y="925350"/>
              <a:ext cx="6807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8183867" y="933436"/>
              <a:ext cx="347980" cy="249247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042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21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M. Farnoud</dc:creator>
  <cp:lastModifiedBy>Farnoud, Amir M</cp:lastModifiedBy>
  <cp:revision>659</cp:revision>
  <dcterms:created xsi:type="dcterms:W3CDTF">2016-04-18T13:44:51Z</dcterms:created>
  <dcterms:modified xsi:type="dcterms:W3CDTF">2017-08-02T23:18:40Z</dcterms:modified>
</cp:coreProperties>
</file>