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626" autoAdjust="0"/>
  </p:normalViewPr>
  <p:slideViewPr>
    <p:cSldViewPr snapToGrid="0">
      <p:cViewPr varScale="1">
        <p:scale>
          <a:sx n="68" d="100"/>
          <a:sy n="68" d="100"/>
        </p:scale>
        <p:origin x="45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35A3AE-3935-4AAC-8043-C784C382E245}" type="datetimeFigureOut">
              <a:rPr lang="ko-KR" altLang="en-US" smtClean="0"/>
              <a:t>2017-10-13</a:t>
            </a:fld>
            <a:endParaRPr lang="ko-KR" altLang="en-US"/>
          </a:p>
        </p:txBody>
      </p:sp>
      <p:sp>
        <p:nvSpPr>
          <p:cNvPr id="4" name="슬라이드 이미지 개체 틀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AB935D-91CA-47BC-894D-03E3B57C309F}" type="slidenum">
              <a:rPr lang="ko-KR" altLang="en-US" smtClean="0"/>
              <a:t>‹#›</a:t>
            </a:fld>
            <a:endParaRPr lang="ko-KR" altLang="en-US"/>
          </a:p>
        </p:txBody>
      </p:sp>
    </p:spTree>
    <p:extLst>
      <p:ext uri="{BB962C8B-B14F-4D97-AF65-F5344CB8AC3E}">
        <p14:creationId xmlns:p14="http://schemas.microsoft.com/office/powerpoint/2010/main" val="1497026628"/>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jgo.org/DOIx.php?id=10.3802/jgo.2017.28.e76#B3"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ejgo.org/DOIx.php?id=10.3802/jgo.2017.28.e76#B4"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b="1" dirty="0"/>
              <a:t>Fig. 2. </a:t>
            </a:r>
            <a:r>
              <a:rPr lang="en-US" altLang="ko-KR" dirty="0"/>
              <a:t>A summary of treatment strategies presented in the guideline published in 2006. To be advised that the revised editions were published in 2009 and 2013, which have some minor changes from this flowchart. Several differences are summarized in the annotation. More information for treatment options or detailed strategies in each edition is available in the references published elsewhere [</a:t>
            </a:r>
            <a:r>
              <a:rPr lang="en-US" altLang="ko-KR" sz="1200" kern="1200" dirty="0">
                <a:solidFill>
                  <a:schemeClr val="tx1"/>
                </a:solidFill>
                <a:effectLst/>
                <a:latin typeface="+mn-lt"/>
                <a:ea typeface="+mn-ea"/>
                <a:cs typeface="+mn-cs"/>
                <a:hlinkClick r:id="rId3"/>
              </a:rPr>
              <a:t>3</a:t>
            </a:r>
            <a:r>
              <a:rPr lang="en-US" altLang="ko-KR" sz="1200" kern="1200" dirty="0">
                <a:solidFill>
                  <a:schemeClr val="tx1"/>
                </a:solidFill>
                <a:effectLst/>
                <a:latin typeface="+mn-lt"/>
                <a:ea typeface="+mn-ea"/>
                <a:cs typeface="+mn-cs"/>
              </a:rPr>
              <a:t>, </a:t>
            </a:r>
            <a:r>
              <a:rPr lang="en-US" altLang="ko-KR" sz="1200" kern="1200" dirty="0">
                <a:solidFill>
                  <a:schemeClr val="tx1"/>
                </a:solidFill>
                <a:effectLst/>
                <a:latin typeface="+mn-lt"/>
                <a:ea typeface="+mn-ea"/>
                <a:cs typeface="+mn-cs"/>
                <a:hlinkClick r:id="rId4"/>
              </a:rPr>
              <a:t>4</a:t>
            </a:r>
            <a:r>
              <a:rPr lang="en-US" altLang="ko-KR" dirty="0"/>
              <a:t>].</a:t>
            </a:r>
          </a:p>
          <a:p>
            <a:r>
              <a:rPr lang="en-US" altLang="ko-KR" sz="1200" kern="1200" baseline="30000" dirty="0">
                <a:solidFill>
                  <a:schemeClr val="tx1"/>
                </a:solidFill>
                <a:effectLst/>
                <a:latin typeface="+mn-lt"/>
                <a:ea typeface="+mn-ea"/>
                <a:cs typeface="+mn-cs"/>
              </a:rPr>
              <a:t>*</a:t>
            </a:r>
            <a:r>
              <a:rPr lang="en-US" altLang="ko-KR" sz="1200" kern="1200" dirty="0">
                <a:solidFill>
                  <a:schemeClr val="tx1"/>
                </a:solidFill>
                <a:effectLst/>
                <a:latin typeface="+mn-lt"/>
                <a:ea typeface="+mn-ea"/>
                <a:cs typeface="+mn-cs"/>
              </a:rPr>
              <a:t>Lymphadenectomy is optional in endometrioid G1/G2 with no myometrium invasion (in the 2006 and 2009 editions), or &lt;1/2 myometrium invasion (in the 2013 edition). </a:t>
            </a:r>
            <a:r>
              <a:rPr lang="en-US" altLang="ko-KR" sz="1200" kern="1200" baseline="30000" dirty="0">
                <a:solidFill>
                  <a:schemeClr val="tx1"/>
                </a:solidFill>
                <a:effectLst/>
                <a:latin typeface="+mn-lt"/>
                <a:ea typeface="+mn-ea"/>
                <a:cs typeface="+mn-cs"/>
              </a:rPr>
              <a:t>†</a:t>
            </a:r>
            <a:r>
              <a:rPr lang="en-US" altLang="ko-KR" sz="1200" kern="1200" dirty="0">
                <a:solidFill>
                  <a:schemeClr val="tx1"/>
                </a:solidFill>
                <a:effectLst/>
                <a:latin typeface="+mn-lt"/>
                <a:ea typeface="+mn-ea"/>
                <a:cs typeface="+mn-cs"/>
              </a:rPr>
              <a:t>Modified radical hysterectomy is also listed as well as radical hysterectomy in the 2009 and 2013 editions. </a:t>
            </a:r>
            <a:r>
              <a:rPr lang="en-US" altLang="ko-KR" sz="1200" kern="1200" baseline="30000" dirty="0">
                <a:solidFill>
                  <a:schemeClr val="tx1"/>
                </a:solidFill>
                <a:effectLst/>
                <a:latin typeface="+mn-lt"/>
                <a:ea typeface="+mn-ea"/>
                <a:cs typeface="+mn-cs"/>
              </a:rPr>
              <a:t>‡</a:t>
            </a:r>
            <a:r>
              <a:rPr lang="en-US" altLang="ko-KR" sz="1200" kern="1200" dirty="0">
                <a:solidFill>
                  <a:schemeClr val="tx1"/>
                </a:solidFill>
                <a:effectLst/>
                <a:latin typeface="+mn-lt"/>
                <a:ea typeface="+mn-ea"/>
                <a:cs typeface="+mn-cs"/>
              </a:rPr>
              <a:t>Surgical treatment with subsequent chemotherapy/radiation therapy is suggested if operable in the 2013 edition. </a:t>
            </a:r>
            <a:endParaRPr lang="ko-KR" altLang="ko-KR" sz="1200" kern="1200" dirty="0">
              <a:solidFill>
                <a:schemeClr val="tx1"/>
              </a:solidFill>
              <a:effectLst/>
              <a:latin typeface="+mn-lt"/>
              <a:ea typeface="+mn-ea"/>
              <a:cs typeface="+mn-cs"/>
            </a:endParaRPr>
          </a:p>
          <a:p>
            <a:r>
              <a:rPr lang="en-US" altLang="ko-KR" sz="1200" kern="1200" dirty="0">
                <a:solidFill>
                  <a:schemeClr val="tx1"/>
                </a:solidFill>
                <a:effectLst/>
                <a:latin typeface="+mn-lt"/>
                <a:ea typeface="+mn-ea"/>
                <a:cs typeface="+mn-cs"/>
              </a:rPr>
              <a:t>This figure cited from [3].</a:t>
            </a:r>
            <a:endParaRPr lang="ko-KR" altLang="ko-KR" sz="1200" kern="1200">
              <a:solidFill>
                <a:schemeClr val="tx1"/>
              </a:solidFill>
              <a:effectLst/>
              <a:latin typeface="+mn-lt"/>
              <a:ea typeface="+mn-ea"/>
              <a:cs typeface="+mn-cs"/>
            </a:endParaRPr>
          </a:p>
          <a:p>
            <a:endParaRPr lang="ko-KR" altLang="en-US" dirty="0"/>
          </a:p>
        </p:txBody>
      </p:sp>
      <p:sp>
        <p:nvSpPr>
          <p:cNvPr id="4" name="슬라이드 번호 개체 틀 3"/>
          <p:cNvSpPr>
            <a:spLocks noGrp="1"/>
          </p:cNvSpPr>
          <p:nvPr>
            <p:ph type="sldNum" sz="quarter" idx="10"/>
          </p:nvPr>
        </p:nvSpPr>
        <p:spPr/>
        <p:txBody>
          <a:bodyPr/>
          <a:lstStyle/>
          <a:p>
            <a:fld id="{CBAB935D-91CA-47BC-894D-03E3B57C309F}" type="slidenum">
              <a:rPr lang="ko-KR" altLang="en-US" smtClean="0"/>
              <a:t>1</a:t>
            </a:fld>
            <a:endParaRPr lang="ko-KR" altLang="en-US"/>
          </a:p>
        </p:txBody>
      </p:sp>
    </p:spTree>
    <p:extLst>
      <p:ext uri="{BB962C8B-B14F-4D97-AF65-F5344CB8AC3E}">
        <p14:creationId xmlns:p14="http://schemas.microsoft.com/office/powerpoint/2010/main" val="1769786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사용자 지정 레이아웃">
    <p:spTree>
      <p:nvGrpSpPr>
        <p:cNvPr id="1" name=""/>
        <p:cNvGrpSpPr/>
        <p:nvPr/>
      </p:nvGrpSpPr>
      <p:grpSpPr>
        <a:xfrm>
          <a:off x="0" y="0"/>
          <a:ext cx="0" cy="0"/>
          <a:chOff x="0" y="0"/>
          <a:chExt cx="0" cy="0"/>
        </a:xfrm>
      </p:grpSpPr>
      <p:sp>
        <p:nvSpPr>
          <p:cNvPr id="7" name="텍스트 개체 틀 6"/>
          <p:cNvSpPr>
            <a:spLocks noGrp="1"/>
          </p:cNvSpPr>
          <p:nvPr>
            <p:ph type="body" sz="quarter" idx="13"/>
          </p:nvPr>
        </p:nvSpPr>
        <p:spPr>
          <a:xfrm>
            <a:off x="395536" y="5589240"/>
            <a:ext cx="8280400" cy="720725"/>
          </a:xfrm>
        </p:spPr>
        <p:txBody>
          <a:bodyPr>
            <a:noAutofit/>
          </a:bodyPr>
          <a:lstStyle>
            <a:lvl1pPr marL="0" indent="0">
              <a:buNone/>
              <a:defRPr sz="1200" baseline="0">
                <a:latin typeface="Times New Roman" pitchFamily="18" charset="0"/>
              </a:defRPr>
            </a:lvl1pPr>
            <a:lvl2pPr>
              <a:buNone/>
              <a:defRPr sz="1200" baseline="0">
                <a:latin typeface="Times New Roman" pitchFamily="18" charset="0"/>
              </a:defRPr>
            </a:lvl2pPr>
            <a:lvl3pPr>
              <a:buNone/>
              <a:defRPr sz="1200" baseline="0">
                <a:latin typeface="Times New Roman" pitchFamily="18" charset="0"/>
              </a:defRPr>
            </a:lvl3pPr>
            <a:lvl4pPr>
              <a:buNone/>
              <a:defRPr sz="1200" baseline="0">
                <a:latin typeface="Times New Roman" pitchFamily="18" charset="0"/>
              </a:defRPr>
            </a:lvl4pPr>
            <a:lvl5pPr>
              <a:buNone/>
              <a:defRPr sz="1200" baseline="0">
                <a:latin typeface="Times New Roman" pitchFamily="18" charset="0"/>
              </a:defRPr>
            </a:lvl5pPr>
          </a:lstStyle>
          <a:p>
            <a:pPr lvl="0"/>
            <a:r>
              <a:rPr lang="ko-KR" altLang="en-US" dirty="0"/>
              <a:t>마스터 텍스트 스타일을 편집합니다</a:t>
            </a:r>
          </a:p>
        </p:txBody>
      </p:sp>
      <p:sp>
        <p:nvSpPr>
          <p:cNvPr id="8" name="텍스트 개체 틀 6"/>
          <p:cNvSpPr>
            <a:spLocks noGrp="1"/>
          </p:cNvSpPr>
          <p:nvPr>
            <p:ph type="body" sz="quarter" idx="14"/>
          </p:nvPr>
        </p:nvSpPr>
        <p:spPr>
          <a:xfrm>
            <a:off x="395536" y="6381328"/>
            <a:ext cx="8280400" cy="361429"/>
          </a:xfrm>
        </p:spPr>
        <p:txBody>
          <a:bodyPr>
            <a:noAutofit/>
          </a:bodyPr>
          <a:lstStyle>
            <a:lvl1pPr marL="0" indent="0">
              <a:buNone/>
              <a:defRPr sz="900" baseline="0">
                <a:latin typeface="Times New Roman" pitchFamily="18" charset="0"/>
              </a:defRPr>
            </a:lvl1pPr>
            <a:lvl2pPr>
              <a:buNone/>
              <a:defRPr sz="900" baseline="0">
                <a:latin typeface="Times New Roman" pitchFamily="18" charset="0"/>
              </a:defRPr>
            </a:lvl2pPr>
            <a:lvl3pPr>
              <a:buNone/>
              <a:defRPr sz="900" baseline="0">
                <a:latin typeface="Times New Roman" pitchFamily="18" charset="0"/>
              </a:defRPr>
            </a:lvl3pPr>
            <a:lvl4pPr>
              <a:buNone/>
              <a:defRPr sz="900" baseline="0">
                <a:latin typeface="Times New Roman" pitchFamily="18" charset="0"/>
              </a:defRPr>
            </a:lvl4pPr>
            <a:lvl5pPr>
              <a:buNone/>
              <a:defRPr sz="900" baseline="0">
                <a:latin typeface="Times New Roman" pitchFamily="18" charset="0"/>
              </a:defRPr>
            </a:lvl5pPr>
          </a:lstStyle>
          <a:p>
            <a:pPr lvl="0"/>
            <a:r>
              <a:rPr lang="ko-KR" altLang="en-US" dirty="0"/>
              <a:t>마스터 텍스트 스타일을 편집합니다</a:t>
            </a:r>
          </a:p>
        </p:txBody>
      </p:sp>
    </p:spTree>
    <p:extLst>
      <p:ext uri="{BB962C8B-B14F-4D97-AF65-F5344CB8AC3E}">
        <p14:creationId xmlns:p14="http://schemas.microsoft.com/office/powerpoint/2010/main" val="1346558163"/>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717E3A-8ADA-46E1-AFA7-674EB8E1EEE4}" type="datetimeFigureOut">
              <a:rPr lang="ko-KR" altLang="en-US" smtClean="0"/>
              <a:t>2017-10-13</a:t>
            </a:fld>
            <a:endParaRPr lang="ko-KR"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1AA0AE-D419-4332-BE54-EF763A64ED63}" type="slidenum">
              <a:rPr lang="ko-KR" altLang="en-US" smtClean="0"/>
              <a:t>‹#›</a:t>
            </a:fld>
            <a:endParaRPr lang="ko-KR" altLang="en-US"/>
          </a:p>
        </p:txBody>
      </p:sp>
    </p:spTree>
    <p:extLst>
      <p:ext uri="{BB962C8B-B14F-4D97-AF65-F5344CB8AC3E}">
        <p14:creationId xmlns:p14="http://schemas.microsoft.com/office/powerpoint/2010/main" val="2848913205"/>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doi.org/10.3802/jgo.2017.28.e4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2" descr="jgo-28-e76-s003"/>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835819" y="1371600"/>
            <a:ext cx="7472363" cy="4114800"/>
          </a:xfrm>
          <a:prstGeom prst="rect">
            <a:avLst/>
          </a:prstGeom>
        </p:spPr>
      </p:pic>
      <p:sp>
        <p:nvSpPr>
          <p:cNvPr id="4" name="텍스트 개체 틀 3"/>
          <p:cNvSpPr>
            <a:spLocks noGrp="1"/>
          </p:cNvSpPr>
          <p:nvPr>
            <p:ph type="body" sz="quarter" idx="13"/>
          </p:nvPr>
        </p:nvSpPr>
        <p:spPr/>
        <p:txBody>
          <a:bodyPr/>
          <a:lstStyle/>
          <a:p>
            <a:r>
              <a:rPr lang="en-US" altLang="ko-KR" b="1"/>
              <a:t>Supplementary Fig</a:t>
            </a:r>
            <a:r>
              <a:rPr lang="en-US" altLang="ko-KR" b="1" dirty="0"/>
              <a:t>. 2. </a:t>
            </a:r>
            <a:r>
              <a:rPr lang="en-US" altLang="ko-KR" dirty="0"/>
              <a:t>A summary of treatment strategies presented in the guideline published in 2006. To be advised that the revised editions were published in 2009 and 2013, which have some minor changes from this flowchart. Several differences are summarized in the annotation. More information for treatment options or detailed strategies in each…</a:t>
            </a:r>
          </a:p>
          <a:p>
            <a:endParaRPr lang="ko-KR" altLang="en-US" dirty="0"/>
          </a:p>
        </p:txBody>
      </p:sp>
      <p:sp>
        <p:nvSpPr>
          <p:cNvPr id="5" name="텍스트 개체 틀 4"/>
          <p:cNvSpPr>
            <a:spLocks noGrp="1"/>
          </p:cNvSpPr>
          <p:nvPr>
            <p:ph type="body" sz="quarter" idx="14"/>
          </p:nvPr>
        </p:nvSpPr>
        <p:spPr/>
        <p:txBody>
          <a:bodyPr/>
          <a:lstStyle/>
          <a:p>
            <a:r>
              <a:rPr lang="it-IT" altLang="ko-KR" dirty="0"/>
              <a:t>J Gynecol Oncol. 2017 Jan;28:e76.</a:t>
            </a:r>
            <a:br>
              <a:rPr lang="it-IT" altLang="ko-KR" dirty="0"/>
            </a:br>
            <a:r>
              <a:rPr lang="it-IT" altLang="ko-KR" dirty="0">
                <a:hlinkClick r:id="rId4"/>
              </a:rPr>
              <a:t>https://doi.org/10.3802/jgo.2017.28.e</a:t>
            </a:r>
            <a:r>
              <a:rPr lang="it-IT" altLang="ko-KR" dirty="0"/>
              <a:t>76</a:t>
            </a:r>
            <a:endParaRPr lang="ko-KR" altLang="en-US" dirty="0"/>
          </a:p>
          <a:p>
            <a:endParaRPr lang="ko-KR" altLang="en-US" dirty="0"/>
          </a:p>
          <a:p>
            <a:endParaRPr lang="ko-KR" altLang="en-US" dirty="0"/>
          </a:p>
        </p:txBody>
      </p:sp>
    </p:spTree>
    <p:extLst>
      <p:ext uri="{BB962C8B-B14F-4D97-AF65-F5344CB8AC3E}">
        <p14:creationId xmlns:p14="http://schemas.microsoft.com/office/powerpoint/2010/main" val="2007890109"/>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219</Words>
  <Application>Microsoft Office PowerPoint</Application>
  <PresentationFormat>화면 슬라이드 쇼(4:3)</PresentationFormat>
  <Paragraphs>6</Paragraphs>
  <Slides>1</Slides>
  <Notes>1</Notes>
  <HiddenSlides>0</HiddenSlides>
  <MMClips>0</MMClips>
  <ScaleCrop>false</ScaleCrop>
  <HeadingPairs>
    <vt:vector size="6" baseType="variant">
      <vt:variant>
        <vt:lpstr>사용한 글꼴</vt:lpstr>
      </vt:variant>
      <vt:variant>
        <vt:i4>5</vt:i4>
      </vt:variant>
      <vt:variant>
        <vt:lpstr>테마</vt:lpstr>
      </vt:variant>
      <vt:variant>
        <vt:i4>1</vt:i4>
      </vt:variant>
      <vt:variant>
        <vt:lpstr>슬라이드 제목</vt:lpstr>
      </vt:variant>
      <vt:variant>
        <vt:i4>1</vt:i4>
      </vt:variant>
    </vt:vector>
  </HeadingPairs>
  <TitlesOfParts>
    <vt:vector size="7" baseType="lpstr">
      <vt:lpstr>맑은 고딕</vt:lpstr>
      <vt:lpstr>Arial</vt:lpstr>
      <vt:lpstr>Calibri</vt:lpstr>
      <vt:lpstr>Calibri Light</vt:lpstr>
      <vt:lpstr>Times New Roman</vt:lpstr>
      <vt:lpstr>Office 테마</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프레젠테이션1</dc:title>
  <dc:creator>XMLink2015</dc:creator>
  <dc:description/>
  <cp:lastModifiedBy>XMLink2015</cp:lastModifiedBy>
  <cp:revision>6</cp:revision>
  <dcterms:created xsi:type="dcterms:W3CDTF">2017-08-07T10:19:33Z</dcterms:created>
  <dcterms:modified xsi:type="dcterms:W3CDTF">2017-10-13T04:24:28Z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프레젠테이션1</vt:lpwstr>
  </property>
  <property fmtid="{D5CDD505-2E9C-101B-9397-08002B2CF9AE}" pid="3" name="SlideDescription">
    <vt:lpwstr/>
  </property>
</Properties>
</file>