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9144000" cy="1920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3704" y="-128"/>
      </p:cViewPr>
      <p:guideLst>
        <p:guide orient="horz" pos="60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Liping%20Xiao%203:Experiment%203:19616%20Vec%20HMW%2021d%20M%20BGJ:19616%20Vec%20HMW%2021d%20M%20BGJ%20Protoco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urleyLab:Desktop:19616%20Serum%20Intact%20FGF2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urleyLab:Desktop:19616%20Serum%201,25-Dihydroxy%20Vitamin%20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Femur </a:t>
            </a:r>
            <a:r>
              <a:rPr lang="en-US" dirty="0"/>
              <a:t>BMD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'Mice Data'!$Y$68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'Mice Data'!$Z$71:$AA$71</c:f>
                <c:numCache>
                  <c:formatCode>General</c:formatCode>
                  <c:ptCount val="2"/>
                  <c:pt idx="0">
                    <c:v>0.00189208879284245</c:v>
                  </c:pt>
                  <c:pt idx="1">
                    <c:v>0.00228465898257632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'Mice Data'!$Z$67:$AA$67</c:f>
              <c:strCache>
                <c:ptCount val="2"/>
                <c:pt idx="0">
                  <c:v>Vector</c:v>
                </c:pt>
                <c:pt idx="1">
                  <c:v>HMW</c:v>
                </c:pt>
              </c:strCache>
            </c:strRef>
          </c:cat>
          <c:val>
            <c:numRef>
              <c:f>'Mice Data'!$Z$68:$AA$68</c:f>
              <c:numCache>
                <c:formatCode>0.00</c:formatCode>
                <c:ptCount val="2"/>
                <c:pt idx="0">
                  <c:v>0.0614</c:v>
                </c:pt>
                <c:pt idx="1">
                  <c:v>0.05224</c:v>
                </c:pt>
              </c:numCache>
            </c:numRef>
          </c:val>
        </c:ser>
        <c:ser>
          <c:idx val="1"/>
          <c:order val="1"/>
          <c:tx>
            <c:strRef>
              <c:f>'Mice Data'!$Y$69</c:f>
              <c:strCache>
                <c:ptCount val="1"/>
                <c:pt idx="0">
                  <c:v>BGJ398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'Mice Data'!$Z$72:$AA$72</c:f>
                <c:numCache>
                  <c:formatCode>General</c:formatCode>
                  <c:ptCount val="2"/>
                  <c:pt idx="0">
                    <c:v>0.0024398998157939</c:v>
                  </c:pt>
                  <c:pt idx="1">
                    <c:v>0.000733503381644798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'Mice Data'!$Z$67:$AA$67</c:f>
              <c:strCache>
                <c:ptCount val="2"/>
                <c:pt idx="0">
                  <c:v>Vector</c:v>
                </c:pt>
                <c:pt idx="1">
                  <c:v>HMW</c:v>
                </c:pt>
              </c:strCache>
            </c:strRef>
          </c:cat>
          <c:val>
            <c:numRef>
              <c:f>'Mice Data'!$Z$69:$AA$69</c:f>
              <c:numCache>
                <c:formatCode>0.00</c:formatCode>
                <c:ptCount val="2"/>
                <c:pt idx="0">
                  <c:v>0.0585333333333333</c:v>
                </c:pt>
                <c:pt idx="1">
                  <c:v>0.0565428571428571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5379752"/>
        <c:axId val="2055511336"/>
      </c:barChart>
      <c:catAx>
        <c:axId val="2055379752"/>
        <c:scaling>
          <c:orientation val="minMax"/>
        </c:scaling>
        <c:delete val="0"/>
        <c:axPos val="b"/>
        <c:majorTickMark val="out"/>
        <c:minorTickMark val="none"/>
        <c:tickLblPos val="nextTo"/>
        <c:crossAx val="2055511336"/>
        <c:crosses val="autoZero"/>
        <c:auto val="1"/>
        <c:lblAlgn val="ctr"/>
        <c:lblOffset val="100"/>
        <c:noMultiLvlLbl val="0"/>
      </c:catAx>
      <c:valAx>
        <c:axId val="2055511336"/>
        <c:scaling>
          <c:orientation val="minMax"/>
          <c:max val="0.07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g/cm2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2055379752"/>
        <c:crosses val="autoZero"/>
        <c:crossBetween val="between"/>
        <c:majorUnit val="0.02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Serum Intact FGF23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'450 vs 620'!$O$67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1"/>
            <c:plus>
              <c:numRef>
                <c:f>'450 vs 620'!$S$67:$T$67</c:f>
                <c:numCache>
                  <c:formatCode>General</c:formatCode>
                  <c:ptCount val="2"/>
                  <c:pt idx="0">
                    <c:v>20.7804402631621</c:v>
                  </c:pt>
                  <c:pt idx="1">
                    <c:v>1.934298928728191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'450 vs 620'!$P$66:$Q$66</c:f>
              <c:strCache>
                <c:ptCount val="2"/>
                <c:pt idx="0">
                  <c:v>Vector</c:v>
                </c:pt>
                <c:pt idx="1">
                  <c:v>HMW</c:v>
                </c:pt>
              </c:strCache>
            </c:strRef>
          </c:cat>
          <c:val>
            <c:numRef>
              <c:f>'450 vs 620'!$P$67:$Q$67</c:f>
              <c:numCache>
                <c:formatCode>0</c:formatCode>
                <c:ptCount val="2"/>
                <c:pt idx="0">
                  <c:v>391.0277777777769</c:v>
                </c:pt>
                <c:pt idx="1">
                  <c:v>760.3611111111065</c:v>
                </c:pt>
              </c:numCache>
            </c:numRef>
          </c:val>
        </c:ser>
        <c:ser>
          <c:idx val="1"/>
          <c:order val="1"/>
          <c:tx>
            <c:strRef>
              <c:f>'450 vs 620'!$O$68</c:f>
              <c:strCache>
                <c:ptCount val="1"/>
                <c:pt idx="0">
                  <c:v>BGJ398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1"/>
            <c:plus>
              <c:numRef>
                <c:f>'450 vs 620'!$S$68:$T$68</c:f>
                <c:numCache>
                  <c:formatCode>General</c:formatCode>
                  <c:ptCount val="2"/>
                  <c:pt idx="0">
                    <c:v>173.975730888741</c:v>
                  </c:pt>
                  <c:pt idx="1">
                    <c:v>155.0578049747831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'450 vs 620'!$P$66:$Q$66</c:f>
              <c:strCache>
                <c:ptCount val="2"/>
                <c:pt idx="0">
                  <c:v>Vector</c:v>
                </c:pt>
                <c:pt idx="1">
                  <c:v>HMW</c:v>
                </c:pt>
              </c:strCache>
            </c:strRef>
          </c:cat>
          <c:val>
            <c:numRef>
              <c:f>'450 vs 620'!$P$68:$Q$68</c:f>
              <c:numCache>
                <c:formatCode>0</c:formatCode>
                <c:ptCount val="2"/>
                <c:pt idx="0">
                  <c:v>978.2222222222221</c:v>
                </c:pt>
                <c:pt idx="1">
                  <c:v>1047.027777777778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6163544"/>
        <c:axId val="2055557448"/>
      </c:barChart>
      <c:catAx>
        <c:axId val="2056163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55557448"/>
        <c:crosses val="autoZero"/>
        <c:auto val="1"/>
        <c:lblAlgn val="ctr"/>
        <c:lblOffset val="100"/>
        <c:noMultiLvlLbl val="0"/>
      </c:catAx>
      <c:valAx>
        <c:axId val="20555574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pg/mL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056163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Serum 1,25(OH)</a:t>
            </a:r>
            <a:r>
              <a:rPr lang="en-US" baseline="-25000" dirty="0" smtClean="0"/>
              <a:t>2</a:t>
            </a:r>
            <a:r>
              <a:rPr lang="en-US" dirty="0" smtClean="0"/>
              <a:t>D</a:t>
            </a:r>
            <a:r>
              <a:rPr lang="en-US" baseline="-25000" dirty="0" smtClean="0"/>
              <a:t>3</a:t>
            </a:r>
            <a:endParaRPr lang="en-US" baseline="-25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'Serum VitD3'!$P$45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1"/>
            <c:plus>
              <c:numRef>
                <c:f>'Serum VitD3'!$T$45:$U$45</c:f>
                <c:numCache>
                  <c:formatCode>General</c:formatCode>
                  <c:ptCount val="2"/>
                  <c:pt idx="0">
                    <c:v>16.55378439444521</c:v>
                  </c:pt>
                  <c:pt idx="1">
                    <c:v>18.51800925225675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'Serum VitD3'!$Q$44:$R$44</c:f>
              <c:strCache>
                <c:ptCount val="2"/>
                <c:pt idx="0">
                  <c:v>Vector</c:v>
                </c:pt>
                <c:pt idx="1">
                  <c:v>HMW</c:v>
                </c:pt>
              </c:strCache>
            </c:strRef>
          </c:cat>
          <c:val>
            <c:numRef>
              <c:f>'Serum VitD3'!$Q$45:$R$45</c:f>
              <c:numCache>
                <c:formatCode>0</c:formatCode>
                <c:ptCount val="2"/>
                <c:pt idx="0">
                  <c:v>129.1666666666667</c:v>
                </c:pt>
                <c:pt idx="1">
                  <c:v>142.5</c:v>
                </c:pt>
              </c:numCache>
            </c:numRef>
          </c:val>
        </c:ser>
        <c:ser>
          <c:idx val="1"/>
          <c:order val="1"/>
          <c:tx>
            <c:strRef>
              <c:f>'Serum VitD3'!$P$46</c:f>
              <c:strCache>
                <c:ptCount val="1"/>
                <c:pt idx="0">
                  <c:v>BGJ398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1"/>
            <c:plus>
              <c:numRef>
                <c:f>'Serum VitD3'!$T$46:$U$46</c:f>
                <c:numCache>
                  <c:formatCode>General</c:formatCode>
                  <c:ptCount val="2"/>
                  <c:pt idx="0">
                    <c:v>13.40087061848346</c:v>
                  </c:pt>
                  <c:pt idx="1">
                    <c:v>14.75729574745245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'Serum VitD3'!$Q$44:$R$44</c:f>
              <c:strCache>
                <c:ptCount val="2"/>
                <c:pt idx="0">
                  <c:v>Vector</c:v>
                </c:pt>
                <c:pt idx="1">
                  <c:v>HMW</c:v>
                </c:pt>
              </c:strCache>
            </c:strRef>
          </c:cat>
          <c:val>
            <c:numRef>
              <c:f>'Serum VitD3'!$Q$46:$R$46</c:f>
              <c:numCache>
                <c:formatCode>0</c:formatCode>
                <c:ptCount val="2"/>
                <c:pt idx="0">
                  <c:v>157.5</c:v>
                </c:pt>
                <c:pt idx="1">
                  <c:v>156.6666666666667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5402200"/>
        <c:axId val="2055820328"/>
      </c:barChart>
      <c:catAx>
        <c:axId val="2055402200"/>
        <c:scaling>
          <c:orientation val="minMax"/>
        </c:scaling>
        <c:delete val="0"/>
        <c:axPos val="b"/>
        <c:majorTickMark val="out"/>
        <c:minorTickMark val="none"/>
        <c:tickLblPos val="nextTo"/>
        <c:crossAx val="2055820328"/>
        <c:crosses val="autoZero"/>
        <c:auto val="1"/>
        <c:lblAlgn val="ctr"/>
        <c:lblOffset val="100"/>
        <c:noMultiLvlLbl val="0"/>
      </c:catAx>
      <c:valAx>
        <c:axId val="2055820328"/>
        <c:scaling>
          <c:orientation val="minMax"/>
          <c:max val="18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pmol/L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055402200"/>
        <c:crosses val="autoZero"/>
        <c:crossBetween val="between"/>
        <c:majorUnit val="60.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965191"/>
            <a:ext cx="7772400" cy="41160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881360"/>
            <a:ext cx="6400800" cy="4907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3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151380"/>
            <a:ext cx="2057400" cy="458768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151380"/>
            <a:ext cx="6019800" cy="458768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9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339321"/>
            <a:ext cx="7772400" cy="38138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8138798"/>
            <a:ext cx="7772400" cy="42005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9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43792"/>
            <a:ext cx="4038600" cy="354844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43792"/>
            <a:ext cx="4038600" cy="354844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40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986"/>
            <a:ext cx="8229600" cy="3200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298316"/>
            <a:ext cx="4040188" cy="17913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089650"/>
            <a:ext cx="4040188" cy="110636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4298316"/>
            <a:ext cx="4041775" cy="17913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6089650"/>
            <a:ext cx="4041775" cy="110636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1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64540"/>
            <a:ext cx="3008313" cy="3253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4542"/>
            <a:ext cx="5111750" cy="163887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4018282"/>
            <a:ext cx="3008313" cy="131349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9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3441680"/>
            <a:ext cx="5486400" cy="15868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15770"/>
            <a:ext cx="5486400" cy="11521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5028546"/>
            <a:ext cx="5486400" cy="22536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0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8986"/>
            <a:ext cx="8229600" cy="32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80562"/>
            <a:ext cx="8229600" cy="1267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7797781"/>
            <a:ext cx="2133600" cy="1022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99030-45F5-5640-AB02-A68881E4D64B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17797781"/>
            <a:ext cx="2895600" cy="1022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17797781"/>
            <a:ext cx="2133600" cy="1022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7149-F260-FC4E-AA57-D2172FA3C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7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0" y="6488668"/>
            <a:ext cx="27652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Supplemental Figure 1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9400" y="143709"/>
            <a:ext cx="498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(</a:t>
            </a:r>
            <a:r>
              <a:rPr lang="en-US" sz="2000" b="1" dirty="0">
                <a:latin typeface="Arial"/>
                <a:cs typeface="Arial"/>
              </a:rPr>
              <a:t>a</a:t>
            </a:r>
            <a:r>
              <a:rPr lang="en-US" sz="2000" b="1" dirty="0" smtClean="0">
                <a:latin typeface="Arial"/>
                <a:cs typeface="Arial"/>
              </a:rPr>
              <a:t>)</a:t>
            </a:r>
            <a:endParaRPr lang="en-US" sz="2000" b="1" dirty="0">
              <a:latin typeface="Arial"/>
              <a:cs typeface="Arial"/>
            </a:endParaRPr>
          </a:p>
        </p:txBody>
      </p:sp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269618"/>
              </p:ext>
            </p:extLst>
          </p:nvPr>
        </p:nvGraphicFramePr>
        <p:xfrm>
          <a:off x="0" y="0"/>
          <a:ext cx="45847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2455848" y="635000"/>
            <a:ext cx="262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836847" y="543819"/>
            <a:ext cx="263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664573" y="151996"/>
            <a:ext cx="512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(b)</a:t>
            </a:r>
            <a:endParaRPr lang="en-US" sz="2000" b="1" dirty="0">
              <a:latin typeface="Arial"/>
              <a:cs typeface="Arial"/>
            </a:endParaRPr>
          </a:p>
        </p:txBody>
      </p:sp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156682"/>
              </p:ext>
            </p:extLst>
          </p:nvPr>
        </p:nvGraphicFramePr>
        <p:xfrm>
          <a:off x="4508500" y="0"/>
          <a:ext cx="4635500" cy="290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6971774" y="1137542"/>
            <a:ext cx="284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*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84374" y="692010"/>
            <a:ext cx="284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*</a:t>
            </a:r>
          </a:p>
        </p:txBody>
      </p:sp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695181"/>
              </p:ext>
            </p:extLst>
          </p:nvPr>
        </p:nvGraphicFramePr>
        <p:xfrm>
          <a:off x="34496" y="324395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75153" y="3230740"/>
            <a:ext cx="498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(c)</a:t>
            </a:r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0644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36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MacTech</dc:creator>
  <cp:lastModifiedBy>MacTech</cp:lastModifiedBy>
  <cp:revision>4</cp:revision>
  <dcterms:created xsi:type="dcterms:W3CDTF">2017-08-06T13:19:30Z</dcterms:created>
  <dcterms:modified xsi:type="dcterms:W3CDTF">2017-08-07T14:21:06Z</dcterms:modified>
</cp:coreProperties>
</file>