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56" y="-3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   <Relationship Id="rId8" Type="http://schemas.microsoft.com/office/2015/10/relationships/revisionInfo" Target="revisionInfo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F2210-56ED-4F76-A63A-6FCF341EB566}" type="datetimeFigureOut">
              <a:rPr lang="en-US" smtClean="0"/>
              <a:pPr/>
              <a:t>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CF44E-9D50-4E7B-B7FC-6A9ADA5C0C6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   <Relationship Id="rId5" Type="http://schemas.openxmlformats.org/officeDocument/2006/relationships/image" Target="../media/image4.png"/>
   <Relationship Id="rId6" Type="http://schemas.openxmlformats.org/officeDocument/2006/relationships/image" Target="../media/image5.jpeg"/>
   <Relationship Id="rId7" Type="http://schemas.openxmlformats.org/officeDocument/2006/relationships/image" Target="../media/image6.png"/>
   <Relationship Id="rId8" Type="http://schemas.openxmlformats.org/officeDocument/2006/relationships/image" Target="../media/image7.jpeg"/>
   <Relationship Id="rId9" Type="http://schemas.openxmlformats.org/officeDocument/2006/relationships/image" Target="../media/image8.pn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9.png"/>
   <Relationship Id="rId3" Type="http://schemas.openxmlformats.org/officeDocument/2006/relationships/image" Target="../media/image10.png"/>
   <Relationship Id="rId4" Type="http://schemas.openxmlformats.org/officeDocument/2006/relationships/image" Target="../media/image11.png"/>
   <Relationship Id="rId5" Type="http://schemas.openxmlformats.org/officeDocument/2006/relationships/image" Target="../media/image12.png"/>
   <Relationship Id="rId6" Type="http://schemas.openxmlformats.org/officeDocument/2006/relationships/image" Target="../media/image13.png"/>
   <Relationship Id="rId7" Type="http://schemas.openxmlformats.org/officeDocument/2006/relationships/image" Target="../media/image14.png"/>
   <Relationship Id="rId8" Type="http://schemas.openxmlformats.org/officeDocument/2006/relationships/image" Target="../media/image15.png"/>
   <Relationship Id="rId9" Type="http://schemas.openxmlformats.org/officeDocument/2006/relationships/image" Target="../media/image16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230868"/>
            <a:ext cx="7506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Representative images for Cp15 against EBOV/</a:t>
            </a:r>
            <a:r>
              <a:rPr lang="en-US" b="1" dirty="0" err="1"/>
              <a:t>Kikwit</a:t>
            </a:r>
            <a:r>
              <a:rPr lang="en-US" b="1" dirty="0"/>
              <a:t> infection in A549 cells  </a:t>
            </a:r>
            <a:endParaRPr lang="en-GB" b="1" dirty="0"/>
          </a:p>
        </p:txBody>
      </p:sp>
      <p:sp>
        <p:nvSpPr>
          <p:cNvPr id="2057" name="AutoShape 9" descr="http://172.16.7.209/acc?session_id=6558&amp;command=SendEvent&amp;name=Call&amp;wait=yes&amp;Call.verb=imageview::GetImage&amp;Call.path=UI.Views.Feedback&amp;Call.frameno.value=0&amp;timestamp=149703992308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B287675-FA69-4BED-A0F0-FC9C18C7692D}"/>
              </a:ext>
            </a:extLst>
          </p:cNvPr>
          <p:cNvGrpSpPr/>
          <p:nvPr/>
        </p:nvGrpSpPr>
        <p:grpSpPr>
          <a:xfrm>
            <a:off x="762000" y="1752600"/>
            <a:ext cx="7392717" cy="3822220"/>
            <a:chOff x="2589482" y="2121380"/>
            <a:chExt cx="6022435" cy="2972352"/>
          </a:xfrm>
        </p:grpSpPr>
        <p:sp>
          <p:nvSpPr>
            <p:cNvPr id="20" name="TextBox 19"/>
            <p:cNvSpPr txBox="1"/>
            <p:nvPr/>
          </p:nvSpPr>
          <p:spPr>
            <a:xfrm>
              <a:off x="3024608" y="320749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95800" y="3208293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12.5</a:t>
              </a:r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57241" y="3190255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6.25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98931" y="320040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3.12</a:t>
              </a:r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24608" y="472440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1.56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41984" y="468884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0.78</a:t>
              </a:r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72200" y="472440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0.39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76101" y="468884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0.195</a:t>
              </a:r>
              <a:endParaRPr lang="en-GB" dirty="0"/>
            </a:p>
          </p:txBody>
        </p: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90800" y="2133600"/>
              <a:ext cx="1447800" cy="106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14800" y="2133600"/>
              <a:ext cx="1447800" cy="106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618480" y="2121380"/>
              <a:ext cx="1447800" cy="106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42480" y="2130552"/>
              <a:ext cx="1449118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60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89482" y="3578352"/>
              <a:ext cx="1449118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14800" y="3581400"/>
              <a:ext cx="1449118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62" name="Picture 1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638800" y="3581400"/>
              <a:ext cx="1449118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63" name="Picture 1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162800" y="3581400"/>
              <a:ext cx="1449117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6EAE751-A3A5-4A3D-B7DD-7D3AB2FB586C}"/>
              </a:ext>
            </a:extLst>
          </p:cNvPr>
          <p:cNvSpPr txBox="1"/>
          <p:nvPr/>
        </p:nvSpPr>
        <p:spPr>
          <a:xfrm>
            <a:off x="3225214" y="5498068"/>
            <a:ext cx="2870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Cp15 concentration (µg/mL)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488C6C-752A-469E-9E06-18392994C107}"/>
              </a:ext>
            </a:extLst>
          </p:cNvPr>
          <p:cNvSpPr txBox="1"/>
          <p:nvPr/>
        </p:nvSpPr>
        <p:spPr>
          <a:xfrm>
            <a:off x="157234" y="143786"/>
            <a:ext cx="2383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85F5933-51F9-4344-BA51-D719C0933962}"/>
              </a:ext>
            </a:extLst>
          </p:cNvPr>
          <p:cNvGrpSpPr/>
          <p:nvPr/>
        </p:nvGrpSpPr>
        <p:grpSpPr>
          <a:xfrm>
            <a:off x="838200" y="1828800"/>
            <a:ext cx="7156791" cy="3657600"/>
            <a:chOff x="1295400" y="1828800"/>
            <a:chExt cx="6013791" cy="2775928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95400" y="1828800"/>
              <a:ext cx="1442959" cy="1065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22210" y="1828800"/>
              <a:ext cx="1444990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43400" y="1828800"/>
              <a:ext cx="1447800" cy="106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67400" y="1828800"/>
              <a:ext cx="1403064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95400" y="3200400"/>
              <a:ext cx="1449119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41" name="Picture 1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19400" y="3200400"/>
              <a:ext cx="1449118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42" name="Picture 1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43400" y="3200400"/>
              <a:ext cx="1449118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43" name="Picture 1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860074" y="3182820"/>
              <a:ext cx="1449117" cy="1069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5" name="TextBox 24"/>
            <p:cNvSpPr txBox="1"/>
            <p:nvPr/>
          </p:nvSpPr>
          <p:spPr>
            <a:xfrm>
              <a:off x="1771848" y="284743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02161" y="2847432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12.5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07202" y="2847432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6.25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39007" y="2847432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3.12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84484" y="4235396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1.56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02161" y="4235396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0.78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793717" y="4235396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0.39</a:t>
              </a:r>
              <a:endParaRPr lang="en-GB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39007" y="4235396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0.195</a:t>
              </a:r>
              <a:endParaRPr lang="en-GB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7D8FE0E-DF7D-4B0C-90AE-913B632FA65B}"/>
              </a:ext>
            </a:extLst>
          </p:cNvPr>
          <p:cNvSpPr/>
          <p:nvPr/>
        </p:nvSpPr>
        <p:spPr>
          <a:xfrm>
            <a:off x="770623" y="1257676"/>
            <a:ext cx="7230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Representative images for Cp15 against </a:t>
            </a:r>
            <a:r>
              <a:rPr lang="en-US" b="1" dirty="0" smtClean="0"/>
              <a:t>MARV/Ci67 infection </a:t>
            </a:r>
            <a:r>
              <a:rPr lang="en-US" b="1" dirty="0"/>
              <a:t>in </a:t>
            </a:r>
            <a:r>
              <a:rPr lang="en-US" b="1" dirty="0" err="1"/>
              <a:t>H</a:t>
            </a:r>
            <a:r>
              <a:rPr lang="en-US" b="1" dirty="0" err="1" smtClean="0"/>
              <a:t>ela</a:t>
            </a:r>
            <a:r>
              <a:rPr lang="en-US" b="1" dirty="0" smtClean="0"/>
              <a:t> </a:t>
            </a:r>
            <a:r>
              <a:rPr lang="en-US" b="1" dirty="0"/>
              <a:t>cells 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633E7C-6D07-4EE0-9668-9216E62C76A1}"/>
              </a:ext>
            </a:extLst>
          </p:cNvPr>
          <p:cNvSpPr txBox="1"/>
          <p:nvPr/>
        </p:nvSpPr>
        <p:spPr>
          <a:xfrm>
            <a:off x="157234" y="143786"/>
            <a:ext cx="2383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EAE751-A3A5-4A3D-B7DD-7D3AB2FB586C}"/>
              </a:ext>
            </a:extLst>
          </p:cNvPr>
          <p:cNvSpPr txBox="1"/>
          <p:nvPr/>
        </p:nvSpPr>
        <p:spPr>
          <a:xfrm>
            <a:off x="3371293" y="5345668"/>
            <a:ext cx="2572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Cp15 concentration (</a:t>
            </a:r>
            <a:r>
              <a:rPr lang="en-US" b="1" dirty="0" smtClean="0"/>
              <a:t>µM)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52</Words>
  <Application>Microsoft Office PowerPoint</Application>
  <PresentationFormat>On-screen Show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