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9" r:id="rId4"/>
    <p:sldId id="264" r:id="rId5"/>
    <p:sldId id="258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1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9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4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5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0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24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4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5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62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13A11-D79F-40FD-98A8-347038D37AEB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CE41A-1ABF-4B2E-91AB-3C8F3C02F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6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859340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Caveolae-Mediated Endocytosis is Critical for Tumor Cell Albumin Endocytosis and Response to Albumin-Bound </a:t>
            </a:r>
            <a:r>
              <a:rPr lang="en-US" b="1" dirty="0" smtClean="0"/>
              <a:t>Chemotherapy </a:t>
            </a:r>
            <a:endParaRPr lang="en-US" dirty="0"/>
          </a:p>
          <a:p>
            <a:endParaRPr lang="en-US" dirty="0"/>
          </a:p>
          <a:p>
            <a:r>
              <a:rPr lang="en-US" dirty="0"/>
              <a:t>Moumita </a:t>
            </a:r>
            <a:r>
              <a:rPr lang="en-US" dirty="0" smtClean="0"/>
              <a:t>Chatterjee et al.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Supplementary Data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774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42311"/>
            <a:ext cx="39528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5" t="54089" r="29347" b="5716"/>
          <a:stretch>
            <a:fillRect/>
          </a:stretch>
        </p:blipFill>
        <p:spPr bwMode="auto">
          <a:xfrm>
            <a:off x="261257" y="2971800"/>
            <a:ext cx="55340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2438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381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92505" y="57150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S1. A. </a:t>
            </a:r>
            <a:r>
              <a:rPr lang="en-US" dirty="0"/>
              <a:t>M</a:t>
            </a:r>
            <a:r>
              <a:rPr lang="en-US" dirty="0" smtClean="0"/>
              <a:t>ass spectrometry signature of </a:t>
            </a:r>
            <a:r>
              <a:rPr lang="en-US" dirty="0"/>
              <a:t>nab-paclitaxel, qualifier and quantifier ions </a:t>
            </a:r>
            <a:r>
              <a:rPr lang="en-US" dirty="0" smtClean="0"/>
              <a:t>selected. </a:t>
            </a:r>
            <a:r>
              <a:rPr lang="en-US" b="1" dirty="0" smtClean="0"/>
              <a:t>B. </a:t>
            </a:r>
            <a:r>
              <a:rPr lang="en-US" dirty="0" smtClean="0"/>
              <a:t>Standard curve </a:t>
            </a:r>
            <a:r>
              <a:rPr lang="en-US" dirty="0"/>
              <a:t>which </a:t>
            </a:r>
            <a:r>
              <a:rPr lang="en-US" dirty="0" smtClean="0"/>
              <a:t>was used </a:t>
            </a:r>
            <a:r>
              <a:rPr lang="en-US" dirty="0"/>
              <a:t>for quantifying the intracellular concentration of </a:t>
            </a:r>
            <a:r>
              <a:rPr lang="en-US" dirty="0" smtClean="0"/>
              <a:t>paclitaxel </a:t>
            </a:r>
            <a:r>
              <a:rPr lang="en-US" dirty="0"/>
              <a:t>in </a:t>
            </a:r>
            <a:r>
              <a:rPr lang="en-US" dirty="0" smtClean="0"/>
              <a:t>nab-paclitaxel or paclitaxel-treated </a:t>
            </a:r>
            <a:r>
              <a:rPr lang="en-US" dirty="0"/>
              <a:t>cells for mass spectrometry </a:t>
            </a:r>
            <a:r>
              <a:rPr lang="en-US" dirty="0" smtClean="0"/>
              <a:t>cytotoxicity assay </a:t>
            </a:r>
            <a:r>
              <a:rPr lang="en-US" dirty="0"/>
              <a:t>experiments.</a:t>
            </a:r>
          </a:p>
        </p:txBody>
      </p:sp>
    </p:spTree>
    <p:extLst>
      <p:ext uri="{BB962C8B-B14F-4D97-AF65-F5344CB8AC3E}">
        <p14:creationId xmlns:p14="http://schemas.microsoft.com/office/powerpoint/2010/main" val="3506116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359676"/>
              </p:ext>
            </p:extLst>
          </p:nvPr>
        </p:nvGraphicFramePr>
        <p:xfrm>
          <a:off x="1872343" y="609600"/>
          <a:ext cx="3962400" cy="4378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/>
                <a:gridCol w="1447800"/>
                <a:gridCol w="1295400"/>
              </a:tblGrid>
              <a:tr h="736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 Line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Cav-1 expression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(F.I.U/µg)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nab-paclitaxel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IC50(</a:t>
                      </a:r>
                      <a:r>
                        <a:rPr lang="en-US" sz="1400" dirty="0" err="1" smtClean="0"/>
                        <a:t>ng</a:t>
                      </a:r>
                      <a:r>
                        <a:rPr lang="en-US" sz="1400" dirty="0" smtClean="0"/>
                        <a:t>/ml)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MIAPaCa-2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53.24909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32.09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BxPC3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199.6836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40.35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Capan2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27.72773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71.96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AsPC-1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17.86797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136.1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HPAFII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4.266862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1000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H23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48.35235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33.33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A549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82.7098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9.659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H1299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44.30801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51.11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H792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22.95091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148.1</a:t>
                      </a:r>
                      <a:endParaRPr lang="en-US" sz="1400" b="1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H520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7.921807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57.79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48543" y="4953000"/>
            <a:ext cx="381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F.I.U = Fluorescence Intensity Units</a:t>
            </a:r>
            <a:endParaRPr lang="en-US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304800" y="5410200"/>
            <a:ext cx="85544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S2.</a:t>
            </a:r>
            <a:r>
              <a:rPr lang="en-US" dirty="0" smtClean="0"/>
              <a:t> </a:t>
            </a:r>
            <a:r>
              <a:rPr lang="en-US" dirty="0"/>
              <a:t>Table of ten PC and NSCLC cell lines with relative Cav-1 expression in Fluorescence Intensity Units (F.I.U.) per microgram of protein and their corresponding IC</a:t>
            </a:r>
            <a:r>
              <a:rPr lang="en-US" baseline="-25000" dirty="0"/>
              <a:t>50</a:t>
            </a:r>
            <a:r>
              <a:rPr lang="en-US" dirty="0"/>
              <a:t> value for nab-paclitaxel (ng/ml).</a:t>
            </a:r>
          </a:p>
        </p:txBody>
      </p:sp>
    </p:spTree>
    <p:extLst>
      <p:ext uri="{BB962C8B-B14F-4D97-AF65-F5344CB8AC3E}">
        <p14:creationId xmlns:p14="http://schemas.microsoft.com/office/powerpoint/2010/main" val="1510891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" t="24506" r="2422" b="40237"/>
          <a:stretch/>
        </p:blipFill>
        <p:spPr>
          <a:xfrm>
            <a:off x="1676401" y="445533"/>
            <a:ext cx="5143453" cy="2253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0" t="-1747" r="26507" b="14763"/>
          <a:stretch/>
        </p:blipFill>
        <p:spPr>
          <a:xfrm rot="16200000">
            <a:off x="3045255" y="1711801"/>
            <a:ext cx="2253344" cy="5295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1" y="140733"/>
            <a:ext cx="249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Control MIAPaCa-2 cells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1696454" y="2863723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shCav-1 MIAPaCa-2 cells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1" t="85397" r="21136" b="10000"/>
          <a:stretch/>
        </p:blipFill>
        <p:spPr>
          <a:xfrm>
            <a:off x="5348728" y="2286001"/>
            <a:ext cx="1401054" cy="31568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514600" y="1752600"/>
            <a:ext cx="301363" cy="2921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486400" y="609600"/>
            <a:ext cx="304801" cy="2764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1" t="85397" r="21136" b="10000"/>
          <a:stretch/>
        </p:blipFill>
        <p:spPr>
          <a:xfrm>
            <a:off x="5358065" y="5097381"/>
            <a:ext cx="1401054" cy="3156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2400" y="5505271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S3</a:t>
            </a:r>
            <a:r>
              <a:rPr lang="en-US" dirty="0" smtClean="0"/>
              <a:t>. </a:t>
            </a:r>
            <a:r>
              <a:rPr lang="en-US" dirty="0"/>
              <a:t>Transmission electron micrograph images showing near absence of caveolae along the plasma membrane in Cav-1 depleted (shCav-1) MIAPaCa-2 cells </a:t>
            </a:r>
            <a:r>
              <a:rPr lang="en-US" dirty="0" smtClean="0"/>
              <a:t>(</a:t>
            </a:r>
            <a:r>
              <a:rPr lang="en-US" dirty="0" err="1" smtClean="0"/>
              <a:t>bottompanel</a:t>
            </a:r>
            <a:r>
              <a:rPr lang="en-US" dirty="0" smtClean="0"/>
              <a:t>) compared </a:t>
            </a:r>
            <a:r>
              <a:rPr lang="en-US" dirty="0"/>
              <a:t>to control (scrambled shRNA) MIAPaCa-2 cells </a:t>
            </a:r>
            <a:r>
              <a:rPr lang="en-US" dirty="0" smtClean="0"/>
              <a:t>(top panel).  Images taken </a:t>
            </a:r>
            <a:r>
              <a:rPr lang="en-US" dirty="0"/>
              <a:t>at </a:t>
            </a:r>
            <a:r>
              <a:rPr lang="en-US" dirty="0" smtClean="0"/>
              <a:t>49000X. </a:t>
            </a:r>
            <a:r>
              <a:rPr lang="en-US" dirty="0"/>
              <a:t>Arrows show caveolae along the plasma membrane in control cells.</a:t>
            </a:r>
          </a:p>
        </p:txBody>
      </p:sp>
    </p:spTree>
    <p:extLst>
      <p:ext uri="{BB962C8B-B14F-4D97-AF65-F5344CB8AC3E}">
        <p14:creationId xmlns:p14="http://schemas.microsoft.com/office/powerpoint/2010/main" val="2894367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:\HCG\Chakravarti Lab\Williams Lab\Moumita\Cav-1_Abraxane\Manuscript\Data 1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6932"/>
            <a:ext cx="3776472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1186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BxPC3</a:t>
            </a:r>
            <a:endParaRPr lang="en-US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216932"/>
            <a:ext cx="3733800" cy="2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15000" y="1186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A549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1514" y="4332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-9541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1514" y="277674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00201" y="273495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4"/>
          <a:stretch/>
        </p:blipFill>
        <p:spPr bwMode="auto">
          <a:xfrm>
            <a:off x="381000" y="2961412"/>
            <a:ext cx="3819201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24000" y="2916723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MIAPaCa-2</a:t>
            </a:r>
            <a:endParaRPr lang="en-US" sz="16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3079967"/>
            <a:ext cx="39243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7849" y="2916723"/>
            <a:ext cx="647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H23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1969532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9536" y="1152238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86237" y="1301645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8536" y="2011978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1976663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70834" y="1955397"/>
            <a:ext cx="129038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9200" y="1490141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48259" y="1935778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7031" y="4439960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91864" y="4549914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96664" y="4626114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94104" y="4668560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2864" y="4711006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41168" y="4233082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06664" y="1969532"/>
            <a:ext cx="15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39458" y="2032148"/>
            <a:ext cx="141942" cy="45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1514" y="5780782"/>
            <a:ext cx="9002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Supplementary Figure </a:t>
            </a:r>
            <a:r>
              <a:rPr lang="en-US" sz="1600" b="1" dirty="0" smtClean="0"/>
              <a:t>S4. </a:t>
            </a:r>
            <a:r>
              <a:rPr lang="en-US" sz="1600" dirty="0" smtClean="0"/>
              <a:t> </a:t>
            </a:r>
            <a:r>
              <a:rPr lang="en-US" sz="1600" b="1" dirty="0"/>
              <a:t>A,B.</a:t>
            </a:r>
            <a:r>
              <a:rPr lang="en-US" sz="1600" dirty="0"/>
              <a:t> Cytotoxicity assays with BxPC3 (A) and A549 (B) control (scramble) shRNA and Cav-1 shRNA stably transduced cells demonstrating that loss of Cav-1 sensitizes cells to nab-paclitaxel.  </a:t>
            </a:r>
            <a:r>
              <a:rPr lang="en-US" sz="1600" b="1" dirty="0"/>
              <a:t>C,D.</a:t>
            </a:r>
            <a:r>
              <a:rPr lang="en-US" sz="1600" dirty="0"/>
              <a:t> Cytotoxicity assays comparing sensitivity of MIAPaCa-2 (C) and H23 (D) cells to nab-paclitaxel and free paclitaxel demonstrating that cells are more sensitive to nab-paclitaxel.</a:t>
            </a:r>
          </a:p>
        </p:txBody>
      </p:sp>
    </p:spTree>
    <p:extLst>
      <p:ext uri="{BB962C8B-B14F-4D97-AF65-F5344CB8AC3E}">
        <p14:creationId xmlns:p14="http://schemas.microsoft.com/office/powerpoint/2010/main" val="1319725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T:\HCG\Chakravarti Lab\Williams Lab\Moumita\Comparisons\ctrl-AsPC1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19" t="22460" r="32615" b="26118"/>
          <a:stretch/>
        </p:blipFill>
        <p:spPr bwMode="auto">
          <a:xfrm>
            <a:off x="914401" y="1295400"/>
            <a:ext cx="1942454" cy="169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T:\HCG\Chakravarti Lab\Williams Lab\Moumita\Comparisons\ctrl-HPAFII-Rhodamine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79" t="18698" r="30422" b="6679"/>
          <a:stretch/>
        </p:blipFill>
        <p:spPr bwMode="auto">
          <a:xfrm>
            <a:off x="2972860" y="1300493"/>
            <a:ext cx="1933045" cy="169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:\HCG\Chakravarti Lab\Williams Lab\Moumita\Comparisons\ctrl-Aspc1-Rhod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5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29" t="29358" r="41542" b="28209"/>
          <a:stretch/>
        </p:blipFill>
        <p:spPr bwMode="auto">
          <a:xfrm>
            <a:off x="2972860" y="3593102"/>
            <a:ext cx="1885729" cy="166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T:\HCG\Chakravarti Lab\Williams Lab\Moumita\Comparisons\CTRL-HAPFII.ti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03" t="68047" r="57831" b="2080"/>
          <a:stretch/>
        </p:blipFill>
        <p:spPr bwMode="auto">
          <a:xfrm>
            <a:off x="940883" y="3606210"/>
            <a:ext cx="1889489" cy="165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86503" y="1018401"/>
            <a:ext cx="152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HPAFII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1271" y="1018400"/>
            <a:ext cx="2626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HPAFII + Albumin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6503" y="3293820"/>
            <a:ext cx="152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AsPC1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95600" y="3293820"/>
            <a:ext cx="2051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AsPC1 + Albumin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5259" y="1371600"/>
            <a:ext cx="74709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DAPI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Albumin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3668" y="1335504"/>
            <a:ext cx="74709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DAPI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Albumin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2664" y="3635785"/>
            <a:ext cx="74709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DAPI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Albumin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9328" y="3657600"/>
            <a:ext cx="74709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DAPI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Albumin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828417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3212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424936" y="5678269"/>
            <a:ext cx="8490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S5. A,B</a:t>
            </a:r>
            <a:r>
              <a:rPr lang="en-US" dirty="0"/>
              <a:t>. Confocal immunofluorescence images showing minimal uptake of 0.5% (w/v) human serum albumin in control HPAFII (A) and AsPC1 (B)</a:t>
            </a:r>
            <a:r>
              <a:rPr lang="en-US" b="1" dirty="0"/>
              <a:t> </a:t>
            </a:r>
            <a:r>
              <a:rPr lang="en-US" dirty="0"/>
              <a:t>cells.</a:t>
            </a:r>
          </a:p>
        </p:txBody>
      </p:sp>
    </p:spTree>
    <p:extLst>
      <p:ext uri="{BB962C8B-B14F-4D97-AF65-F5344CB8AC3E}">
        <p14:creationId xmlns:p14="http://schemas.microsoft.com/office/powerpoint/2010/main" val="454547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368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Figures</dc:title>
  <dc:creator>CCC</dc:creator>
  <cp:lastModifiedBy>Williams, Terence</cp:lastModifiedBy>
  <cp:revision>37</cp:revision>
  <dcterms:created xsi:type="dcterms:W3CDTF">2015-01-07T20:20:10Z</dcterms:created>
  <dcterms:modified xsi:type="dcterms:W3CDTF">2017-08-29T03:29:58Z</dcterms:modified>
</cp:coreProperties>
</file>