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60" r:id="rId2"/>
    <p:sldId id="261" r:id="rId3"/>
    <p:sldId id="262" r:id="rId4"/>
    <p:sldId id="265" r:id="rId5"/>
    <p:sldId id="263" r:id="rId6"/>
    <p:sldId id="266" r:id="rId7"/>
  </p:sldIdLst>
  <p:sldSz cx="6858000" cy="9906000" type="A4"/>
  <p:notesSz cx="6858000" cy="91440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87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e Ng | Mimetas" initials="CN|M" lastIdx="1" clrIdx="0">
    <p:extLst>
      <p:ext uri="{19B8F6BF-5375-455C-9EA6-DF929625EA0E}">
        <p15:presenceInfo xmlns:p15="http://schemas.microsoft.com/office/powerpoint/2012/main" userId="Chee Ng | Mimeta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27" autoAdjust="0"/>
    <p:restoredTop sz="94696"/>
  </p:normalViewPr>
  <p:slideViewPr>
    <p:cSldViewPr snapToGrid="0" snapToObjects="1" showGuides="1">
      <p:cViewPr>
        <p:scale>
          <a:sx n="100" d="100"/>
          <a:sy n="100" d="100"/>
        </p:scale>
        <p:origin x="1450" y="-523"/>
      </p:cViewPr>
      <p:guideLst>
        <p:guide orient="horz" pos="3120"/>
        <p:guide pos="187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oleObject" Target="file:///C:\Users\Chee%20Ping\Downloads\mayo%20breast%20cancer%20paper\Data%20-%20compiled%20for%20analysis%20-%20updated%2020160119.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Chee%20Ping\Downloads\mayo%20breast%20cancer%20paper\Data%20-%20compiled%20for%20analysis%20-%20updated%2020160119.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Chee%20Ping\Downloads\mayo%20breast%20cancer%20paper\Data%20-%20compiled%20for%20analysis%20-%20updated%2020160119.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Chee%20Ping\Downloads\mayo%20breast%20cancer%20paper\Data%20-%20compiled%20for%20analysis%20-%20updated%2020160119.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dirty="0"/>
              <a:t>RTG per incubation time day 0</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scatterChart>
        <c:scatterStyle val="lineMarker"/>
        <c:varyColors val="0"/>
        <c:ser>
          <c:idx val="0"/>
          <c:order val="0"/>
          <c:tx>
            <c:v>0</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'008 HTB-26 MDA-MD-231'!$H$47:$H$50</c:f>
              <c:numCache>
                <c:formatCode>General</c:formatCode>
                <c:ptCount val="4"/>
                <c:pt idx="0">
                  <c:v>1000</c:v>
                </c:pt>
                <c:pt idx="1">
                  <c:v>2500</c:v>
                </c:pt>
                <c:pt idx="2">
                  <c:v>5000</c:v>
                </c:pt>
                <c:pt idx="3">
                  <c:v>10000</c:v>
                </c:pt>
              </c:numCache>
            </c:numRef>
          </c:xVal>
          <c:yVal>
            <c:numRef>
              <c:f>'008 HTB-26 MDA-MD-231'!$I$47:$I$50</c:f>
              <c:numCache>
                <c:formatCode>General</c:formatCode>
                <c:ptCount val="4"/>
                <c:pt idx="0">
                  <c:v>1.63E-4</c:v>
                </c:pt>
                <c:pt idx="1">
                  <c:v>1.9450000000000001E-4</c:v>
                </c:pt>
                <c:pt idx="2">
                  <c:v>5.4549999999999998E-4</c:v>
                </c:pt>
                <c:pt idx="3">
                  <c:v>2.4399999999999999E-4</c:v>
                </c:pt>
              </c:numCache>
            </c:numRef>
          </c:yVal>
          <c:smooth val="0"/>
          <c:extLst xmlns:c16r2="http://schemas.microsoft.com/office/drawing/2015/06/chart">
            <c:ext xmlns:c16="http://schemas.microsoft.com/office/drawing/2014/chart" uri="{C3380CC4-5D6E-409C-BE32-E72D297353CC}">
              <c16:uniqueId val="{00000000-24E6-48CE-96C6-93189EBBEB2D}"/>
            </c:ext>
          </c:extLst>
        </c:ser>
        <c:ser>
          <c:idx val="1"/>
          <c:order val="1"/>
          <c:tx>
            <c:v>5</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'008 HTB-26 MDA-MD-231'!$H$47:$H$50</c:f>
              <c:numCache>
                <c:formatCode>General</c:formatCode>
                <c:ptCount val="4"/>
                <c:pt idx="0">
                  <c:v>1000</c:v>
                </c:pt>
                <c:pt idx="1">
                  <c:v>2500</c:v>
                </c:pt>
                <c:pt idx="2">
                  <c:v>5000</c:v>
                </c:pt>
                <c:pt idx="3">
                  <c:v>10000</c:v>
                </c:pt>
              </c:numCache>
            </c:numRef>
          </c:xVal>
          <c:yVal>
            <c:numRef>
              <c:f>'008 HTB-26 MDA-MD-231'!$J$47:$J$50</c:f>
              <c:numCache>
                <c:formatCode>General</c:formatCode>
                <c:ptCount val="4"/>
                <c:pt idx="0">
                  <c:v>3.3350000000000003E-4</c:v>
                </c:pt>
                <c:pt idx="1">
                  <c:v>3.2949999999999999E-4</c:v>
                </c:pt>
                <c:pt idx="2">
                  <c:v>4.0000000000000002E-4</c:v>
                </c:pt>
                <c:pt idx="3">
                  <c:v>1.325E-4</c:v>
                </c:pt>
              </c:numCache>
            </c:numRef>
          </c:yVal>
          <c:smooth val="0"/>
          <c:extLst xmlns:c16r2="http://schemas.microsoft.com/office/drawing/2015/06/chart">
            <c:ext xmlns:c16="http://schemas.microsoft.com/office/drawing/2014/chart" uri="{C3380CC4-5D6E-409C-BE32-E72D297353CC}">
              <c16:uniqueId val="{00000001-24E6-48CE-96C6-93189EBBEB2D}"/>
            </c:ext>
          </c:extLst>
        </c:ser>
        <c:ser>
          <c:idx val="2"/>
          <c:order val="2"/>
          <c:tx>
            <c:v>10</c:v>
          </c:tx>
          <c:spPr>
            <a:ln w="19050" cap="rnd">
              <a:solidFill>
                <a:schemeClr val="accent3"/>
              </a:solidFill>
              <a:round/>
            </a:ln>
            <a:effectLst/>
          </c:spPr>
          <c:marker>
            <c:symbol val="circle"/>
            <c:size val="5"/>
            <c:spPr>
              <a:solidFill>
                <a:schemeClr val="accent3"/>
              </a:solidFill>
              <a:ln w="9525">
                <a:solidFill>
                  <a:schemeClr val="accent3"/>
                </a:solidFill>
              </a:ln>
              <a:effectLst/>
            </c:spPr>
          </c:marker>
          <c:trendline>
            <c:spPr>
              <a:ln w="19050" cap="rnd">
                <a:solidFill>
                  <a:schemeClr val="accent3"/>
                </a:solidFill>
                <a:prstDash val="sysDot"/>
              </a:ln>
              <a:effectLst/>
            </c:spPr>
            <c:trendlineType val="linear"/>
            <c:dispRSqr val="1"/>
            <c:dispEq val="0"/>
            <c:trendlineLbl>
              <c:layout>
                <c:manualLayout>
                  <c:x val="0.21794582429121662"/>
                  <c:y val="-1.2158267182757662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'008 HTB-26 MDA-MD-231'!$H$47:$H$50</c:f>
              <c:numCache>
                <c:formatCode>General</c:formatCode>
                <c:ptCount val="4"/>
                <c:pt idx="0">
                  <c:v>1000</c:v>
                </c:pt>
                <c:pt idx="1">
                  <c:v>2500</c:v>
                </c:pt>
                <c:pt idx="2">
                  <c:v>5000</c:v>
                </c:pt>
                <c:pt idx="3">
                  <c:v>10000</c:v>
                </c:pt>
              </c:numCache>
            </c:numRef>
          </c:xVal>
          <c:yVal>
            <c:numRef>
              <c:f>'008 HTB-26 MDA-MD-231'!$K$47:$K$50</c:f>
              <c:numCache>
                <c:formatCode>General</c:formatCode>
                <c:ptCount val="4"/>
                <c:pt idx="0">
                  <c:v>6.5200000000000002E-4</c:v>
                </c:pt>
                <c:pt idx="1">
                  <c:v>5.2450000000000001E-4</c:v>
                </c:pt>
                <c:pt idx="2">
                  <c:v>2.5049999999999996E-4</c:v>
                </c:pt>
                <c:pt idx="3">
                  <c:v>3.7649999999999999E-4</c:v>
                </c:pt>
              </c:numCache>
            </c:numRef>
          </c:yVal>
          <c:smooth val="0"/>
          <c:extLst xmlns:c16r2="http://schemas.microsoft.com/office/drawing/2015/06/chart">
            <c:ext xmlns:c16="http://schemas.microsoft.com/office/drawing/2014/chart" uri="{C3380CC4-5D6E-409C-BE32-E72D297353CC}">
              <c16:uniqueId val="{00000002-24E6-48CE-96C6-93189EBBEB2D}"/>
            </c:ext>
          </c:extLst>
        </c:ser>
        <c:ser>
          <c:idx val="3"/>
          <c:order val="3"/>
          <c:tx>
            <c:v>15</c:v>
          </c:tx>
          <c:spPr>
            <a:ln w="19050" cap="rnd">
              <a:solidFill>
                <a:schemeClr val="accent4"/>
              </a:solidFill>
              <a:round/>
            </a:ln>
            <a:effectLst/>
          </c:spPr>
          <c:marker>
            <c:symbol val="circle"/>
            <c:size val="5"/>
            <c:spPr>
              <a:solidFill>
                <a:schemeClr val="accent4"/>
              </a:solidFill>
              <a:ln w="9525">
                <a:solidFill>
                  <a:schemeClr val="accent4"/>
                </a:solidFill>
              </a:ln>
              <a:effectLst/>
            </c:spPr>
          </c:marker>
          <c:trendline>
            <c:spPr>
              <a:ln w="19050" cap="rnd">
                <a:solidFill>
                  <a:schemeClr val="accent4"/>
                </a:solidFill>
                <a:prstDash val="sysDot"/>
              </a:ln>
              <a:effectLst/>
            </c:spPr>
            <c:trendlineType val="linear"/>
            <c:dispRSqr val="1"/>
            <c:dispEq val="0"/>
            <c:trendlineLbl>
              <c:layout>
                <c:manualLayout>
                  <c:x val="0.223745659710787"/>
                  <c:y val="-2.9040685245725749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'008 HTB-26 MDA-MD-231'!$H$47:$H$50</c:f>
              <c:numCache>
                <c:formatCode>General</c:formatCode>
                <c:ptCount val="4"/>
                <c:pt idx="0">
                  <c:v>1000</c:v>
                </c:pt>
                <c:pt idx="1">
                  <c:v>2500</c:v>
                </c:pt>
                <c:pt idx="2">
                  <c:v>5000</c:v>
                </c:pt>
                <c:pt idx="3">
                  <c:v>10000</c:v>
                </c:pt>
              </c:numCache>
            </c:numRef>
          </c:xVal>
          <c:yVal>
            <c:numRef>
              <c:f>'008 HTB-26 MDA-MD-231'!$L$47:$L$50</c:f>
              <c:numCache>
                <c:formatCode>General</c:formatCode>
                <c:ptCount val="4"/>
                <c:pt idx="0">
                  <c:v>3.5149999999999998E-4</c:v>
                </c:pt>
                <c:pt idx="1">
                  <c:v>6.6699999999999995E-4</c:v>
                </c:pt>
                <c:pt idx="2">
                  <c:v>5.9200000000000008E-4</c:v>
                </c:pt>
                <c:pt idx="3">
                  <c:v>2.2905E-3</c:v>
                </c:pt>
              </c:numCache>
            </c:numRef>
          </c:yVal>
          <c:smooth val="0"/>
          <c:extLst xmlns:c16r2="http://schemas.microsoft.com/office/drawing/2015/06/chart">
            <c:ext xmlns:c16="http://schemas.microsoft.com/office/drawing/2014/chart" uri="{C3380CC4-5D6E-409C-BE32-E72D297353CC}">
              <c16:uniqueId val="{00000003-24E6-48CE-96C6-93189EBBEB2D}"/>
            </c:ext>
          </c:extLst>
        </c:ser>
        <c:ser>
          <c:idx val="4"/>
          <c:order val="4"/>
          <c:tx>
            <c:v>20</c:v>
          </c:tx>
          <c:spPr>
            <a:ln w="19050" cap="rnd">
              <a:solidFill>
                <a:schemeClr val="accent5"/>
              </a:solidFill>
              <a:round/>
            </a:ln>
            <a:effectLst/>
          </c:spPr>
          <c:marker>
            <c:symbol val="circle"/>
            <c:size val="5"/>
            <c:spPr>
              <a:solidFill>
                <a:schemeClr val="accent5"/>
              </a:solidFill>
              <a:ln w="9525">
                <a:solidFill>
                  <a:schemeClr val="accent5"/>
                </a:solidFill>
              </a:ln>
              <a:effectLst/>
            </c:spPr>
          </c:marker>
          <c:trendline>
            <c:spPr>
              <a:ln w="19050" cap="rnd">
                <a:solidFill>
                  <a:schemeClr val="accent5"/>
                </a:solidFill>
                <a:prstDash val="sysDot"/>
              </a:ln>
              <a:effectLst/>
            </c:spPr>
            <c:trendlineType val="linear"/>
            <c:dispRSqr val="1"/>
            <c:dispEq val="0"/>
            <c:trendlineLbl>
              <c:layout>
                <c:manualLayout>
                  <c:x val="0.23489918936380677"/>
                  <c:y val="-1.8055733925938448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'008 HTB-26 MDA-MD-231'!$H$47:$H$50</c:f>
              <c:numCache>
                <c:formatCode>General</c:formatCode>
                <c:ptCount val="4"/>
                <c:pt idx="0">
                  <c:v>1000</c:v>
                </c:pt>
                <c:pt idx="1">
                  <c:v>2500</c:v>
                </c:pt>
                <c:pt idx="2">
                  <c:v>5000</c:v>
                </c:pt>
                <c:pt idx="3">
                  <c:v>10000</c:v>
                </c:pt>
              </c:numCache>
            </c:numRef>
          </c:xVal>
          <c:yVal>
            <c:numRef>
              <c:f>'008 HTB-26 MDA-MD-231'!$M$47:$M$50</c:f>
              <c:numCache>
                <c:formatCode>General</c:formatCode>
                <c:ptCount val="4"/>
                <c:pt idx="0">
                  <c:v>1.895E-4</c:v>
                </c:pt>
                <c:pt idx="1">
                  <c:v>4.9699999999999994E-4</c:v>
                </c:pt>
                <c:pt idx="2">
                  <c:v>2.1640000000000001E-3</c:v>
                </c:pt>
                <c:pt idx="3">
                  <c:v>3.9605000000000005E-3</c:v>
                </c:pt>
              </c:numCache>
            </c:numRef>
          </c:yVal>
          <c:smooth val="0"/>
          <c:extLst xmlns:c16r2="http://schemas.microsoft.com/office/drawing/2015/06/chart">
            <c:ext xmlns:c16="http://schemas.microsoft.com/office/drawing/2014/chart" uri="{C3380CC4-5D6E-409C-BE32-E72D297353CC}">
              <c16:uniqueId val="{00000004-24E6-48CE-96C6-93189EBBEB2D}"/>
            </c:ext>
          </c:extLst>
        </c:ser>
        <c:ser>
          <c:idx val="5"/>
          <c:order val="5"/>
          <c:tx>
            <c:v>25</c:v>
          </c:tx>
          <c:spPr>
            <a:ln w="19050" cap="rnd">
              <a:solidFill>
                <a:schemeClr val="accent6"/>
              </a:solidFill>
              <a:round/>
            </a:ln>
            <a:effectLst/>
          </c:spPr>
          <c:marker>
            <c:symbol val="circle"/>
            <c:size val="5"/>
            <c:spPr>
              <a:solidFill>
                <a:schemeClr val="accent6"/>
              </a:solidFill>
              <a:ln w="9525">
                <a:solidFill>
                  <a:schemeClr val="accent6"/>
                </a:solidFill>
              </a:ln>
              <a:effectLst/>
            </c:spPr>
          </c:marker>
          <c:trendline>
            <c:spPr>
              <a:ln w="19050" cap="rnd">
                <a:solidFill>
                  <a:schemeClr val="accent6"/>
                </a:solidFill>
                <a:prstDash val="sysDot"/>
              </a:ln>
              <a:effectLst/>
            </c:spPr>
            <c:trendlineType val="linear"/>
            <c:dispRSqr val="1"/>
            <c:dispEq val="0"/>
            <c:trendlineLbl>
              <c:layout>
                <c:manualLayout>
                  <c:x val="0.23489918936380677"/>
                  <c:y val="-3.2336698979251823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'008 HTB-26 MDA-MD-231'!$H$47:$H$50</c:f>
              <c:numCache>
                <c:formatCode>General</c:formatCode>
                <c:ptCount val="4"/>
                <c:pt idx="0">
                  <c:v>1000</c:v>
                </c:pt>
                <c:pt idx="1">
                  <c:v>2500</c:v>
                </c:pt>
                <c:pt idx="2">
                  <c:v>5000</c:v>
                </c:pt>
                <c:pt idx="3">
                  <c:v>10000</c:v>
                </c:pt>
              </c:numCache>
            </c:numRef>
          </c:xVal>
          <c:yVal>
            <c:numRef>
              <c:f>'008 HTB-26 MDA-MD-231'!$N$47:$N$50</c:f>
              <c:numCache>
                <c:formatCode>General</c:formatCode>
                <c:ptCount val="4"/>
                <c:pt idx="0">
                  <c:v>4.8300000000000003E-4</c:v>
                </c:pt>
                <c:pt idx="1">
                  <c:v>7.8750000000000001E-4</c:v>
                </c:pt>
                <c:pt idx="2">
                  <c:v>2.5754999999999997E-3</c:v>
                </c:pt>
                <c:pt idx="3">
                  <c:v>6.3660000000000001E-3</c:v>
                </c:pt>
              </c:numCache>
            </c:numRef>
          </c:yVal>
          <c:smooth val="0"/>
          <c:extLst xmlns:c16r2="http://schemas.microsoft.com/office/drawing/2015/06/chart">
            <c:ext xmlns:c16="http://schemas.microsoft.com/office/drawing/2014/chart" uri="{C3380CC4-5D6E-409C-BE32-E72D297353CC}">
              <c16:uniqueId val="{00000005-24E6-48CE-96C6-93189EBBEB2D}"/>
            </c:ext>
          </c:extLst>
        </c:ser>
        <c:ser>
          <c:idx val="6"/>
          <c:order val="6"/>
          <c:tx>
            <c:v>30</c:v>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trendline>
            <c:spPr>
              <a:ln w="19050" cap="rnd">
                <a:solidFill>
                  <a:schemeClr val="accent1">
                    <a:lumMod val="60000"/>
                  </a:schemeClr>
                </a:solidFill>
                <a:prstDash val="sysDot"/>
              </a:ln>
              <a:effectLst/>
            </c:spPr>
            <c:trendlineType val="linear"/>
            <c:dispRSqr val="1"/>
            <c:dispEq val="0"/>
            <c:trendlineLbl>
              <c:layout>
                <c:manualLayout>
                  <c:x val="0.24233487579915333"/>
                  <c:y val="-8.3985356107663823E-3"/>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'008 HTB-26 MDA-MD-231'!$H$47:$H$50</c:f>
              <c:numCache>
                <c:formatCode>General</c:formatCode>
                <c:ptCount val="4"/>
                <c:pt idx="0">
                  <c:v>1000</c:v>
                </c:pt>
                <c:pt idx="1">
                  <c:v>2500</c:v>
                </c:pt>
                <c:pt idx="2">
                  <c:v>5000</c:v>
                </c:pt>
                <c:pt idx="3">
                  <c:v>10000</c:v>
                </c:pt>
              </c:numCache>
            </c:numRef>
          </c:xVal>
          <c:yVal>
            <c:numRef>
              <c:f>'008 HTB-26 MDA-MD-231'!$O$47:$O$50</c:f>
              <c:numCache>
                <c:formatCode>General</c:formatCode>
                <c:ptCount val="4"/>
                <c:pt idx="0">
                  <c:v>6.1399999999999996E-4</c:v>
                </c:pt>
                <c:pt idx="1">
                  <c:v>1.0955000000000001E-3</c:v>
                </c:pt>
                <c:pt idx="2">
                  <c:v>4.2459999999999998E-3</c:v>
                </c:pt>
                <c:pt idx="3">
                  <c:v>8.2419999999999993E-3</c:v>
                </c:pt>
              </c:numCache>
            </c:numRef>
          </c:yVal>
          <c:smooth val="0"/>
          <c:extLst xmlns:c16r2="http://schemas.microsoft.com/office/drawing/2015/06/chart">
            <c:ext xmlns:c16="http://schemas.microsoft.com/office/drawing/2014/chart" uri="{C3380CC4-5D6E-409C-BE32-E72D297353CC}">
              <c16:uniqueId val="{00000006-24E6-48CE-96C6-93189EBBEB2D}"/>
            </c:ext>
          </c:extLst>
        </c:ser>
        <c:ser>
          <c:idx val="7"/>
          <c:order val="7"/>
          <c:tx>
            <c:v>35</c:v>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trendline>
            <c:spPr>
              <a:ln w="19050" cap="rnd">
                <a:solidFill>
                  <a:schemeClr val="accent2">
                    <a:lumMod val="60000"/>
                  </a:schemeClr>
                </a:solidFill>
                <a:prstDash val="sysDot"/>
              </a:ln>
              <a:effectLst/>
            </c:spPr>
            <c:trendlineType val="linear"/>
            <c:dispRSqr val="1"/>
            <c:dispEq val="0"/>
            <c:trendlineLbl>
              <c:layout>
                <c:manualLayout>
                  <c:x val="0.23861703258148004"/>
                  <c:y val="-2.6308773492734139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'008 HTB-26 MDA-MD-231'!$H$47:$H$50</c:f>
              <c:numCache>
                <c:formatCode>General</c:formatCode>
                <c:ptCount val="4"/>
                <c:pt idx="0">
                  <c:v>1000</c:v>
                </c:pt>
                <c:pt idx="1">
                  <c:v>2500</c:v>
                </c:pt>
                <c:pt idx="2">
                  <c:v>5000</c:v>
                </c:pt>
                <c:pt idx="3">
                  <c:v>10000</c:v>
                </c:pt>
              </c:numCache>
            </c:numRef>
          </c:xVal>
          <c:yVal>
            <c:numRef>
              <c:f>'008 HTB-26 MDA-MD-231'!$P$47:$P$50</c:f>
              <c:numCache>
                <c:formatCode>General</c:formatCode>
                <c:ptCount val="4"/>
                <c:pt idx="0">
                  <c:v>5.9599999999999996E-4</c:v>
                </c:pt>
                <c:pt idx="1">
                  <c:v>1.2515E-3</c:v>
                </c:pt>
                <c:pt idx="2">
                  <c:v>5.0589999999999993E-3</c:v>
                </c:pt>
                <c:pt idx="3">
                  <c:v>9.5049999999999996E-3</c:v>
                </c:pt>
              </c:numCache>
            </c:numRef>
          </c:yVal>
          <c:smooth val="0"/>
          <c:extLst xmlns:c16r2="http://schemas.microsoft.com/office/drawing/2015/06/chart">
            <c:ext xmlns:c16="http://schemas.microsoft.com/office/drawing/2014/chart" uri="{C3380CC4-5D6E-409C-BE32-E72D297353CC}">
              <c16:uniqueId val="{00000007-24E6-48CE-96C6-93189EBBEB2D}"/>
            </c:ext>
          </c:extLst>
        </c:ser>
        <c:ser>
          <c:idx val="8"/>
          <c:order val="8"/>
          <c:tx>
            <c:v>40</c:v>
          </c:tx>
          <c:spPr>
            <a:ln w="19050"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xVal>
            <c:numRef>
              <c:f>'008 HTB-26 MDA-MD-231'!$H$47:$H$50</c:f>
              <c:numCache>
                <c:formatCode>General</c:formatCode>
                <c:ptCount val="4"/>
                <c:pt idx="0">
                  <c:v>1000</c:v>
                </c:pt>
                <c:pt idx="1">
                  <c:v>2500</c:v>
                </c:pt>
                <c:pt idx="2">
                  <c:v>5000</c:v>
                </c:pt>
                <c:pt idx="3">
                  <c:v>10000</c:v>
                </c:pt>
              </c:numCache>
            </c:numRef>
          </c:xVal>
          <c:yVal>
            <c:numRef>
              <c:f>'008 HTB-26 MDA-MD-231'!$Q$47:$Q$50</c:f>
              <c:numCache>
                <c:formatCode>General</c:formatCode>
                <c:ptCount val="4"/>
                <c:pt idx="0">
                  <c:v>3.435E-4</c:v>
                </c:pt>
                <c:pt idx="1">
                  <c:v>1.0565000000000001E-3</c:v>
                </c:pt>
                <c:pt idx="2">
                  <c:v>6.13E-3</c:v>
                </c:pt>
                <c:pt idx="3">
                  <c:v>8.2400000000000008E-3</c:v>
                </c:pt>
              </c:numCache>
            </c:numRef>
          </c:yVal>
          <c:smooth val="0"/>
          <c:extLst xmlns:c16r2="http://schemas.microsoft.com/office/drawing/2015/06/chart">
            <c:ext xmlns:c16="http://schemas.microsoft.com/office/drawing/2014/chart" uri="{C3380CC4-5D6E-409C-BE32-E72D297353CC}">
              <c16:uniqueId val="{00000008-24E6-48CE-96C6-93189EBBEB2D}"/>
            </c:ext>
          </c:extLst>
        </c:ser>
        <c:ser>
          <c:idx val="9"/>
          <c:order val="9"/>
          <c:tx>
            <c:v>45</c:v>
          </c:tx>
          <c:spPr>
            <a:ln w="19050"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xVal>
            <c:numRef>
              <c:f>'008 HTB-26 MDA-MD-231'!$H$47:$H$50</c:f>
              <c:numCache>
                <c:formatCode>General</c:formatCode>
                <c:ptCount val="4"/>
                <c:pt idx="0">
                  <c:v>1000</c:v>
                </c:pt>
                <c:pt idx="1">
                  <c:v>2500</c:v>
                </c:pt>
                <c:pt idx="2">
                  <c:v>5000</c:v>
                </c:pt>
                <c:pt idx="3">
                  <c:v>10000</c:v>
                </c:pt>
              </c:numCache>
            </c:numRef>
          </c:xVal>
          <c:yVal>
            <c:numRef>
              <c:f>'008 HTB-26 MDA-MD-231'!$R$47:$R$50</c:f>
              <c:numCache>
                <c:formatCode>General</c:formatCode>
                <c:ptCount val="4"/>
                <c:pt idx="0">
                  <c:v>3.6399999999999996E-4</c:v>
                </c:pt>
                <c:pt idx="1">
                  <c:v>2.036E-3</c:v>
                </c:pt>
                <c:pt idx="2">
                  <c:v>6.6385000000000003E-3</c:v>
                </c:pt>
                <c:pt idx="3">
                  <c:v>7.0014999999999999E-3</c:v>
                </c:pt>
              </c:numCache>
            </c:numRef>
          </c:yVal>
          <c:smooth val="0"/>
          <c:extLst xmlns:c16r2="http://schemas.microsoft.com/office/drawing/2015/06/chart">
            <c:ext xmlns:c16="http://schemas.microsoft.com/office/drawing/2014/chart" uri="{C3380CC4-5D6E-409C-BE32-E72D297353CC}">
              <c16:uniqueId val="{00000009-24E6-48CE-96C6-93189EBBEB2D}"/>
            </c:ext>
          </c:extLst>
        </c:ser>
        <c:ser>
          <c:idx val="10"/>
          <c:order val="10"/>
          <c:tx>
            <c:v>50</c:v>
          </c:tx>
          <c:spPr>
            <a:ln w="19050" cap="rnd">
              <a:solidFill>
                <a:schemeClr val="accent5">
                  <a:lumMod val="60000"/>
                </a:schemeClr>
              </a:solidFill>
              <a:round/>
            </a:ln>
            <a:effectLst/>
          </c:spPr>
          <c:marker>
            <c:symbol val="circle"/>
            <c:size val="5"/>
            <c:spPr>
              <a:solidFill>
                <a:schemeClr val="accent5">
                  <a:lumMod val="60000"/>
                </a:schemeClr>
              </a:solidFill>
              <a:ln w="9525">
                <a:solidFill>
                  <a:schemeClr val="accent5">
                    <a:lumMod val="60000"/>
                  </a:schemeClr>
                </a:solidFill>
              </a:ln>
              <a:effectLst/>
            </c:spPr>
          </c:marker>
          <c:xVal>
            <c:numRef>
              <c:f>'008 HTB-26 MDA-MD-231'!$H$47:$H$50</c:f>
              <c:numCache>
                <c:formatCode>General</c:formatCode>
                <c:ptCount val="4"/>
                <c:pt idx="0">
                  <c:v>1000</c:v>
                </c:pt>
                <c:pt idx="1">
                  <c:v>2500</c:v>
                </c:pt>
                <c:pt idx="2">
                  <c:v>5000</c:v>
                </c:pt>
                <c:pt idx="3">
                  <c:v>10000</c:v>
                </c:pt>
              </c:numCache>
            </c:numRef>
          </c:xVal>
          <c:yVal>
            <c:numRef>
              <c:f>'008 HTB-26 MDA-MD-231'!$S$47:$S$50</c:f>
              <c:numCache>
                <c:formatCode>General</c:formatCode>
                <c:ptCount val="4"/>
                <c:pt idx="0">
                  <c:v>5.7299999999999994E-4</c:v>
                </c:pt>
                <c:pt idx="1">
                  <c:v>1.3489999999999999E-3</c:v>
                </c:pt>
                <c:pt idx="2">
                  <c:v>6.1279999999999998E-3</c:v>
                </c:pt>
                <c:pt idx="3">
                  <c:v>4.3625000000000001E-3</c:v>
                </c:pt>
              </c:numCache>
            </c:numRef>
          </c:yVal>
          <c:smooth val="0"/>
          <c:extLst xmlns:c16r2="http://schemas.microsoft.com/office/drawing/2015/06/chart">
            <c:ext xmlns:c16="http://schemas.microsoft.com/office/drawing/2014/chart" uri="{C3380CC4-5D6E-409C-BE32-E72D297353CC}">
              <c16:uniqueId val="{0000000A-24E6-48CE-96C6-93189EBBEB2D}"/>
            </c:ext>
          </c:extLst>
        </c:ser>
        <c:ser>
          <c:idx val="11"/>
          <c:order val="11"/>
          <c:tx>
            <c:v>55</c:v>
          </c:tx>
          <c:spPr>
            <a:ln w="19050" cap="rnd">
              <a:solidFill>
                <a:schemeClr val="accent6">
                  <a:lumMod val="60000"/>
                </a:schemeClr>
              </a:solidFill>
              <a:round/>
            </a:ln>
            <a:effectLst/>
          </c:spPr>
          <c:marker>
            <c:symbol val="circle"/>
            <c:size val="5"/>
            <c:spPr>
              <a:solidFill>
                <a:schemeClr val="accent6">
                  <a:lumMod val="60000"/>
                </a:schemeClr>
              </a:solidFill>
              <a:ln w="9525">
                <a:solidFill>
                  <a:schemeClr val="accent6">
                    <a:lumMod val="60000"/>
                  </a:schemeClr>
                </a:solidFill>
              </a:ln>
              <a:effectLst/>
            </c:spPr>
          </c:marker>
          <c:xVal>
            <c:numRef>
              <c:f>'008 HTB-26 MDA-MD-231'!$H$47:$H$50</c:f>
              <c:numCache>
                <c:formatCode>General</c:formatCode>
                <c:ptCount val="4"/>
                <c:pt idx="0">
                  <c:v>1000</c:v>
                </c:pt>
                <c:pt idx="1">
                  <c:v>2500</c:v>
                </c:pt>
                <c:pt idx="2">
                  <c:v>5000</c:v>
                </c:pt>
                <c:pt idx="3">
                  <c:v>10000</c:v>
                </c:pt>
              </c:numCache>
            </c:numRef>
          </c:xVal>
          <c:yVal>
            <c:numRef>
              <c:f>'008 HTB-26 MDA-MD-231'!$T$47:$T$50</c:f>
              <c:numCache>
                <c:formatCode>General</c:formatCode>
                <c:ptCount val="4"/>
                <c:pt idx="0">
                  <c:v>7.3649999999999996E-4</c:v>
                </c:pt>
                <c:pt idx="1">
                  <c:v>8.5450000000000001E-4</c:v>
                </c:pt>
                <c:pt idx="2">
                  <c:v>5.9789999999999999E-3</c:v>
                </c:pt>
                <c:pt idx="3">
                  <c:v>3.7234999999999998E-3</c:v>
                </c:pt>
              </c:numCache>
            </c:numRef>
          </c:yVal>
          <c:smooth val="0"/>
          <c:extLst xmlns:c16r2="http://schemas.microsoft.com/office/drawing/2015/06/chart">
            <c:ext xmlns:c16="http://schemas.microsoft.com/office/drawing/2014/chart" uri="{C3380CC4-5D6E-409C-BE32-E72D297353CC}">
              <c16:uniqueId val="{0000000B-24E6-48CE-96C6-93189EBBEB2D}"/>
            </c:ext>
          </c:extLst>
        </c:ser>
        <c:ser>
          <c:idx val="12"/>
          <c:order val="12"/>
          <c:tx>
            <c:v>60</c:v>
          </c:tx>
          <c:spPr>
            <a:ln w="19050" cap="rnd">
              <a:solidFill>
                <a:schemeClr val="accent1">
                  <a:lumMod val="80000"/>
                  <a:lumOff val="20000"/>
                </a:schemeClr>
              </a:solidFill>
              <a:round/>
            </a:ln>
            <a:effectLst/>
          </c:spPr>
          <c:marker>
            <c:symbol val="circle"/>
            <c:size val="5"/>
            <c:spPr>
              <a:solidFill>
                <a:schemeClr val="accent1">
                  <a:lumMod val="80000"/>
                  <a:lumOff val="20000"/>
                </a:schemeClr>
              </a:solidFill>
              <a:ln w="9525">
                <a:solidFill>
                  <a:schemeClr val="accent1">
                    <a:lumMod val="80000"/>
                    <a:lumOff val="20000"/>
                  </a:schemeClr>
                </a:solidFill>
              </a:ln>
              <a:effectLst/>
            </c:spPr>
          </c:marker>
          <c:xVal>
            <c:numRef>
              <c:f>'008 HTB-26 MDA-MD-231'!$H$47:$H$50</c:f>
              <c:numCache>
                <c:formatCode>General</c:formatCode>
                <c:ptCount val="4"/>
                <c:pt idx="0">
                  <c:v>1000</c:v>
                </c:pt>
                <c:pt idx="1">
                  <c:v>2500</c:v>
                </c:pt>
                <c:pt idx="2">
                  <c:v>5000</c:v>
                </c:pt>
                <c:pt idx="3">
                  <c:v>10000</c:v>
                </c:pt>
              </c:numCache>
            </c:numRef>
          </c:xVal>
          <c:yVal>
            <c:numRef>
              <c:f>'008 HTB-26 MDA-MD-231'!$U$47:$U$50</c:f>
              <c:numCache>
                <c:formatCode>General</c:formatCode>
                <c:ptCount val="4"/>
                <c:pt idx="0">
                  <c:v>7.3649999999999996E-4</c:v>
                </c:pt>
                <c:pt idx="1">
                  <c:v>8.5450000000000001E-4</c:v>
                </c:pt>
                <c:pt idx="2">
                  <c:v>5.9789999999999999E-3</c:v>
                </c:pt>
                <c:pt idx="3">
                  <c:v>3.7234999999999998E-3</c:v>
                </c:pt>
              </c:numCache>
            </c:numRef>
          </c:yVal>
          <c:smooth val="0"/>
          <c:extLst xmlns:c16r2="http://schemas.microsoft.com/office/drawing/2015/06/chart">
            <c:ext xmlns:c16="http://schemas.microsoft.com/office/drawing/2014/chart" uri="{C3380CC4-5D6E-409C-BE32-E72D297353CC}">
              <c16:uniqueId val="{0000000C-24E6-48CE-96C6-93189EBBEB2D}"/>
            </c:ext>
          </c:extLst>
        </c:ser>
        <c:dLbls>
          <c:showLegendKey val="0"/>
          <c:showVal val="0"/>
          <c:showCatName val="0"/>
          <c:showSerName val="0"/>
          <c:showPercent val="0"/>
          <c:showBubbleSize val="0"/>
        </c:dLbls>
        <c:axId val="220357856"/>
        <c:axId val="220352760"/>
      </c:scatterChart>
      <c:valAx>
        <c:axId val="22035785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 cells seeded</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220352760"/>
        <c:crosses val="autoZero"/>
        <c:crossBetween val="midCat"/>
      </c:valAx>
      <c:valAx>
        <c:axId val="2203527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luminescent</a:t>
                </a:r>
                <a:r>
                  <a:rPr lang="nl-NL" baseline="0"/>
                  <a:t> signal</a:t>
                </a:r>
                <a:endParaRPr lang="nl-NL"/>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220357856"/>
        <c:crosses val="autoZero"/>
        <c:crossBetween val="midCat"/>
      </c:valAx>
      <c:spPr>
        <a:noFill/>
        <a:ln>
          <a:noFill/>
        </a:ln>
        <a:effectLst/>
      </c:spPr>
    </c:plotArea>
    <c:legend>
      <c:legendPos val="r"/>
      <c:legendEntry>
        <c:idx val="13"/>
        <c:delete val="1"/>
      </c:legendEntry>
      <c:legendEntry>
        <c:idx val="14"/>
        <c:delete val="1"/>
      </c:legendEntry>
      <c:legendEntry>
        <c:idx val="15"/>
        <c:delete val="1"/>
      </c:legendEntry>
      <c:legendEntry>
        <c:idx val="16"/>
        <c:delete val="1"/>
      </c:legendEntry>
      <c:legendEntry>
        <c:idx val="17"/>
        <c:delete val="1"/>
      </c:legendEntry>
      <c:legendEntry>
        <c:idx val="18"/>
        <c:delete val="1"/>
      </c:legendEntry>
      <c:layout>
        <c:manualLayout>
          <c:xMode val="edge"/>
          <c:yMode val="edge"/>
          <c:x val="0.78789675168817896"/>
          <c:y val="0.16249307064930252"/>
          <c:w val="0.18979618900578138"/>
          <c:h val="0.76838452247222988"/>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dirty="0"/>
              <a:t>RTG per incubation time day 7</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scatterChart>
        <c:scatterStyle val="lineMarker"/>
        <c:varyColors val="0"/>
        <c:ser>
          <c:idx val="1"/>
          <c:order val="1"/>
          <c:tx>
            <c:v>10</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'008 HTB-26 MDA-MD-231 day 7'!$H$47:$H$50</c:f>
              <c:numCache>
                <c:formatCode>General</c:formatCode>
                <c:ptCount val="4"/>
                <c:pt idx="0">
                  <c:v>1000</c:v>
                </c:pt>
                <c:pt idx="1">
                  <c:v>2500</c:v>
                </c:pt>
                <c:pt idx="2">
                  <c:v>5000</c:v>
                </c:pt>
                <c:pt idx="3">
                  <c:v>10000</c:v>
                </c:pt>
              </c:numCache>
            </c:numRef>
          </c:xVal>
          <c:yVal>
            <c:numRef>
              <c:f>'008 HTB-26 MDA-MD-231 day 7'!$J$47:$J$50</c:f>
              <c:numCache>
                <c:formatCode>General</c:formatCode>
                <c:ptCount val="4"/>
                <c:pt idx="0">
                  <c:v>4.4049999999999997E-4</c:v>
                </c:pt>
                <c:pt idx="1">
                  <c:v>1.76195E-2</c:v>
                </c:pt>
                <c:pt idx="2">
                  <c:v>5.3710500000000001E-2</c:v>
                </c:pt>
                <c:pt idx="3">
                  <c:v>7.3386499999999993E-2</c:v>
                </c:pt>
              </c:numCache>
            </c:numRef>
          </c:yVal>
          <c:smooth val="0"/>
          <c:extLst xmlns:c16r2="http://schemas.microsoft.com/office/drawing/2015/06/chart">
            <c:ext xmlns:c16="http://schemas.microsoft.com/office/drawing/2014/chart" uri="{C3380CC4-5D6E-409C-BE32-E72D297353CC}">
              <c16:uniqueId val="{00000000-594C-43F3-809E-5925AC3208A5}"/>
            </c:ext>
          </c:extLst>
        </c:ser>
        <c:ser>
          <c:idx val="2"/>
          <c:order val="2"/>
          <c:tx>
            <c:v>20</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'008 HTB-26 MDA-MD-231 day 7'!$H$47:$H$50</c:f>
              <c:numCache>
                <c:formatCode>General</c:formatCode>
                <c:ptCount val="4"/>
                <c:pt idx="0">
                  <c:v>1000</c:v>
                </c:pt>
                <c:pt idx="1">
                  <c:v>2500</c:v>
                </c:pt>
                <c:pt idx="2">
                  <c:v>5000</c:v>
                </c:pt>
                <c:pt idx="3">
                  <c:v>10000</c:v>
                </c:pt>
              </c:numCache>
            </c:numRef>
          </c:xVal>
          <c:yVal>
            <c:numRef>
              <c:f>'008 HTB-26 MDA-MD-231 day 7'!$K$47:$K$50</c:f>
              <c:numCache>
                <c:formatCode>General</c:formatCode>
                <c:ptCount val="4"/>
                <c:pt idx="0">
                  <c:v>3.7829999999999999E-3</c:v>
                </c:pt>
                <c:pt idx="1">
                  <c:v>5.4914499999999998E-2</c:v>
                </c:pt>
                <c:pt idx="2">
                  <c:v>0.1265935</c:v>
                </c:pt>
                <c:pt idx="3">
                  <c:v>1.4501E-2</c:v>
                </c:pt>
              </c:numCache>
            </c:numRef>
          </c:yVal>
          <c:smooth val="0"/>
          <c:extLst xmlns:c16r2="http://schemas.microsoft.com/office/drawing/2015/06/chart">
            <c:ext xmlns:c16="http://schemas.microsoft.com/office/drawing/2014/chart" uri="{C3380CC4-5D6E-409C-BE32-E72D297353CC}">
              <c16:uniqueId val="{00000001-594C-43F3-809E-5925AC3208A5}"/>
            </c:ext>
          </c:extLst>
        </c:ser>
        <c:ser>
          <c:idx val="3"/>
          <c:order val="3"/>
          <c:tx>
            <c:v>30</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'008 HTB-26 MDA-MD-231 day 7'!$H$47:$H$50</c:f>
              <c:numCache>
                <c:formatCode>General</c:formatCode>
                <c:ptCount val="4"/>
                <c:pt idx="0">
                  <c:v>1000</c:v>
                </c:pt>
                <c:pt idx="1">
                  <c:v>2500</c:v>
                </c:pt>
                <c:pt idx="2">
                  <c:v>5000</c:v>
                </c:pt>
                <c:pt idx="3">
                  <c:v>10000</c:v>
                </c:pt>
              </c:numCache>
            </c:numRef>
          </c:xVal>
          <c:yVal>
            <c:numRef>
              <c:f>'008 HTB-26 MDA-MD-231 day 7'!$L$47:$L$50</c:f>
              <c:numCache>
                <c:formatCode>General</c:formatCode>
                <c:ptCount val="4"/>
                <c:pt idx="0">
                  <c:v>8.6390000000000008E-3</c:v>
                </c:pt>
                <c:pt idx="1">
                  <c:v>8.094599999999999E-2</c:v>
                </c:pt>
                <c:pt idx="2">
                  <c:v>2.1025499999999999E-2</c:v>
                </c:pt>
                <c:pt idx="3">
                  <c:v>9.1485000000000004E-3</c:v>
                </c:pt>
              </c:numCache>
            </c:numRef>
          </c:yVal>
          <c:smooth val="0"/>
          <c:extLst xmlns:c16r2="http://schemas.microsoft.com/office/drawing/2015/06/chart">
            <c:ext xmlns:c16="http://schemas.microsoft.com/office/drawing/2014/chart" uri="{C3380CC4-5D6E-409C-BE32-E72D297353CC}">
              <c16:uniqueId val="{00000002-594C-43F3-809E-5925AC3208A5}"/>
            </c:ext>
          </c:extLst>
        </c:ser>
        <c:ser>
          <c:idx val="4"/>
          <c:order val="4"/>
          <c:tx>
            <c:v>40</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'008 HTB-26 MDA-MD-231 day 7'!$H$47:$H$50</c:f>
              <c:numCache>
                <c:formatCode>General</c:formatCode>
                <c:ptCount val="4"/>
                <c:pt idx="0">
                  <c:v>1000</c:v>
                </c:pt>
                <c:pt idx="1">
                  <c:v>2500</c:v>
                </c:pt>
                <c:pt idx="2">
                  <c:v>5000</c:v>
                </c:pt>
                <c:pt idx="3">
                  <c:v>10000</c:v>
                </c:pt>
              </c:numCache>
            </c:numRef>
          </c:xVal>
          <c:yVal>
            <c:numRef>
              <c:f>'008 HTB-26 MDA-MD-231 day 7'!$M$47:$M$50</c:f>
              <c:numCache>
                <c:formatCode>General</c:formatCode>
                <c:ptCount val="4"/>
                <c:pt idx="0">
                  <c:v>1.26385E-2</c:v>
                </c:pt>
                <c:pt idx="1">
                  <c:v>7.0566500000000004E-2</c:v>
                </c:pt>
                <c:pt idx="2">
                  <c:v>9.7094999999999994E-3</c:v>
                </c:pt>
                <c:pt idx="3">
                  <c:v>8.9394999999999995E-3</c:v>
                </c:pt>
              </c:numCache>
            </c:numRef>
          </c:yVal>
          <c:smooth val="0"/>
          <c:extLst xmlns:c16r2="http://schemas.microsoft.com/office/drawing/2015/06/chart">
            <c:ext xmlns:c16="http://schemas.microsoft.com/office/drawing/2014/chart" uri="{C3380CC4-5D6E-409C-BE32-E72D297353CC}">
              <c16:uniqueId val="{00000003-594C-43F3-809E-5925AC3208A5}"/>
            </c:ext>
          </c:extLst>
        </c:ser>
        <c:ser>
          <c:idx val="5"/>
          <c:order val="5"/>
          <c:tx>
            <c:v>50</c:v>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'008 HTB-26 MDA-MD-231 day 7'!$H$47:$H$50</c:f>
              <c:numCache>
                <c:formatCode>General</c:formatCode>
                <c:ptCount val="4"/>
                <c:pt idx="0">
                  <c:v>1000</c:v>
                </c:pt>
                <c:pt idx="1">
                  <c:v>2500</c:v>
                </c:pt>
                <c:pt idx="2">
                  <c:v>5000</c:v>
                </c:pt>
                <c:pt idx="3">
                  <c:v>10000</c:v>
                </c:pt>
              </c:numCache>
            </c:numRef>
          </c:xVal>
          <c:yVal>
            <c:numRef>
              <c:f>'008 HTB-26 MDA-MD-231 day 7'!$N$47:$N$50</c:f>
              <c:numCache>
                <c:formatCode>General</c:formatCode>
                <c:ptCount val="4"/>
                <c:pt idx="0">
                  <c:v>1.39595E-2</c:v>
                </c:pt>
                <c:pt idx="1">
                  <c:v>5.8019000000000001E-2</c:v>
                </c:pt>
                <c:pt idx="2">
                  <c:v>1.08685E-2</c:v>
                </c:pt>
                <c:pt idx="3">
                  <c:v>1.1981E-2</c:v>
                </c:pt>
              </c:numCache>
            </c:numRef>
          </c:yVal>
          <c:smooth val="0"/>
          <c:extLst xmlns:c16r2="http://schemas.microsoft.com/office/drawing/2015/06/chart">
            <c:ext xmlns:c16="http://schemas.microsoft.com/office/drawing/2014/chart" uri="{C3380CC4-5D6E-409C-BE32-E72D297353CC}">
              <c16:uniqueId val="{00000004-594C-43F3-809E-5925AC3208A5}"/>
            </c:ext>
          </c:extLst>
        </c:ser>
        <c:ser>
          <c:idx val="6"/>
          <c:order val="6"/>
          <c:tx>
            <c:v>60</c:v>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'008 HTB-26 MDA-MD-231 day 7'!$H$47:$H$50</c:f>
              <c:numCache>
                <c:formatCode>General</c:formatCode>
                <c:ptCount val="4"/>
                <c:pt idx="0">
                  <c:v>1000</c:v>
                </c:pt>
                <c:pt idx="1">
                  <c:v>2500</c:v>
                </c:pt>
                <c:pt idx="2">
                  <c:v>5000</c:v>
                </c:pt>
                <c:pt idx="3">
                  <c:v>10000</c:v>
                </c:pt>
              </c:numCache>
            </c:numRef>
          </c:xVal>
          <c:yVal>
            <c:numRef>
              <c:f>'008 HTB-26 MDA-MD-231 day 7'!$O$47:$O$50</c:f>
              <c:numCache>
                <c:formatCode>General</c:formatCode>
                <c:ptCount val="4"/>
                <c:pt idx="0">
                  <c:v>1.5391E-2</c:v>
                </c:pt>
                <c:pt idx="1">
                  <c:v>6.5713999999999995E-2</c:v>
                </c:pt>
                <c:pt idx="2">
                  <c:v>1.2552499999999999E-2</c:v>
                </c:pt>
                <c:pt idx="3">
                  <c:v>1.30875E-2</c:v>
                </c:pt>
              </c:numCache>
            </c:numRef>
          </c:yVal>
          <c:smooth val="0"/>
          <c:extLst xmlns:c16r2="http://schemas.microsoft.com/office/drawing/2015/06/chart">
            <c:ext xmlns:c16="http://schemas.microsoft.com/office/drawing/2014/chart" uri="{C3380CC4-5D6E-409C-BE32-E72D297353CC}">
              <c16:uniqueId val="{00000005-594C-43F3-809E-5925AC3208A5}"/>
            </c:ext>
          </c:extLst>
        </c:ser>
        <c:ser>
          <c:idx val="7"/>
          <c:order val="7"/>
          <c:tx>
            <c:v>70</c:v>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'008 HTB-26 MDA-MD-231 day 7'!$H$47:$H$50</c:f>
              <c:numCache>
                <c:formatCode>General</c:formatCode>
                <c:ptCount val="4"/>
                <c:pt idx="0">
                  <c:v>1000</c:v>
                </c:pt>
                <c:pt idx="1">
                  <c:v>2500</c:v>
                </c:pt>
                <c:pt idx="2">
                  <c:v>5000</c:v>
                </c:pt>
                <c:pt idx="3">
                  <c:v>10000</c:v>
                </c:pt>
              </c:numCache>
            </c:numRef>
          </c:xVal>
          <c:yVal>
            <c:numRef>
              <c:f>'008 HTB-26 MDA-MD-231 day 7'!$P$47:$P$50</c:f>
              <c:numCache>
                <c:formatCode>General</c:formatCode>
                <c:ptCount val="4"/>
                <c:pt idx="0">
                  <c:v>1.8818999999999999E-2</c:v>
                </c:pt>
                <c:pt idx="1">
                  <c:v>7.0182499999999995E-2</c:v>
                </c:pt>
                <c:pt idx="2">
                  <c:v>1.23365E-2</c:v>
                </c:pt>
                <c:pt idx="3">
                  <c:v>1.2177E-2</c:v>
                </c:pt>
              </c:numCache>
            </c:numRef>
          </c:yVal>
          <c:smooth val="0"/>
          <c:extLst xmlns:c16r2="http://schemas.microsoft.com/office/drawing/2015/06/chart">
            <c:ext xmlns:c16="http://schemas.microsoft.com/office/drawing/2014/chart" uri="{C3380CC4-5D6E-409C-BE32-E72D297353CC}">
              <c16:uniqueId val="{00000006-594C-43F3-809E-5925AC3208A5}"/>
            </c:ext>
          </c:extLst>
        </c:ser>
        <c:ser>
          <c:idx val="8"/>
          <c:order val="8"/>
          <c:tx>
            <c:v>80</c:v>
          </c:tx>
          <c:spPr>
            <a:ln w="19050"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xVal>
            <c:numRef>
              <c:f>'008 HTB-26 MDA-MD-231 day 7'!$H$47:$H$50</c:f>
              <c:numCache>
                <c:formatCode>General</c:formatCode>
                <c:ptCount val="4"/>
                <c:pt idx="0">
                  <c:v>1000</c:v>
                </c:pt>
                <c:pt idx="1">
                  <c:v>2500</c:v>
                </c:pt>
                <c:pt idx="2">
                  <c:v>5000</c:v>
                </c:pt>
                <c:pt idx="3">
                  <c:v>10000</c:v>
                </c:pt>
              </c:numCache>
            </c:numRef>
          </c:xVal>
          <c:yVal>
            <c:numRef>
              <c:f>'008 HTB-26 MDA-MD-231 day 7'!$Q$47:$Q$50</c:f>
              <c:numCache>
                <c:formatCode>General</c:formatCode>
                <c:ptCount val="4"/>
                <c:pt idx="0">
                  <c:v>1.92505E-2</c:v>
                </c:pt>
                <c:pt idx="1">
                  <c:v>8.276E-2</c:v>
                </c:pt>
                <c:pt idx="2">
                  <c:v>1.46775E-2</c:v>
                </c:pt>
                <c:pt idx="3">
                  <c:v>1.6833000000000001E-2</c:v>
                </c:pt>
              </c:numCache>
            </c:numRef>
          </c:yVal>
          <c:smooth val="0"/>
          <c:extLst xmlns:c16r2="http://schemas.microsoft.com/office/drawing/2015/06/chart">
            <c:ext xmlns:c16="http://schemas.microsoft.com/office/drawing/2014/chart" uri="{C3380CC4-5D6E-409C-BE32-E72D297353CC}">
              <c16:uniqueId val="{00000007-594C-43F3-809E-5925AC3208A5}"/>
            </c:ext>
          </c:extLst>
        </c:ser>
        <c:dLbls>
          <c:showLegendKey val="0"/>
          <c:showVal val="0"/>
          <c:showCatName val="0"/>
          <c:showSerName val="0"/>
          <c:showPercent val="0"/>
          <c:showBubbleSize val="0"/>
        </c:dLbls>
        <c:axId val="220353544"/>
        <c:axId val="220358248"/>
        <c:extLst xmlns:c16r2="http://schemas.microsoft.com/office/drawing/2015/06/chart">
          <c:ext xmlns:c15="http://schemas.microsoft.com/office/drawing/2012/chart" uri="{02D57815-91ED-43cb-92C2-25804820EDAC}">
            <c15:filteredScatterSeries>
              <c15:ser>
                <c:idx val="0"/>
                <c:order val="0"/>
                <c:tx>
                  <c:v>0</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extLst xmlns:c16r2="http://schemas.microsoft.com/office/drawing/2015/06/chart">
                      <c:ext uri="{02D57815-91ED-43cb-92C2-25804820EDAC}">
                        <c15:formulaRef>
                          <c15:sqref>'008 HTB-26 MDA-MD-231 day 7'!$H$47:$H$50</c15:sqref>
                        </c15:formulaRef>
                      </c:ext>
                    </c:extLst>
                    <c:numCache>
                      <c:formatCode>General</c:formatCode>
                      <c:ptCount val="4"/>
                      <c:pt idx="0">
                        <c:v>1000</c:v>
                      </c:pt>
                      <c:pt idx="1">
                        <c:v>2500</c:v>
                      </c:pt>
                      <c:pt idx="2">
                        <c:v>5000</c:v>
                      </c:pt>
                      <c:pt idx="3">
                        <c:v>10000</c:v>
                      </c:pt>
                    </c:numCache>
                  </c:numRef>
                </c:xVal>
                <c:yVal>
                  <c:numRef>
                    <c:extLst xmlns:c16r2="http://schemas.microsoft.com/office/drawing/2015/06/chart">
                      <c:ext uri="{02D57815-91ED-43cb-92C2-25804820EDAC}">
                        <c15:formulaRef>
                          <c15:sqref>'008 HTB-26 MDA-MD-231 day 7'!$I$47:$I$50</c15:sqref>
                        </c15:formulaRef>
                      </c:ext>
                    </c:extLst>
                    <c:numCache>
                      <c:formatCode>General</c:formatCode>
                      <c:ptCount val="4"/>
                      <c:pt idx="0">
                        <c:v>0</c:v>
                      </c:pt>
                      <c:pt idx="1">
                        <c:v>3.0000000000000003E-4</c:v>
                      </c:pt>
                      <c:pt idx="2">
                        <c:v>5.9849999999999997E-4</c:v>
                      </c:pt>
                      <c:pt idx="3">
                        <c:v>1.2980000000000001E-3</c:v>
                      </c:pt>
                    </c:numCache>
                  </c:numRef>
                </c:yVal>
                <c:smooth val="0"/>
                <c:extLst xmlns:c16r2="http://schemas.microsoft.com/office/drawing/2015/06/chart">
                  <c:ext xmlns:c16="http://schemas.microsoft.com/office/drawing/2014/chart" uri="{C3380CC4-5D6E-409C-BE32-E72D297353CC}">
                    <c16:uniqueId val="{00000008-594C-43F3-809E-5925AC3208A5}"/>
                  </c:ext>
                </c:extLst>
              </c15:ser>
            </c15:filteredScatterSeries>
          </c:ext>
        </c:extLst>
      </c:scatterChart>
      <c:valAx>
        <c:axId val="220353544"/>
        <c:scaling>
          <c:orientation val="minMax"/>
          <c:max val="10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 cells seeded</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220358248"/>
        <c:crosses val="autoZero"/>
        <c:crossBetween val="midCat"/>
      </c:valAx>
      <c:valAx>
        <c:axId val="2203582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luminescent</a:t>
                </a:r>
                <a:r>
                  <a:rPr lang="nl-NL" baseline="0"/>
                  <a:t> signal</a:t>
                </a:r>
                <a:endParaRPr lang="nl-NL"/>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220353544"/>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dirty="0"/>
              <a:t>RTG per incubation time day 0</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scatterChart>
        <c:scatterStyle val="lineMarker"/>
        <c:varyColors val="0"/>
        <c:ser>
          <c:idx val="0"/>
          <c:order val="0"/>
          <c:tx>
            <c:v>0</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'032-007 day 0'!$H$47:$H$50</c:f>
              <c:numCache>
                <c:formatCode>General</c:formatCode>
                <c:ptCount val="4"/>
                <c:pt idx="0">
                  <c:v>1000</c:v>
                </c:pt>
                <c:pt idx="1">
                  <c:v>2500</c:v>
                </c:pt>
                <c:pt idx="2">
                  <c:v>5000</c:v>
                </c:pt>
                <c:pt idx="3">
                  <c:v>10000</c:v>
                </c:pt>
              </c:numCache>
            </c:numRef>
          </c:xVal>
          <c:yVal>
            <c:numRef>
              <c:f>'032-007 day 0'!$I$47:$I$50</c:f>
              <c:numCache>
                <c:formatCode>General</c:formatCode>
                <c:ptCount val="4"/>
                <c:pt idx="0">
                  <c:v>9.3150000000000004E-4</c:v>
                </c:pt>
                <c:pt idx="1">
                  <c:v>4.2549999999999999E-4</c:v>
                </c:pt>
                <c:pt idx="2">
                  <c:v>2.655E-4</c:v>
                </c:pt>
                <c:pt idx="3">
                  <c:v>1.695E-4</c:v>
                </c:pt>
              </c:numCache>
            </c:numRef>
          </c:yVal>
          <c:smooth val="0"/>
          <c:extLst xmlns:c16r2="http://schemas.microsoft.com/office/drawing/2015/06/chart">
            <c:ext xmlns:c16="http://schemas.microsoft.com/office/drawing/2014/chart" uri="{C3380CC4-5D6E-409C-BE32-E72D297353CC}">
              <c16:uniqueId val="{00000000-937A-4245-9A27-BDC96A3FB42A}"/>
            </c:ext>
          </c:extLst>
        </c:ser>
        <c:ser>
          <c:idx val="1"/>
          <c:order val="1"/>
          <c:tx>
            <c:v>5</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'032-007 day 0'!$H$47:$H$50</c:f>
              <c:numCache>
                <c:formatCode>General</c:formatCode>
                <c:ptCount val="4"/>
                <c:pt idx="0">
                  <c:v>1000</c:v>
                </c:pt>
                <c:pt idx="1">
                  <c:v>2500</c:v>
                </c:pt>
                <c:pt idx="2">
                  <c:v>5000</c:v>
                </c:pt>
                <c:pt idx="3">
                  <c:v>10000</c:v>
                </c:pt>
              </c:numCache>
            </c:numRef>
          </c:xVal>
          <c:yVal>
            <c:numRef>
              <c:f>'032-007 day 0'!$J$47:$J$50</c:f>
              <c:numCache>
                <c:formatCode>General</c:formatCode>
                <c:ptCount val="4"/>
                <c:pt idx="0">
                  <c:v>3.6799999999999995E-4</c:v>
                </c:pt>
                <c:pt idx="1">
                  <c:v>1.2149999999999999E-3</c:v>
                </c:pt>
                <c:pt idx="2">
                  <c:v>9.1299999999999997E-4</c:v>
                </c:pt>
                <c:pt idx="3">
                  <c:v>1.0250000000000001E-3</c:v>
                </c:pt>
              </c:numCache>
            </c:numRef>
          </c:yVal>
          <c:smooth val="0"/>
          <c:extLst xmlns:c16r2="http://schemas.microsoft.com/office/drawing/2015/06/chart">
            <c:ext xmlns:c16="http://schemas.microsoft.com/office/drawing/2014/chart" uri="{C3380CC4-5D6E-409C-BE32-E72D297353CC}">
              <c16:uniqueId val="{00000001-937A-4245-9A27-BDC96A3FB42A}"/>
            </c:ext>
          </c:extLst>
        </c:ser>
        <c:ser>
          <c:idx val="2"/>
          <c:order val="2"/>
          <c:tx>
            <c:v>10</c:v>
          </c:tx>
          <c:spPr>
            <a:ln w="19050" cap="rnd">
              <a:solidFill>
                <a:schemeClr val="accent3"/>
              </a:solidFill>
              <a:round/>
            </a:ln>
            <a:effectLst/>
          </c:spPr>
          <c:marker>
            <c:symbol val="circle"/>
            <c:size val="5"/>
            <c:spPr>
              <a:solidFill>
                <a:schemeClr val="accent3"/>
              </a:solidFill>
              <a:ln w="9525">
                <a:solidFill>
                  <a:schemeClr val="accent3"/>
                </a:solidFill>
              </a:ln>
              <a:effectLst/>
            </c:spPr>
          </c:marker>
          <c:trendline>
            <c:spPr>
              <a:ln w="19050" cap="rnd">
                <a:solidFill>
                  <a:schemeClr val="accent3"/>
                </a:solidFill>
                <a:prstDash val="sysDot"/>
              </a:ln>
              <a:effectLst/>
            </c:spPr>
            <c:trendlineType val="linear"/>
            <c:dispRSqr val="1"/>
            <c:dispEq val="0"/>
            <c:trendlineLbl>
              <c:layout>
                <c:manualLayout>
                  <c:x val="0.25336962884908099"/>
                  <c:y val="1.2886614684860298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'032-007 day 0'!$H$47:$H$50</c:f>
              <c:numCache>
                <c:formatCode>General</c:formatCode>
                <c:ptCount val="4"/>
                <c:pt idx="0">
                  <c:v>1000</c:v>
                </c:pt>
                <c:pt idx="1">
                  <c:v>2500</c:v>
                </c:pt>
                <c:pt idx="2">
                  <c:v>5000</c:v>
                </c:pt>
                <c:pt idx="3">
                  <c:v>10000</c:v>
                </c:pt>
              </c:numCache>
            </c:numRef>
          </c:xVal>
          <c:yVal>
            <c:numRef>
              <c:f>'032-007 day 0'!$K$47:$K$50</c:f>
              <c:numCache>
                <c:formatCode>General</c:formatCode>
                <c:ptCount val="4"/>
                <c:pt idx="0">
                  <c:v>4.7399999999999997E-4</c:v>
                </c:pt>
                <c:pt idx="1">
                  <c:v>8.1700000000000002E-4</c:v>
                </c:pt>
                <c:pt idx="2">
                  <c:v>1.5690000000000001E-3</c:v>
                </c:pt>
                <c:pt idx="3">
                  <c:v>1.3335E-3</c:v>
                </c:pt>
              </c:numCache>
            </c:numRef>
          </c:yVal>
          <c:smooth val="0"/>
          <c:extLst xmlns:c16r2="http://schemas.microsoft.com/office/drawing/2015/06/chart">
            <c:ext xmlns:c16="http://schemas.microsoft.com/office/drawing/2014/chart" uri="{C3380CC4-5D6E-409C-BE32-E72D297353CC}">
              <c16:uniqueId val="{00000002-937A-4245-9A27-BDC96A3FB42A}"/>
            </c:ext>
          </c:extLst>
        </c:ser>
        <c:ser>
          <c:idx val="3"/>
          <c:order val="3"/>
          <c:tx>
            <c:v>15</c:v>
          </c:tx>
          <c:spPr>
            <a:ln w="19050" cap="rnd">
              <a:solidFill>
                <a:schemeClr val="accent4"/>
              </a:solidFill>
              <a:round/>
            </a:ln>
            <a:effectLst/>
          </c:spPr>
          <c:marker>
            <c:symbol val="circle"/>
            <c:size val="5"/>
            <c:spPr>
              <a:solidFill>
                <a:schemeClr val="accent4"/>
              </a:solidFill>
              <a:ln w="9525">
                <a:solidFill>
                  <a:schemeClr val="accent4"/>
                </a:solidFill>
              </a:ln>
              <a:effectLst/>
            </c:spPr>
          </c:marker>
          <c:trendline>
            <c:spPr>
              <a:ln w="19050" cap="rnd">
                <a:solidFill>
                  <a:schemeClr val="accent4"/>
                </a:solidFill>
                <a:prstDash val="sysDot"/>
              </a:ln>
              <a:effectLst/>
            </c:spPr>
            <c:trendlineType val="linear"/>
            <c:dispRSqr val="1"/>
            <c:dispEq val="0"/>
            <c:trendlineLbl>
              <c:layout>
                <c:manualLayout>
                  <c:x val="0.25336962884908099"/>
                  <c:y val="2.0475958414554905E-3"/>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'032-007 day 0'!$H$47:$H$50</c:f>
              <c:numCache>
                <c:formatCode>General</c:formatCode>
                <c:ptCount val="4"/>
                <c:pt idx="0">
                  <c:v>1000</c:v>
                </c:pt>
                <c:pt idx="1">
                  <c:v>2500</c:v>
                </c:pt>
                <c:pt idx="2">
                  <c:v>5000</c:v>
                </c:pt>
                <c:pt idx="3">
                  <c:v>10000</c:v>
                </c:pt>
              </c:numCache>
            </c:numRef>
          </c:xVal>
          <c:yVal>
            <c:numRef>
              <c:f>'032-007 day 0'!$L$47:$L$50</c:f>
              <c:numCache>
                <c:formatCode>General</c:formatCode>
                <c:ptCount val="4"/>
                <c:pt idx="0">
                  <c:v>8.0000000000000004E-4</c:v>
                </c:pt>
                <c:pt idx="1">
                  <c:v>2.0915E-3</c:v>
                </c:pt>
                <c:pt idx="2">
                  <c:v>3.555E-3</c:v>
                </c:pt>
                <c:pt idx="3">
                  <c:v>5.058E-3</c:v>
                </c:pt>
              </c:numCache>
            </c:numRef>
          </c:yVal>
          <c:smooth val="0"/>
          <c:extLst xmlns:c16r2="http://schemas.microsoft.com/office/drawing/2015/06/chart">
            <c:ext xmlns:c16="http://schemas.microsoft.com/office/drawing/2014/chart" uri="{C3380CC4-5D6E-409C-BE32-E72D297353CC}">
              <c16:uniqueId val="{00000003-937A-4245-9A27-BDC96A3FB42A}"/>
            </c:ext>
          </c:extLst>
        </c:ser>
        <c:ser>
          <c:idx val="4"/>
          <c:order val="4"/>
          <c:tx>
            <c:v>20</c:v>
          </c:tx>
          <c:spPr>
            <a:ln w="19050" cap="rnd">
              <a:solidFill>
                <a:schemeClr val="accent5"/>
              </a:solidFill>
              <a:round/>
            </a:ln>
            <a:effectLst/>
          </c:spPr>
          <c:marker>
            <c:symbol val="circle"/>
            <c:size val="5"/>
            <c:spPr>
              <a:solidFill>
                <a:schemeClr val="accent5"/>
              </a:solidFill>
              <a:ln w="9525">
                <a:solidFill>
                  <a:schemeClr val="accent5"/>
                </a:solidFill>
              </a:ln>
              <a:effectLst/>
            </c:spPr>
          </c:marker>
          <c:trendline>
            <c:spPr>
              <a:ln w="19050" cap="rnd">
                <a:solidFill>
                  <a:schemeClr val="accent5"/>
                </a:solidFill>
                <a:prstDash val="sysDot"/>
              </a:ln>
              <a:effectLst/>
            </c:spPr>
            <c:trendlineType val="linear"/>
            <c:dispRSqr val="1"/>
            <c:dispEq val="0"/>
            <c:trendlineLbl>
              <c:layout>
                <c:manualLayout>
                  <c:x val="0.24593490223627204"/>
                  <c:y val="1.1493258609486679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'032-007 day 0'!$H$47:$H$50</c:f>
              <c:numCache>
                <c:formatCode>General</c:formatCode>
                <c:ptCount val="4"/>
                <c:pt idx="0">
                  <c:v>1000</c:v>
                </c:pt>
                <c:pt idx="1">
                  <c:v>2500</c:v>
                </c:pt>
                <c:pt idx="2">
                  <c:v>5000</c:v>
                </c:pt>
                <c:pt idx="3">
                  <c:v>10000</c:v>
                </c:pt>
              </c:numCache>
            </c:numRef>
          </c:xVal>
          <c:yVal>
            <c:numRef>
              <c:f>'032-007 day 0'!$M$47:$M$50</c:f>
              <c:numCache>
                <c:formatCode>General</c:formatCode>
                <c:ptCount val="4"/>
                <c:pt idx="0">
                  <c:v>1.769E-3</c:v>
                </c:pt>
                <c:pt idx="1">
                  <c:v>3.2420000000000001E-3</c:v>
                </c:pt>
                <c:pt idx="2">
                  <c:v>6.633E-3</c:v>
                </c:pt>
                <c:pt idx="3">
                  <c:v>9.2759999999999995E-3</c:v>
                </c:pt>
              </c:numCache>
            </c:numRef>
          </c:yVal>
          <c:smooth val="0"/>
          <c:extLst xmlns:c16r2="http://schemas.microsoft.com/office/drawing/2015/06/chart">
            <c:ext xmlns:c16="http://schemas.microsoft.com/office/drawing/2014/chart" uri="{C3380CC4-5D6E-409C-BE32-E72D297353CC}">
              <c16:uniqueId val="{00000004-937A-4245-9A27-BDC96A3FB42A}"/>
            </c:ext>
          </c:extLst>
        </c:ser>
        <c:ser>
          <c:idx val="5"/>
          <c:order val="5"/>
          <c:tx>
            <c:v>25</c:v>
          </c:tx>
          <c:spPr>
            <a:ln w="19050" cap="rnd">
              <a:solidFill>
                <a:schemeClr val="accent6"/>
              </a:solidFill>
              <a:round/>
            </a:ln>
            <a:effectLst/>
          </c:spPr>
          <c:marker>
            <c:symbol val="circle"/>
            <c:size val="5"/>
            <c:spPr>
              <a:solidFill>
                <a:schemeClr val="accent6"/>
              </a:solidFill>
              <a:ln w="9525">
                <a:solidFill>
                  <a:schemeClr val="accent6"/>
                </a:solidFill>
              </a:ln>
              <a:effectLst/>
            </c:spPr>
          </c:marker>
          <c:trendline>
            <c:spPr>
              <a:ln w="19050" cap="rnd">
                <a:solidFill>
                  <a:schemeClr val="accent6"/>
                </a:solidFill>
                <a:prstDash val="sysDot"/>
              </a:ln>
              <a:effectLst/>
            </c:spPr>
            <c:trendlineType val="linear"/>
            <c:dispRSqr val="1"/>
            <c:dispEq val="0"/>
            <c:trendlineLbl>
              <c:layout>
                <c:manualLayout>
                  <c:x val="0.22734808570425008"/>
                  <c:y val="2.1327160493827206E-2"/>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'032-007 day 0'!$H$47:$H$50</c:f>
              <c:numCache>
                <c:formatCode>General</c:formatCode>
                <c:ptCount val="4"/>
                <c:pt idx="0">
                  <c:v>1000</c:v>
                </c:pt>
                <c:pt idx="1">
                  <c:v>2500</c:v>
                </c:pt>
                <c:pt idx="2">
                  <c:v>5000</c:v>
                </c:pt>
                <c:pt idx="3">
                  <c:v>10000</c:v>
                </c:pt>
              </c:numCache>
            </c:numRef>
          </c:xVal>
          <c:yVal>
            <c:numRef>
              <c:f>'032-007 day 0'!$N$47:$N$50</c:f>
              <c:numCache>
                <c:formatCode>General</c:formatCode>
                <c:ptCount val="4"/>
                <c:pt idx="0">
                  <c:v>1.9350000000000001E-3</c:v>
                </c:pt>
                <c:pt idx="1">
                  <c:v>5.9915000000000003E-3</c:v>
                </c:pt>
                <c:pt idx="2">
                  <c:v>1.0654500000000001E-2</c:v>
                </c:pt>
                <c:pt idx="3">
                  <c:v>1.50785E-2</c:v>
                </c:pt>
              </c:numCache>
            </c:numRef>
          </c:yVal>
          <c:smooth val="0"/>
          <c:extLst xmlns:c16r2="http://schemas.microsoft.com/office/drawing/2015/06/chart">
            <c:ext xmlns:c16="http://schemas.microsoft.com/office/drawing/2014/chart" uri="{C3380CC4-5D6E-409C-BE32-E72D297353CC}">
              <c16:uniqueId val="{00000005-937A-4245-9A27-BDC96A3FB42A}"/>
            </c:ext>
          </c:extLst>
        </c:ser>
        <c:ser>
          <c:idx val="6"/>
          <c:order val="6"/>
          <c:tx>
            <c:v>30</c:v>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trendline>
            <c:spPr>
              <a:ln w="19050" cap="rnd">
                <a:solidFill>
                  <a:schemeClr val="accent1">
                    <a:lumMod val="60000"/>
                  </a:schemeClr>
                </a:solidFill>
                <a:prstDash val="sysDot"/>
              </a:ln>
              <a:effectLst/>
            </c:spPr>
            <c:trendlineType val="linear"/>
            <c:dispRSqr val="1"/>
            <c:dispEq val="0"/>
            <c:trendlineLbl>
              <c:layout>
                <c:manualLayout>
                  <c:x val="0.23106544901065448"/>
                  <c:y val="-8.9648310591293051E-3"/>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'032-007 day 0'!$H$47:$H$50</c:f>
              <c:numCache>
                <c:formatCode>General</c:formatCode>
                <c:ptCount val="4"/>
                <c:pt idx="0">
                  <c:v>1000</c:v>
                </c:pt>
                <c:pt idx="1">
                  <c:v>2500</c:v>
                </c:pt>
                <c:pt idx="2">
                  <c:v>5000</c:v>
                </c:pt>
                <c:pt idx="3">
                  <c:v>10000</c:v>
                </c:pt>
              </c:numCache>
            </c:numRef>
          </c:xVal>
          <c:yVal>
            <c:numRef>
              <c:f>'032-007 day 0'!$O$47:$O$50</c:f>
              <c:numCache>
                <c:formatCode>General</c:formatCode>
                <c:ptCount val="4"/>
                <c:pt idx="0">
                  <c:v>1.9469999999999999E-3</c:v>
                </c:pt>
                <c:pt idx="1">
                  <c:v>7.1505000000000006E-3</c:v>
                </c:pt>
                <c:pt idx="2">
                  <c:v>1.3219E-2</c:v>
                </c:pt>
                <c:pt idx="3">
                  <c:v>1.9105E-2</c:v>
                </c:pt>
              </c:numCache>
            </c:numRef>
          </c:yVal>
          <c:smooth val="0"/>
          <c:extLst xmlns:c16r2="http://schemas.microsoft.com/office/drawing/2015/06/chart">
            <c:ext xmlns:c16="http://schemas.microsoft.com/office/drawing/2014/chart" uri="{C3380CC4-5D6E-409C-BE32-E72D297353CC}">
              <c16:uniqueId val="{00000006-937A-4245-9A27-BDC96A3FB42A}"/>
            </c:ext>
          </c:extLst>
        </c:ser>
        <c:ser>
          <c:idx val="7"/>
          <c:order val="7"/>
          <c:tx>
            <c:v>35</c:v>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trendline>
            <c:spPr>
              <a:ln w="19050" cap="rnd">
                <a:solidFill>
                  <a:schemeClr val="accent2">
                    <a:lumMod val="60000"/>
                  </a:schemeClr>
                </a:solidFill>
                <a:prstDash val="sysDot"/>
              </a:ln>
              <a:effectLst/>
            </c:spPr>
            <c:trendlineType val="linear"/>
            <c:dispRSqr val="1"/>
            <c:dispEq val="0"/>
            <c:trendlineLbl>
              <c:layout>
                <c:manualLayout>
                  <c:x val="0.21783163563985483"/>
                  <c:y val="9.6917641325536055E-3"/>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trendlineLbl>
          </c:trendline>
          <c:xVal>
            <c:numRef>
              <c:f>'032-007 day 0'!$H$47:$H$50</c:f>
              <c:numCache>
                <c:formatCode>General</c:formatCode>
                <c:ptCount val="4"/>
                <c:pt idx="0">
                  <c:v>1000</c:v>
                </c:pt>
                <c:pt idx="1">
                  <c:v>2500</c:v>
                </c:pt>
                <c:pt idx="2">
                  <c:v>5000</c:v>
                </c:pt>
                <c:pt idx="3">
                  <c:v>10000</c:v>
                </c:pt>
              </c:numCache>
            </c:numRef>
          </c:xVal>
          <c:yVal>
            <c:numRef>
              <c:f>'032-007 day 0'!$P$47:$P$50</c:f>
              <c:numCache>
                <c:formatCode>General</c:formatCode>
                <c:ptCount val="4"/>
                <c:pt idx="0">
                  <c:v>3.3689999999999996E-3</c:v>
                </c:pt>
                <c:pt idx="1">
                  <c:v>8.0850000000000002E-3</c:v>
                </c:pt>
                <c:pt idx="2">
                  <c:v>1.36445E-2</c:v>
                </c:pt>
                <c:pt idx="3">
                  <c:v>1.7851499999999999E-2</c:v>
                </c:pt>
              </c:numCache>
            </c:numRef>
          </c:yVal>
          <c:smooth val="0"/>
          <c:extLst xmlns:c16r2="http://schemas.microsoft.com/office/drawing/2015/06/chart">
            <c:ext xmlns:c16="http://schemas.microsoft.com/office/drawing/2014/chart" uri="{C3380CC4-5D6E-409C-BE32-E72D297353CC}">
              <c16:uniqueId val="{00000007-937A-4245-9A27-BDC96A3FB42A}"/>
            </c:ext>
          </c:extLst>
        </c:ser>
        <c:ser>
          <c:idx val="8"/>
          <c:order val="8"/>
          <c:tx>
            <c:v>40</c:v>
          </c:tx>
          <c:spPr>
            <a:ln w="19050"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xVal>
            <c:numRef>
              <c:f>'032-007 day 0'!$H$47:$H$50</c:f>
              <c:numCache>
                <c:formatCode>General</c:formatCode>
                <c:ptCount val="4"/>
                <c:pt idx="0">
                  <c:v>1000</c:v>
                </c:pt>
                <c:pt idx="1">
                  <c:v>2500</c:v>
                </c:pt>
                <c:pt idx="2">
                  <c:v>5000</c:v>
                </c:pt>
                <c:pt idx="3">
                  <c:v>10000</c:v>
                </c:pt>
              </c:numCache>
            </c:numRef>
          </c:xVal>
          <c:yVal>
            <c:numRef>
              <c:f>'032-007 day 0'!$Q$47:$Q$50</c:f>
              <c:numCache>
                <c:formatCode>General</c:formatCode>
                <c:ptCount val="4"/>
                <c:pt idx="0">
                  <c:v>3.1774999999999998E-3</c:v>
                </c:pt>
                <c:pt idx="1">
                  <c:v>9.4970000000000002E-3</c:v>
                </c:pt>
                <c:pt idx="2">
                  <c:v>1.3414499999999999E-2</c:v>
                </c:pt>
                <c:pt idx="3">
                  <c:v>1.7963E-2</c:v>
                </c:pt>
              </c:numCache>
            </c:numRef>
          </c:yVal>
          <c:smooth val="0"/>
          <c:extLst xmlns:c16r2="http://schemas.microsoft.com/office/drawing/2015/06/chart">
            <c:ext xmlns:c16="http://schemas.microsoft.com/office/drawing/2014/chart" uri="{C3380CC4-5D6E-409C-BE32-E72D297353CC}">
              <c16:uniqueId val="{00000008-937A-4245-9A27-BDC96A3FB42A}"/>
            </c:ext>
          </c:extLst>
        </c:ser>
        <c:ser>
          <c:idx val="9"/>
          <c:order val="9"/>
          <c:tx>
            <c:v>45</c:v>
          </c:tx>
          <c:spPr>
            <a:ln w="19050"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xVal>
            <c:numRef>
              <c:f>'032-007 day 0'!$H$47:$H$50</c:f>
              <c:numCache>
                <c:formatCode>General</c:formatCode>
                <c:ptCount val="4"/>
                <c:pt idx="0">
                  <c:v>1000</c:v>
                </c:pt>
                <c:pt idx="1">
                  <c:v>2500</c:v>
                </c:pt>
                <c:pt idx="2">
                  <c:v>5000</c:v>
                </c:pt>
                <c:pt idx="3">
                  <c:v>10000</c:v>
                </c:pt>
              </c:numCache>
            </c:numRef>
          </c:xVal>
          <c:yVal>
            <c:numRef>
              <c:f>'032-007 day 0'!$R$47:$R$50</c:f>
              <c:numCache>
                <c:formatCode>General</c:formatCode>
                <c:ptCount val="4"/>
                <c:pt idx="0">
                  <c:v>3.46E-3</c:v>
                </c:pt>
                <c:pt idx="1">
                  <c:v>8.8850000000000005E-3</c:v>
                </c:pt>
                <c:pt idx="2">
                  <c:v>1.34225E-2</c:v>
                </c:pt>
                <c:pt idx="3">
                  <c:v>1.27245E-2</c:v>
                </c:pt>
              </c:numCache>
            </c:numRef>
          </c:yVal>
          <c:smooth val="0"/>
          <c:extLst xmlns:c16r2="http://schemas.microsoft.com/office/drawing/2015/06/chart">
            <c:ext xmlns:c16="http://schemas.microsoft.com/office/drawing/2014/chart" uri="{C3380CC4-5D6E-409C-BE32-E72D297353CC}">
              <c16:uniqueId val="{00000009-937A-4245-9A27-BDC96A3FB42A}"/>
            </c:ext>
          </c:extLst>
        </c:ser>
        <c:ser>
          <c:idx val="10"/>
          <c:order val="10"/>
          <c:tx>
            <c:v>50</c:v>
          </c:tx>
          <c:spPr>
            <a:ln w="19050" cap="rnd">
              <a:solidFill>
                <a:schemeClr val="accent5">
                  <a:lumMod val="60000"/>
                </a:schemeClr>
              </a:solidFill>
              <a:round/>
            </a:ln>
            <a:effectLst/>
          </c:spPr>
          <c:marker>
            <c:symbol val="circle"/>
            <c:size val="5"/>
            <c:spPr>
              <a:solidFill>
                <a:schemeClr val="accent5">
                  <a:lumMod val="60000"/>
                </a:schemeClr>
              </a:solidFill>
              <a:ln w="9525">
                <a:solidFill>
                  <a:schemeClr val="accent5">
                    <a:lumMod val="60000"/>
                  </a:schemeClr>
                </a:solidFill>
              </a:ln>
              <a:effectLst/>
            </c:spPr>
          </c:marker>
          <c:xVal>
            <c:numRef>
              <c:f>'032-007 day 0'!$H$47:$H$50</c:f>
              <c:numCache>
                <c:formatCode>General</c:formatCode>
                <c:ptCount val="4"/>
                <c:pt idx="0">
                  <c:v>1000</c:v>
                </c:pt>
                <c:pt idx="1">
                  <c:v>2500</c:v>
                </c:pt>
                <c:pt idx="2">
                  <c:v>5000</c:v>
                </c:pt>
                <c:pt idx="3">
                  <c:v>10000</c:v>
                </c:pt>
              </c:numCache>
            </c:numRef>
          </c:xVal>
          <c:yVal>
            <c:numRef>
              <c:f>'032-007 day 0'!$S$47:$S$50</c:f>
              <c:numCache>
                <c:formatCode>General</c:formatCode>
                <c:ptCount val="4"/>
                <c:pt idx="0">
                  <c:v>3.457E-3</c:v>
                </c:pt>
                <c:pt idx="1">
                  <c:v>8.685E-3</c:v>
                </c:pt>
                <c:pt idx="2">
                  <c:v>1.4495999999999998E-2</c:v>
                </c:pt>
                <c:pt idx="3">
                  <c:v>9.7439999999999992E-3</c:v>
                </c:pt>
              </c:numCache>
            </c:numRef>
          </c:yVal>
          <c:smooth val="0"/>
          <c:extLst xmlns:c16r2="http://schemas.microsoft.com/office/drawing/2015/06/chart">
            <c:ext xmlns:c16="http://schemas.microsoft.com/office/drawing/2014/chart" uri="{C3380CC4-5D6E-409C-BE32-E72D297353CC}">
              <c16:uniqueId val="{0000000A-937A-4245-9A27-BDC96A3FB42A}"/>
            </c:ext>
          </c:extLst>
        </c:ser>
        <c:ser>
          <c:idx val="11"/>
          <c:order val="11"/>
          <c:tx>
            <c:v>55</c:v>
          </c:tx>
          <c:spPr>
            <a:ln w="19050" cap="rnd">
              <a:solidFill>
                <a:schemeClr val="accent6">
                  <a:lumMod val="60000"/>
                </a:schemeClr>
              </a:solidFill>
              <a:round/>
            </a:ln>
            <a:effectLst/>
          </c:spPr>
          <c:marker>
            <c:symbol val="circle"/>
            <c:size val="5"/>
            <c:spPr>
              <a:solidFill>
                <a:schemeClr val="accent6">
                  <a:lumMod val="60000"/>
                </a:schemeClr>
              </a:solidFill>
              <a:ln w="9525">
                <a:solidFill>
                  <a:schemeClr val="accent6">
                    <a:lumMod val="60000"/>
                  </a:schemeClr>
                </a:solidFill>
              </a:ln>
              <a:effectLst/>
            </c:spPr>
          </c:marker>
          <c:xVal>
            <c:numRef>
              <c:f>'032-007 day 0'!$H$47:$H$50</c:f>
              <c:numCache>
                <c:formatCode>General</c:formatCode>
                <c:ptCount val="4"/>
                <c:pt idx="0">
                  <c:v>1000</c:v>
                </c:pt>
                <c:pt idx="1">
                  <c:v>2500</c:v>
                </c:pt>
                <c:pt idx="2">
                  <c:v>5000</c:v>
                </c:pt>
                <c:pt idx="3">
                  <c:v>10000</c:v>
                </c:pt>
              </c:numCache>
            </c:numRef>
          </c:xVal>
          <c:yVal>
            <c:numRef>
              <c:f>'032-007 day 0'!$T$47:$T$50</c:f>
              <c:numCache>
                <c:formatCode>General</c:formatCode>
                <c:ptCount val="4"/>
                <c:pt idx="0">
                  <c:v>3.0674999999999999E-3</c:v>
                </c:pt>
                <c:pt idx="1">
                  <c:v>8.487999999999999E-3</c:v>
                </c:pt>
                <c:pt idx="2">
                  <c:v>1.3183500000000001E-2</c:v>
                </c:pt>
                <c:pt idx="3">
                  <c:v>7.6140000000000001E-3</c:v>
                </c:pt>
              </c:numCache>
            </c:numRef>
          </c:yVal>
          <c:smooth val="0"/>
          <c:extLst xmlns:c16r2="http://schemas.microsoft.com/office/drawing/2015/06/chart">
            <c:ext xmlns:c16="http://schemas.microsoft.com/office/drawing/2014/chart" uri="{C3380CC4-5D6E-409C-BE32-E72D297353CC}">
              <c16:uniqueId val="{0000000B-937A-4245-9A27-BDC96A3FB42A}"/>
            </c:ext>
          </c:extLst>
        </c:ser>
        <c:ser>
          <c:idx val="12"/>
          <c:order val="12"/>
          <c:tx>
            <c:v>60</c:v>
          </c:tx>
          <c:spPr>
            <a:ln w="19050" cap="rnd">
              <a:solidFill>
                <a:schemeClr val="accent1">
                  <a:lumMod val="80000"/>
                  <a:lumOff val="20000"/>
                </a:schemeClr>
              </a:solidFill>
              <a:round/>
            </a:ln>
            <a:effectLst/>
          </c:spPr>
          <c:marker>
            <c:symbol val="circle"/>
            <c:size val="5"/>
            <c:spPr>
              <a:solidFill>
                <a:schemeClr val="accent1">
                  <a:lumMod val="80000"/>
                  <a:lumOff val="20000"/>
                </a:schemeClr>
              </a:solidFill>
              <a:ln w="9525">
                <a:solidFill>
                  <a:schemeClr val="accent1">
                    <a:lumMod val="80000"/>
                    <a:lumOff val="20000"/>
                  </a:schemeClr>
                </a:solidFill>
              </a:ln>
              <a:effectLst/>
            </c:spPr>
          </c:marker>
          <c:xVal>
            <c:numRef>
              <c:f>'032-007 day 0'!$H$47:$H$50</c:f>
              <c:numCache>
                <c:formatCode>General</c:formatCode>
                <c:ptCount val="4"/>
                <c:pt idx="0">
                  <c:v>1000</c:v>
                </c:pt>
                <c:pt idx="1">
                  <c:v>2500</c:v>
                </c:pt>
                <c:pt idx="2">
                  <c:v>5000</c:v>
                </c:pt>
                <c:pt idx="3">
                  <c:v>10000</c:v>
                </c:pt>
              </c:numCache>
            </c:numRef>
          </c:xVal>
          <c:yVal>
            <c:numRef>
              <c:f>'032-007 day 0'!$U$47:$U$50</c:f>
              <c:numCache>
                <c:formatCode>General</c:formatCode>
                <c:ptCount val="4"/>
                <c:pt idx="0">
                  <c:v>3.0674999999999999E-3</c:v>
                </c:pt>
                <c:pt idx="1">
                  <c:v>8.487999999999999E-3</c:v>
                </c:pt>
                <c:pt idx="2">
                  <c:v>1.3183500000000001E-2</c:v>
                </c:pt>
                <c:pt idx="3">
                  <c:v>7.6140000000000001E-3</c:v>
                </c:pt>
              </c:numCache>
            </c:numRef>
          </c:yVal>
          <c:smooth val="0"/>
          <c:extLst xmlns:c16r2="http://schemas.microsoft.com/office/drawing/2015/06/chart">
            <c:ext xmlns:c16="http://schemas.microsoft.com/office/drawing/2014/chart" uri="{C3380CC4-5D6E-409C-BE32-E72D297353CC}">
              <c16:uniqueId val="{0000000C-937A-4245-9A27-BDC96A3FB42A}"/>
            </c:ext>
          </c:extLst>
        </c:ser>
        <c:dLbls>
          <c:showLegendKey val="0"/>
          <c:showVal val="0"/>
          <c:showCatName val="0"/>
          <c:showSerName val="0"/>
          <c:showPercent val="0"/>
          <c:showBubbleSize val="0"/>
        </c:dLbls>
        <c:axId val="220355112"/>
        <c:axId val="153231608"/>
      </c:scatterChart>
      <c:valAx>
        <c:axId val="22035511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 cells seeded</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53231608"/>
        <c:crosses val="autoZero"/>
        <c:crossBetween val="midCat"/>
      </c:valAx>
      <c:valAx>
        <c:axId val="1532316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luminescent</a:t>
                </a:r>
                <a:r>
                  <a:rPr lang="nl-NL" baseline="0"/>
                  <a:t> signal</a:t>
                </a:r>
                <a:endParaRPr lang="nl-NL"/>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220355112"/>
        <c:crosses val="autoZero"/>
        <c:crossBetween val="midCat"/>
      </c:valAx>
      <c:spPr>
        <a:noFill/>
        <a:ln>
          <a:noFill/>
        </a:ln>
        <a:effectLst/>
      </c:spPr>
    </c:plotArea>
    <c:legend>
      <c:legendPos val="r"/>
      <c:legendEntry>
        <c:idx val="13"/>
        <c:delete val="1"/>
      </c:legendEntry>
      <c:legendEntry>
        <c:idx val="14"/>
        <c:delete val="1"/>
      </c:legendEntry>
      <c:legendEntry>
        <c:idx val="15"/>
        <c:delete val="1"/>
      </c:legendEntry>
      <c:legendEntry>
        <c:idx val="16"/>
        <c:delete val="1"/>
      </c:legendEntry>
      <c:legendEntry>
        <c:idx val="17"/>
        <c:delete val="1"/>
      </c:legendEntry>
      <c:legendEntry>
        <c:idx val="18"/>
        <c:delete val="1"/>
      </c:legendEntry>
      <c:layout>
        <c:manualLayout>
          <c:xMode val="edge"/>
          <c:yMode val="edge"/>
          <c:x val="0.80260800842992619"/>
          <c:y val="0.16861435997400909"/>
          <c:w val="0.17508781173164734"/>
          <c:h val="0.77154402209226769"/>
        </c:manualLayout>
      </c:layout>
      <c:overlay val="0"/>
      <c:spPr>
        <a:noFill/>
        <a:ln>
          <a:noFill/>
        </a:ln>
        <a:effectLst/>
      </c:spPr>
      <c:txPr>
        <a:bodyPr rot="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dirty="0"/>
              <a:t>RTG per incubation time day 7</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manualLayout>
          <c:layoutTarget val="inner"/>
          <c:xMode val="edge"/>
          <c:yMode val="edge"/>
          <c:x val="0.20637792848335387"/>
          <c:y val="0.23920526101970344"/>
          <c:w val="0.44121317988765585"/>
          <c:h val="0.47442362380662195"/>
        </c:manualLayout>
      </c:layout>
      <c:scatterChart>
        <c:scatterStyle val="lineMarker"/>
        <c:varyColors val="0"/>
        <c:ser>
          <c:idx val="0"/>
          <c:order val="0"/>
          <c:tx>
            <c:v>0</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('032-007 day 7'!$H$47,'032-007 day 7'!$H$49,'032-007 day 7'!$H$51,'032-007 day 7'!$H$53)</c:f>
              <c:numCache>
                <c:formatCode>General</c:formatCode>
                <c:ptCount val="4"/>
                <c:pt idx="0">
                  <c:v>1000</c:v>
                </c:pt>
                <c:pt idx="1">
                  <c:v>2500</c:v>
                </c:pt>
                <c:pt idx="2">
                  <c:v>5000</c:v>
                </c:pt>
                <c:pt idx="3">
                  <c:v>10000</c:v>
                </c:pt>
              </c:numCache>
            </c:numRef>
          </c:xVal>
          <c:yVal>
            <c:numRef>
              <c:f>('032-007 day 7'!$I$47,'032-007 day 7'!$I$49,'032-007 day 7'!$I$51,'032-007 day 7'!$I$53)</c:f>
              <c:numCache>
                <c:formatCode>General</c:formatCode>
                <c:ptCount val="4"/>
                <c:pt idx="0">
                  <c:v>2.675E-4</c:v>
                </c:pt>
                <c:pt idx="1">
                  <c:v>1.0195E-3</c:v>
                </c:pt>
                <c:pt idx="2">
                  <c:v>1.7329999999999999E-3</c:v>
                </c:pt>
                <c:pt idx="3">
                  <c:v>1.6584999999999998E-3</c:v>
                </c:pt>
              </c:numCache>
            </c:numRef>
          </c:yVal>
          <c:smooth val="0"/>
          <c:extLst xmlns:c16r2="http://schemas.microsoft.com/office/drawing/2015/06/chart">
            <c:ext xmlns:c16="http://schemas.microsoft.com/office/drawing/2014/chart" uri="{C3380CC4-5D6E-409C-BE32-E72D297353CC}">
              <c16:uniqueId val="{00000000-DBE5-40D6-9D79-4B147662CD57}"/>
            </c:ext>
          </c:extLst>
        </c:ser>
        <c:ser>
          <c:idx val="1"/>
          <c:order val="1"/>
          <c:tx>
            <c:v>0 no RTG</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('032-007 day 7'!$H$47,'032-007 day 7'!$H$49,'032-007 day 7'!$H$51,'032-007 day 7'!$H$53)</c:f>
              <c:numCache>
                <c:formatCode>General</c:formatCode>
                <c:ptCount val="4"/>
                <c:pt idx="0">
                  <c:v>1000</c:v>
                </c:pt>
                <c:pt idx="1">
                  <c:v>2500</c:v>
                </c:pt>
                <c:pt idx="2">
                  <c:v>5000</c:v>
                </c:pt>
                <c:pt idx="3">
                  <c:v>10000</c:v>
                </c:pt>
              </c:numCache>
            </c:numRef>
          </c:xVal>
          <c:yVal>
            <c:numRef>
              <c:f>('032-007 day 7'!$I$48,'032-007 day 7'!$I$50,'032-007 day 7'!$I$52,'032-007 day 7'!$I$54)</c:f>
              <c:numCache>
                <c:formatCode>General</c:formatCode>
                <c:ptCount val="4"/>
                <c:pt idx="0">
                  <c:v>3.255E-4</c:v>
                </c:pt>
                <c:pt idx="1">
                  <c:v>7.0300000000000007E-4</c:v>
                </c:pt>
                <c:pt idx="2">
                  <c:v>1.1594999999999999E-3</c:v>
                </c:pt>
                <c:pt idx="3">
                  <c:v>8.2200000000000003E-4</c:v>
                </c:pt>
              </c:numCache>
            </c:numRef>
          </c:yVal>
          <c:smooth val="0"/>
          <c:extLst xmlns:c16r2="http://schemas.microsoft.com/office/drawing/2015/06/chart">
            <c:ext xmlns:c16="http://schemas.microsoft.com/office/drawing/2014/chart" uri="{C3380CC4-5D6E-409C-BE32-E72D297353CC}">
              <c16:uniqueId val="{00000001-DBE5-40D6-9D79-4B147662CD57}"/>
            </c:ext>
          </c:extLst>
        </c:ser>
        <c:ser>
          <c:idx val="2"/>
          <c:order val="2"/>
          <c:tx>
            <c:v>10</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('032-007 day 7'!$H$47,'032-007 day 7'!$H$49,'032-007 day 7'!$H$51,'032-007 day 7'!$H$53)</c:f>
              <c:numCache>
                <c:formatCode>General</c:formatCode>
                <c:ptCount val="4"/>
                <c:pt idx="0">
                  <c:v>1000</c:v>
                </c:pt>
                <c:pt idx="1">
                  <c:v>2500</c:v>
                </c:pt>
                <c:pt idx="2">
                  <c:v>5000</c:v>
                </c:pt>
                <c:pt idx="3">
                  <c:v>10000</c:v>
                </c:pt>
              </c:numCache>
            </c:numRef>
          </c:xVal>
          <c:yVal>
            <c:numRef>
              <c:f>('032-007 day 7'!$J$47,'032-007 day 7'!$J$49,'032-007 day 7'!$J$51,'032-007 day 7'!$J$53)</c:f>
              <c:numCache>
                <c:formatCode>General</c:formatCode>
                <c:ptCount val="4"/>
                <c:pt idx="0">
                  <c:v>2.0949499999999999E-2</c:v>
                </c:pt>
                <c:pt idx="1">
                  <c:v>0.19050400000000001</c:v>
                </c:pt>
                <c:pt idx="2">
                  <c:v>0.33974500000000002</c:v>
                </c:pt>
                <c:pt idx="3">
                  <c:v>0.26555450000000003</c:v>
                </c:pt>
              </c:numCache>
            </c:numRef>
          </c:yVal>
          <c:smooth val="0"/>
          <c:extLst xmlns:c16r2="http://schemas.microsoft.com/office/drawing/2015/06/chart">
            <c:ext xmlns:c16="http://schemas.microsoft.com/office/drawing/2014/chart" uri="{C3380CC4-5D6E-409C-BE32-E72D297353CC}">
              <c16:uniqueId val="{00000002-DBE5-40D6-9D79-4B147662CD57}"/>
            </c:ext>
          </c:extLst>
        </c:ser>
        <c:ser>
          <c:idx val="3"/>
          <c:order val="3"/>
          <c:tx>
            <c:v>10 no RTG</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('032-007 day 7'!$H$47,'032-007 day 7'!$H$49,'032-007 day 7'!$H$51,'032-007 day 7'!$H$53)</c:f>
              <c:numCache>
                <c:formatCode>General</c:formatCode>
                <c:ptCount val="4"/>
                <c:pt idx="0">
                  <c:v>1000</c:v>
                </c:pt>
                <c:pt idx="1">
                  <c:v>2500</c:v>
                </c:pt>
                <c:pt idx="2">
                  <c:v>5000</c:v>
                </c:pt>
                <c:pt idx="3">
                  <c:v>10000</c:v>
                </c:pt>
              </c:numCache>
            </c:numRef>
          </c:xVal>
          <c:yVal>
            <c:numRef>
              <c:f>('032-007 day 7'!$J$48,'032-007 day 7'!$J$50,'032-007 day 7'!$J$52,'032-007 day 7'!$J$54)</c:f>
              <c:numCache>
                <c:formatCode>General</c:formatCode>
                <c:ptCount val="4"/>
                <c:pt idx="0">
                  <c:v>2.44885E-2</c:v>
                </c:pt>
                <c:pt idx="1">
                  <c:v>0.15480749999999999</c:v>
                </c:pt>
                <c:pt idx="2">
                  <c:v>0.25603749999999997</c:v>
                </c:pt>
                <c:pt idx="3">
                  <c:v>0.103064</c:v>
                </c:pt>
              </c:numCache>
            </c:numRef>
          </c:yVal>
          <c:smooth val="0"/>
          <c:extLst xmlns:c16r2="http://schemas.microsoft.com/office/drawing/2015/06/chart">
            <c:ext xmlns:c16="http://schemas.microsoft.com/office/drawing/2014/chart" uri="{C3380CC4-5D6E-409C-BE32-E72D297353CC}">
              <c16:uniqueId val="{00000003-DBE5-40D6-9D79-4B147662CD57}"/>
            </c:ext>
          </c:extLst>
        </c:ser>
        <c:ser>
          <c:idx val="4"/>
          <c:order val="4"/>
          <c:tx>
            <c:v>20</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('032-007 day 7'!$H$47,'032-007 day 7'!$H$49,'032-007 day 7'!$H$51,'032-007 day 7'!$H$53)</c:f>
              <c:numCache>
                <c:formatCode>General</c:formatCode>
                <c:ptCount val="4"/>
                <c:pt idx="0">
                  <c:v>1000</c:v>
                </c:pt>
                <c:pt idx="1">
                  <c:v>2500</c:v>
                </c:pt>
                <c:pt idx="2">
                  <c:v>5000</c:v>
                </c:pt>
                <c:pt idx="3">
                  <c:v>10000</c:v>
                </c:pt>
              </c:numCache>
            </c:numRef>
          </c:xVal>
          <c:yVal>
            <c:numRef>
              <c:f>('032-007 day 7'!$K$47,'032-007 day 7'!$K$49,'032-007 day 7'!$K$51,'032-007 day 7'!$K$53)</c:f>
              <c:numCache>
                <c:formatCode>General</c:formatCode>
                <c:ptCount val="4"/>
                <c:pt idx="0">
                  <c:v>8.3558500000000008E-2</c:v>
                </c:pt>
                <c:pt idx="1">
                  <c:v>0.46577749999999996</c:v>
                </c:pt>
                <c:pt idx="2">
                  <c:v>2.6166999999999999E-2</c:v>
                </c:pt>
                <c:pt idx="3">
                  <c:v>3.9921999999999999E-2</c:v>
                </c:pt>
              </c:numCache>
            </c:numRef>
          </c:yVal>
          <c:smooth val="0"/>
          <c:extLst xmlns:c16r2="http://schemas.microsoft.com/office/drawing/2015/06/chart">
            <c:ext xmlns:c16="http://schemas.microsoft.com/office/drawing/2014/chart" uri="{C3380CC4-5D6E-409C-BE32-E72D297353CC}">
              <c16:uniqueId val="{00000004-DBE5-40D6-9D79-4B147662CD57}"/>
            </c:ext>
          </c:extLst>
        </c:ser>
        <c:ser>
          <c:idx val="5"/>
          <c:order val="5"/>
          <c:tx>
            <c:v>20 no RTG</c:v>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('032-007 day 7'!$H$47,'032-007 day 7'!$H$49,'032-007 day 7'!$H$51,'032-007 day 7'!$H$53)</c:f>
              <c:numCache>
                <c:formatCode>General</c:formatCode>
                <c:ptCount val="4"/>
                <c:pt idx="0">
                  <c:v>1000</c:v>
                </c:pt>
                <c:pt idx="1">
                  <c:v>2500</c:v>
                </c:pt>
                <c:pt idx="2">
                  <c:v>5000</c:v>
                </c:pt>
                <c:pt idx="3">
                  <c:v>10000</c:v>
                </c:pt>
              </c:numCache>
            </c:numRef>
          </c:xVal>
          <c:yVal>
            <c:numRef>
              <c:f>('032-007 day 7'!$K$48,'032-007 day 7'!$K$50,'032-007 day 7'!$K$52,'032-007 day 7'!$K$54)</c:f>
              <c:numCache>
                <c:formatCode>General</c:formatCode>
                <c:ptCount val="4"/>
                <c:pt idx="0">
                  <c:v>0.12491050000000001</c:v>
                </c:pt>
                <c:pt idx="1">
                  <c:v>0.47913499999999998</c:v>
                </c:pt>
                <c:pt idx="2">
                  <c:v>0.34688249999999998</c:v>
                </c:pt>
                <c:pt idx="3">
                  <c:v>2.1471000000000001E-2</c:v>
                </c:pt>
              </c:numCache>
            </c:numRef>
          </c:yVal>
          <c:smooth val="0"/>
          <c:extLst xmlns:c16r2="http://schemas.microsoft.com/office/drawing/2015/06/chart">
            <c:ext xmlns:c16="http://schemas.microsoft.com/office/drawing/2014/chart" uri="{C3380CC4-5D6E-409C-BE32-E72D297353CC}">
              <c16:uniqueId val="{00000005-DBE5-40D6-9D79-4B147662CD57}"/>
            </c:ext>
          </c:extLst>
        </c:ser>
        <c:ser>
          <c:idx val="6"/>
          <c:order val="6"/>
          <c:tx>
            <c:v>30</c:v>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('032-007 day 7'!$H$47,'032-007 day 7'!$H$49,'032-007 day 7'!$H$51,'032-007 day 7'!$H$53)</c:f>
              <c:numCache>
                <c:formatCode>General</c:formatCode>
                <c:ptCount val="4"/>
                <c:pt idx="0">
                  <c:v>1000</c:v>
                </c:pt>
                <c:pt idx="1">
                  <c:v>2500</c:v>
                </c:pt>
                <c:pt idx="2">
                  <c:v>5000</c:v>
                </c:pt>
                <c:pt idx="3">
                  <c:v>10000</c:v>
                </c:pt>
              </c:numCache>
            </c:numRef>
          </c:xVal>
          <c:yVal>
            <c:numRef>
              <c:f>('032-007 day 7'!$L$47,'032-007 day 7'!$L$49,'032-007 day 7'!$L$51,'032-007 day 7'!$L$53)</c:f>
              <c:numCache>
                <c:formatCode>General</c:formatCode>
                <c:ptCount val="4"/>
                <c:pt idx="0">
                  <c:v>0.12191100000000001</c:v>
                </c:pt>
                <c:pt idx="1">
                  <c:v>0.43752849999999999</c:v>
                </c:pt>
                <c:pt idx="2">
                  <c:v>1.50405E-2</c:v>
                </c:pt>
                <c:pt idx="3">
                  <c:v>0.31368200000000002</c:v>
                </c:pt>
              </c:numCache>
            </c:numRef>
          </c:yVal>
          <c:smooth val="0"/>
          <c:extLst xmlns:c16r2="http://schemas.microsoft.com/office/drawing/2015/06/chart">
            <c:ext xmlns:c16="http://schemas.microsoft.com/office/drawing/2014/chart" uri="{C3380CC4-5D6E-409C-BE32-E72D297353CC}">
              <c16:uniqueId val="{00000006-DBE5-40D6-9D79-4B147662CD57}"/>
            </c:ext>
          </c:extLst>
        </c:ser>
        <c:ser>
          <c:idx val="7"/>
          <c:order val="7"/>
          <c:tx>
            <c:v>30 no RTG</c:v>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('032-007 day 7'!$H$47,'032-007 day 7'!$H$49,'032-007 day 7'!$H$51,'032-007 day 7'!$H$53)</c:f>
              <c:numCache>
                <c:formatCode>General</c:formatCode>
                <c:ptCount val="4"/>
                <c:pt idx="0">
                  <c:v>1000</c:v>
                </c:pt>
                <c:pt idx="1">
                  <c:v>2500</c:v>
                </c:pt>
                <c:pt idx="2">
                  <c:v>5000</c:v>
                </c:pt>
                <c:pt idx="3">
                  <c:v>10000</c:v>
                </c:pt>
              </c:numCache>
            </c:numRef>
          </c:xVal>
          <c:yVal>
            <c:numRef>
              <c:f>('032-007 day 7'!$L$48,'032-007 day 7'!$L$50,'032-007 day 7'!$L$52,'032-007 day 7'!$L$54)</c:f>
              <c:numCache>
                <c:formatCode>General</c:formatCode>
                <c:ptCount val="4"/>
                <c:pt idx="0">
                  <c:v>0.175178</c:v>
                </c:pt>
                <c:pt idx="1">
                  <c:v>0.56421250000000001</c:v>
                </c:pt>
                <c:pt idx="2">
                  <c:v>0.28565249999999998</c:v>
                </c:pt>
                <c:pt idx="3">
                  <c:v>5.9035000000000008E-3</c:v>
                </c:pt>
              </c:numCache>
            </c:numRef>
          </c:yVal>
          <c:smooth val="0"/>
          <c:extLst xmlns:c16r2="http://schemas.microsoft.com/office/drawing/2015/06/chart">
            <c:ext xmlns:c16="http://schemas.microsoft.com/office/drawing/2014/chart" uri="{C3380CC4-5D6E-409C-BE32-E72D297353CC}">
              <c16:uniqueId val="{00000007-DBE5-40D6-9D79-4B147662CD57}"/>
            </c:ext>
          </c:extLst>
        </c:ser>
        <c:dLbls>
          <c:showLegendKey val="0"/>
          <c:showVal val="0"/>
          <c:showCatName val="0"/>
          <c:showSerName val="0"/>
          <c:showPercent val="0"/>
          <c:showBubbleSize val="0"/>
        </c:dLbls>
        <c:axId val="153237096"/>
        <c:axId val="153237880"/>
      </c:scatterChart>
      <c:valAx>
        <c:axId val="153237096"/>
        <c:scaling>
          <c:orientation val="minMax"/>
          <c:max val="10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 cells seeded</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53237880"/>
        <c:crosses val="autoZero"/>
        <c:crossBetween val="midCat"/>
      </c:valAx>
      <c:valAx>
        <c:axId val="1532378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luminescent</a:t>
                </a:r>
                <a:r>
                  <a:rPr lang="nl-NL" baseline="0"/>
                  <a:t> signal</a:t>
                </a:r>
                <a:endParaRPr lang="nl-NL"/>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53237096"/>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B91506-B267-483A-8C0C-EB66B597680C}" type="datetimeFigureOut">
              <a:rPr lang="en-GB" smtClean="0"/>
              <a:t>02/08/2017</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9DEFBC-8A13-426B-B99E-FF1DB089E79B}" type="slidenum">
              <a:rPr lang="en-GB" smtClean="0"/>
              <a:t>‹#›</a:t>
            </a:fld>
            <a:endParaRPr lang="en-GB"/>
          </a:p>
        </p:txBody>
      </p:sp>
    </p:spTree>
    <p:extLst>
      <p:ext uri="{BB962C8B-B14F-4D97-AF65-F5344CB8AC3E}">
        <p14:creationId xmlns:p14="http://schemas.microsoft.com/office/powerpoint/2010/main" val="1257541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032-003</a:t>
            </a:r>
            <a:endParaRPr lang="en-GB" dirty="0"/>
          </a:p>
        </p:txBody>
      </p:sp>
      <p:sp>
        <p:nvSpPr>
          <p:cNvPr id="4" name="Slide Number Placeholder 3"/>
          <p:cNvSpPr>
            <a:spLocks noGrp="1"/>
          </p:cNvSpPr>
          <p:nvPr>
            <p:ph type="sldNum" sz="quarter" idx="10"/>
          </p:nvPr>
        </p:nvSpPr>
        <p:spPr/>
        <p:txBody>
          <a:bodyPr/>
          <a:lstStyle/>
          <a:p>
            <a:fld id="{6D9DEFBC-8A13-426B-B99E-FF1DB089E79B}" type="slidenum">
              <a:rPr lang="en-GB" smtClean="0"/>
              <a:t>4</a:t>
            </a:fld>
            <a:endParaRPr lang="en-GB"/>
          </a:p>
        </p:txBody>
      </p:sp>
    </p:spTree>
    <p:extLst>
      <p:ext uri="{BB962C8B-B14F-4D97-AF65-F5344CB8AC3E}">
        <p14:creationId xmlns:p14="http://schemas.microsoft.com/office/powerpoint/2010/main" val="1148593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514350" y="3077283"/>
            <a:ext cx="5829300" cy="2123369"/>
          </a:xfrm>
        </p:spPr>
        <p:txBody>
          <a:bodyPr/>
          <a:lstStyle/>
          <a:p>
            <a:r>
              <a:rPr lang="nl-NL"/>
              <a:t>Titelstijl van model bewerken</a:t>
            </a:r>
          </a:p>
        </p:txBody>
      </p:sp>
      <p:sp>
        <p:nvSpPr>
          <p:cNvPr id="3" name="Subtitel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r>
              <a:rPr lang="nl-NL"/>
              <a:t>Klik om de titelstijl van het model te bewerken</a:t>
            </a:r>
          </a:p>
        </p:txBody>
      </p:sp>
      <p:sp>
        <p:nvSpPr>
          <p:cNvPr id="4" name="Tijdelijke aanduiding voor datum 3"/>
          <p:cNvSpPr>
            <a:spLocks noGrp="1"/>
          </p:cNvSpPr>
          <p:nvPr>
            <p:ph type="dt" sz="half" idx="10"/>
          </p:nvPr>
        </p:nvSpPr>
        <p:spPr/>
        <p:txBody>
          <a:bodyPr/>
          <a:lstStyle/>
          <a:p>
            <a:fld id="{97A476A4-B21D-BD4E-8363-635E3F88D007}" type="datetimeFigureOut">
              <a:rPr lang="nl-NL" smtClean="0"/>
              <a:t>2-8-2017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3410986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verticale tekst 2"/>
          <p:cNvSpPr>
            <a:spLocks noGrp="1"/>
          </p:cNvSpPr>
          <p:nvPr>
            <p:ph type="body" orient="vert" idx="1"/>
          </p:nvPr>
        </p:nvSpPr>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7A476A4-B21D-BD4E-8363-635E3F88D007}" type="datetimeFigureOut">
              <a:rPr lang="nl-NL" smtClean="0"/>
              <a:t>2-8-2017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297293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4972050" y="396701"/>
            <a:ext cx="1543050" cy="8452203"/>
          </a:xfrm>
        </p:spPr>
        <p:txBody>
          <a:bodyPr vert="eaVert"/>
          <a:lstStyle/>
          <a:p>
            <a:r>
              <a:rPr lang="nl-NL"/>
              <a:t>Titelstijl van model bewerken</a:t>
            </a:r>
          </a:p>
        </p:txBody>
      </p:sp>
      <p:sp>
        <p:nvSpPr>
          <p:cNvPr id="3" name="Tijdelijke aanduiding voor verticale tekst 2"/>
          <p:cNvSpPr>
            <a:spLocks noGrp="1"/>
          </p:cNvSpPr>
          <p:nvPr>
            <p:ph type="body" orient="vert" idx="1"/>
          </p:nvPr>
        </p:nvSpPr>
        <p:spPr>
          <a:xfrm>
            <a:off x="342900" y="396701"/>
            <a:ext cx="4514850" cy="8452203"/>
          </a:xfr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7A476A4-B21D-BD4E-8363-635E3F88D007}" type="datetimeFigureOut">
              <a:rPr lang="nl-NL" smtClean="0"/>
              <a:t>2-8-2017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976701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7A476A4-B21D-BD4E-8363-635E3F88D007}" type="datetimeFigureOut">
              <a:rPr lang="nl-NL" smtClean="0"/>
              <a:t>2-8-2017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2089188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541735" y="6365524"/>
            <a:ext cx="5829300" cy="1967442"/>
          </a:xfrm>
        </p:spPr>
        <p:txBody>
          <a:bodyPr anchor="t"/>
          <a:lstStyle>
            <a:lvl1pPr algn="l">
              <a:defRPr sz="2250" b="1" cap="all"/>
            </a:lvl1pPr>
          </a:lstStyle>
          <a:p>
            <a:r>
              <a:rPr lang="nl-NL"/>
              <a:t>Titelstijl van model bewerken</a:t>
            </a:r>
          </a:p>
        </p:txBody>
      </p:sp>
      <p:sp>
        <p:nvSpPr>
          <p:cNvPr id="3" name="Tijdelijke aanduiding voor tekst 2"/>
          <p:cNvSpPr>
            <a:spLocks noGrp="1"/>
          </p:cNvSpPr>
          <p:nvPr>
            <p:ph type="body" idx="1"/>
          </p:nvPr>
        </p:nvSpPr>
        <p:spPr>
          <a:xfrm>
            <a:off x="541735" y="4198586"/>
            <a:ext cx="5829300" cy="2166937"/>
          </a:xfrm>
        </p:spPr>
        <p:txBody>
          <a:bodyPr anchor="b"/>
          <a:lstStyle>
            <a:lvl1pPr marL="0" indent="0">
              <a:buNone/>
              <a:defRPr sz="1125">
                <a:solidFill>
                  <a:schemeClr val="tx1">
                    <a:tint val="75000"/>
                  </a:schemeClr>
                </a:solidFill>
              </a:defRPr>
            </a:lvl1pPr>
            <a:lvl2pPr marL="257175" indent="0">
              <a:buNone/>
              <a:defRPr sz="1013">
                <a:solidFill>
                  <a:schemeClr val="tx1">
                    <a:tint val="75000"/>
                  </a:schemeClr>
                </a:solidFill>
              </a:defRPr>
            </a:lvl2pPr>
            <a:lvl3pPr marL="514350" indent="0">
              <a:buNone/>
              <a:defRPr sz="900">
                <a:solidFill>
                  <a:schemeClr val="tx1">
                    <a:tint val="75000"/>
                  </a:schemeClr>
                </a:solidFill>
              </a:defRPr>
            </a:lvl3pPr>
            <a:lvl4pPr marL="771525" indent="0">
              <a:buNone/>
              <a:defRPr sz="788">
                <a:solidFill>
                  <a:schemeClr val="tx1">
                    <a:tint val="75000"/>
                  </a:schemeClr>
                </a:solidFill>
              </a:defRPr>
            </a:lvl4pPr>
            <a:lvl5pPr marL="1028700" indent="0">
              <a:buNone/>
              <a:defRPr sz="788">
                <a:solidFill>
                  <a:schemeClr val="tx1">
                    <a:tint val="75000"/>
                  </a:schemeClr>
                </a:solidFill>
              </a:defRPr>
            </a:lvl5pPr>
            <a:lvl6pPr marL="1285875" indent="0">
              <a:buNone/>
              <a:defRPr sz="788">
                <a:solidFill>
                  <a:schemeClr val="tx1">
                    <a:tint val="75000"/>
                  </a:schemeClr>
                </a:solidFill>
              </a:defRPr>
            </a:lvl6pPr>
            <a:lvl7pPr marL="1543050" indent="0">
              <a:buNone/>
              <a:defRPr sz="788">
                <a:solidFill>
                  <a:schemeClr val="tx1">
                    <a:tint val="75000"/>
                  </a:schemeClr>
                </a:solidFill>
              </a:defRPr>
            </a:lvl7pPr>
            <a:lvl8pPr marL="1800225" indent="0">
              <a:buNone/>
              <a:defRPr sz="788">
                <a:solidFill>
                  <a:schemeClr val="tx1">
                    <a:tint val="75000"/>
                  </a:schemeClr>
                </a:solidFill>
              </a:defRPr>
            </a:lvl8pPr>
            <a:lvl9pPr marL="2057400" indent="0">
              <a:buNone/>
              <a:defRPr sz="788">
                <a:solidFill>
                  <a:schemeClr val="tx1">
                    <a:tint val="75000"/>
                  </a:schemeClr>
                </a:solidFill>
              </a:defRPr>
            </a:lvl9pPr>
          </a:lstStyle>
          <a:p>
            <a:pPr lvl="0"/>
            <a:r>
              <a:rPr lang="nl-NL"/>
              <a:t>Klik om de tekststijl van het model te bewerken</a:t>
            </a:r>
          </a:p>
        </p:txBody>
      </p:sp>
      <p:sp>
        <p:nvSpPr>
          <p:cNvPr id="4" name="Tijdelijke aanduiding voor datum 3"/>
          <p:cNvSpPr>
            <a:spLocks noGrp="1"/>
          </p:cNvSpPr>
          <p:nvPr>
            <p:ph type="dt" sz="half" idx="10"/>
          </p:nvPr>
        </p:nvSpPr>
        <p:spPr/>
        <p:txBody>
          <a:bodyPr/>
          <a:lstStyle/>
          <a:p>
            <a:fld id="{97A476A4-B21D-BD4E-8363-635E3F88D007}" type="datetimeFigureOut">
              <a:rPr lang="nl-NL" smtClean="0"/>
              <a:t>2-8-2017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3643935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sz="half" idx="1"/>
          </p:nvPr>
        </p:nvSpPr>
        <p:spPr>
          <a:xfrm>
            <a:off x="342900" y="2311402"/>
            <a:ext cx="3028950" cy="6537502"/>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486150" y="2311402"/>
            <a:ext cx="3028950" cy="6537502"/>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97A476A4-B21D-BD4E-8363-635E3F88D007}" type="datetimeFigureOut">
              <a:rPr lang="nl-NL" smtClean="0"/>
              <a:t>2-8-2017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2798717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Titelstijl van model bewerken</a:t>
            </a:r>
          </a:p>
        </p:txBody>
      </p:sp>
      <p:sp>
        <p:nvSpPr>
          <p:cNvPr id="3" name="Tijdelijke aanduiding voor tekst 2"/>
          <p:cNvSpPr>
            <a:spLocks noGrp="1"/>
          </p:cNvSpPr>
          <p:nvPr>
            <p:ph type="body" idx="1"/>
          </p:nvPr>
        </p:nvSpPr>
        <p:spPr>
          <a:xfrm>
            <a:off x="342900" y="2217385"/>
            <a:ext cx="3030141" cy="924101"/>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nl-NL"/>
              <a:t>Klik om de tekststijl van het model te bewerken</a:t>
            </a:r>
          </a:p>
        </p:txBody>
      </p:sp>
      <p:sp>
        <p:nvSpPr>
          <p:cNvPr id="4" name="Tijdelijke aanduiding voor inhoud 3"/>
          <p:cNvSpPr>
            <a:spLocks noGrp="1"/>
          </p:cNvSpPr>
          <p:nvPr>
            <p:ph sz="half" idx="2"/>
          </p:nvPr>
        </p:nvSpPr>
        <p:spPr>
          <a:xfrm>
            <a:off x="342900" y="3141486"/>
            <a:ext cx="3030141" cy="5707416"/>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3483770" y="2217385"/>
            <a:ext cx="3031331" cy="924101"/>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nl-NL"/>
              <a:t>Klik om de tekststijl van het model te bewerken</a:t>
            </a:r>
          </a:p>
        </p:txBody>
      </p:sp>
      <p:sp>
        <p:nvSpPr>
          <p:cNvPr id="6" name="Tijdelijke aanduiding voor inhoud 5"/>
          <p:cNvSpPr>
            <a:spLocks noGrp="1"/>
          </p:cNvSpPr>
          <p:nvPr>
            <p:ph sz="quarter" idx="4"/>
          </p:nvPr>
        </p:nvSpPr>
        <p:spPr>
          <a:xfrm>
            <a:off x="3483770" y="3141486"/>
            <a:ext cx="3031331" cy="5707416"/>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97A476A4-B21D-BD4E-8363-635E3F88D007}" type="datetimeFigureOut">
              <a:rPr lang="nl-NL" smtClean="0"/>
              <a:t>2-8-2017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1611490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datum 2"/>
          <p:cNvSpPr>
            <a:spLocks noGrp="1"/>
          </p:cNvSpPr>
          <p:nvPr>
            <p:ph type="dt" sz="half" idx="10"/>
          </p:nvPr>
        </p:nvSpPr>
        <p:spPr/>
        <p:txBody>
          <a:bodyPr/>
          <a:lstStyle/>
          <a:p>
            <a:fld id="{97A476A4-B21D-BD4E-8363-635E3F88D007}" type="datetimeFigureOut">
              <a:rPr lang="nl-NL" smtClean="0"/>
              <a:t>2-8-2017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1524568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7A476A4-B21D-BD4E-8363-635E3F88D007}" type="datetimeFigureOut">
              <a:rPr lang="nl-NL" smtClean="0"/>
              <a:t>2-8-2017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742992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42900" y="394405"/>
            <a:ext cx="2256235" cy="1678517"/>
          </a:xfrm>
        </p:spPr>
        <p:txBody>
          <a:bodyPr anchor="b"/>
          <a:lstStyle>
            <a:lvl1pPr algn="l">
              <a:defRPr sz="1125" b="1"/>
            </a:lvl1pPr>
          </a:lstStyle>
          <a:p>
            <a:r>
              <a:rPr lang="nl-NL"/>
              <a:t>Titelstijl van model bewerken</a:t>
            </a:r>
          </a:p>
        </p:txBody>
      </p:sp>
      <p:sp>
        <p:nvSpPr>
          <p:cNvPr id="3" name="Tijdelijke aanduiding voor inhoud 2"/>
          <p:cNvSpPr>
            <a:spLocks noGrp="1"/>
          </p:cNvSpPr>
          <p:nvPr>
            <p:ph idx="1"/>
          </p:nvPr>
        </p:nvSpPr>
        <p:spPr>
          <a:xfrm>
            <a:off x="2681287" y="394408"/>
            <a:ext cx="3833813" cy="8454497"/>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342900" y="2072924"/>
            <a:ext cx="2256235" cy="6775980"/>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nl-NL"/>
              <a:t>Klik om de tekststijl van het model te bewerken</a:t>
            </a:r>
          </a:p>
        </p:txBody>
      </p:sp>
      <p:sp>
        <p:nvSpPr>
          <p:cNvPr id="5" name="Tijdelijke aanduiding voor datum 4"/>
          <p:cNvSpPr>
            <a:spLocks noGrp="1"/>
          </p:cNvSpPr>
          <p:nvPr>
            <p:ph type="dt" sz="half" idx="10"/>
          </p:nvPr>
        </p:nvSpPr>
        <p:spPr/>
        <p:txBody>
          <a:bodyPr/>
          <a:lstStyle/>
          <a:p>
            <a:fld id="{97A476A4-B21D-BD4E-8363-635E3F88D007}" type="datetimeFigureOut">
              <a:rPr lang="nl-NL" smtClean="0"/>
              <a:t>2-8-2017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4272657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344216" y="6934200"/>
            <a:ext cx="4114800" cy="818622"/>
          </a:xfrm>
        </p:spPr>
        <p:txBody>
          <a:bodyPr anchor="b"/>
          <a:lstStyle>
            <a:lvl1pPr algn="l">
              <a:defRPr sz="1125" b="1"/>
            </a:lvl1pPr>
          </a:lstStyle>
          <a:p>
            <a:r>
              <a:rPr lang="nl-NL"/>
              <a:t>Titelstijl van model bewerken</a:t>
            </a:r>
          </a:p>
        </p:txBody>
      </p:sp>
      <p:sp>
        <p:nvSpPr>
          <p:cNvPr id="3" name="Tijdelijke aanduiding voor afbeelding 2"/>
          <p:cNvSpPr>
            <a:spLocks noGrp="1"/>
          </p:cNvSpPr>
          <p:nvPr>
            <p:ph type="pic" idx="1"/>
          </p:nvPr>
        </p:nvSpPr>
        <p:spPr>
          <a:xfrm>
            <a:off x="1344216" y="885119"/>
            <a:ext cx="4114800" cy="59436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nl-NL"/>
          </a:p>
        </p:txBody>
      </p:sp>
      <p:sp>
        <p:nvSpPr>
          <p:cNvPr id="4" name="Tijdelijke aanduiding voor tekst 3"/>
          <p:cNvSpPr>
            <a:spLocks noGrp="1"/>
          </p:cNvSpPr>
          <p:nvPr>
            <p:ph type="body" sz="half" idx="2"/>
          </p:nvPr>
        </p:nvSpPr>
        <p:spPr>
          <a:xfrm>
            <a:off x="1344216" y="7752822"/>
            <a:ext cx="4114800" cy="1162578"/>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nl-NL"/>
              <a:t>Klik om de tekststijl van het model te bewerken</a:t>
            </a:r>
          </a:p>
        </p:txBody>
      </p:sp>
      <p:sp>
        <p:nvSpPr>
          <p:cNvPr id="5" name="Tijdelijke aanduiding voor datum 4"/>
          <p:cNvSpPr>
            <a:spLocks noGrp="1"/>
          </p:cNvSpPr>
          <p:nvPr>
            <p:ph type="dt" sz="half" idx="10"/>
          </p:nvPr>
        </p:nvSpPr>
        <p:spPr/>
        <p:txBody>
          <a:bodyPr/>
          <a:lstStyle/>
          <a:p>
            <a:fld id="{97A476A4-B21D-BD4E-8363-635E3F88D007}" type="datetimeFigureOut">
              <a:rPr lang="nl-NL" smtClean="0"/>
              <a:t>2-8-2017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4C1B84A-FD9D-0047-993A-8038B03140A1}" type="slidenum">
              <a:rPr lang="nl-NL" smtClean="0"/>
              <a:t>‹#›</a:t>
            </a:fld>
            <a:endParaRPr lang="nl-NL"/>
          </a:p>
        </p:txBody>
      </p:sp>
    </p:spTree>
    <p:extLst>
      <p:ext uri="{BB962C8B-B14F-4D97-AF65-F5344CB8AC3E}">
        <p14:creationId xmlns:p14="http://schemas.microsoft.com/office/powerpoint/2010/main" val="787999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nl-NL"/>
              <a:t>Titelstijl van model bewerken</a:t>
            </a:r>
          </a:p>
        </p:txBody>
      </p:sp>
      <p:sp>
        <p:nvSpPr>
          <p:cNvPr id="3" name="Tijdelijke aanduiding voor tekst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342900" y="9181397"/>
            <a:ext cx="160020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97A476A4-B21D-BD4E-8363-635E3F88D007}" type="datetimeFigureOut">
              <a:rPr lang="nl-NL" smtClean="0"/>
              <a:t>2-8-2017</a:t>
            </a:fld>
            <a:endParaRPr lang="nl-NL"/>
          </a:p>
        </p:txBody>
      </p:sp>
      <p:sp>
        <p:nvSpPr>
          <p:cNvPr id="5" name="Tijdelijke aanduiding voor voettekst 4"/>
          <p:cNvSpPr>
            <a:spLocks noGrp="1"/>
          </p:cNvSpPr>
          <p:nvPr>
            <p:ph type="ftr" sz="quarter" idx="3"/>
          </p:nvPr>
        </p:nvSpPr>
        <p:spPr>
          <a:xfrm>
            <a:off x="2343150" y="9181397"/>
            <a:ext cx="2171700" cy="527403"/>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4914900" y="9181397"/>
            <a:ext cx="160020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E4C1B84A-FD9D-0047-993A-8038B03140A1}" type="slidenum">
              <a:rPr lang="nl-NL" smtClean="0"/>
              <a:t>‹#›</a:t>
            </a:fld>
            <a:endParaRPr lang="nl-NL"/>
          </a:p>
        </p:txBody>
      </p:sp>
    </p:spTree>
    <p:extLst>
      <p:ext uri="{BB962C8B-B14F-4D97-AF65-F5344CB8AC3E}">
        <p14:creationId xmlns:p14="http://schemas.microsoft.com/office/powerpoint/2010/main" val="1754065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7175" rtl="0" eaLnBrk="1" latinLnBrk="0" hangingPunct="1">
        <a:spcBef>
          <a:spcPct val="0"/>
        </a:spcBef>
        <a:buNone/>
        <a:defRPr sz="2475" kern="1200">
          <a:solidFill>
            <a:schemeClr val="tx1"/>
          </a:solidFill>
          <a:latin typeface="+mj-lt"/>
          <a:ea typeface="+mj-ea"/>
          <a:cs typeface="+mj-cs"/>
        </a:defRPr>
      </a:lvl1pPr>
    </p:titleStyle>
    <p:bodyStyle>
      <a:lvl1pPr marL="192881" indent="-192881" algn="l" defTabSz="257175" rtl="0" eaLnBrk="1" latinLnBrk="0" hangingPunct="1">
        <a:spcBef>
          <a:spcPct val="20000"/>
        </a:spcBef>
        <a:buFont typeface="Arial"/>
        <a:buChar char="•"/>
        <a:defRPr sz="1800" kern="1200">
          <a:solidFill>
            <a:schemeClr val="tx1"/>
          </a:solidFill>
          <a:latin typeface="+mn-lt"/>
          <a:ea typeface="+mn-ea"/>
          <a:cs typeface="+mn-cs"/>
        </a:defRPr>
      </a:lvl1pPr>
      <a:lvl2pPr marL="417909" indent="-160734" algn="l" defTabSz="257175" rtl="0" eaLnBrk="1" latinLnBrk="0" hangingPunct="1">
        <a:spcBef>
          <a:spcPct val="20000"/>
        </a:spcBef>
        <a:buFont typeface="Arial"/>
        <a:buChar char="–"/>
        <a:defRPr sz="1575" kern="1200">
          <a:solidFill>
            <a:schemeClr val="tx1"/>
          </a:solidFill>
          <a:latin typeface="+mn-lt"/>
          <a:ea typeface="+mn-ea"/>
          <a:cs typeface="+mn-cs"/>
        </a:defRPr>
      </a:lvl2pPr>
      <a:lvl3pPr marL="642938" indent="-128588" algn="l" defTabSz="257175" rtl="0" eaLnBrk="1" latinLnBrk="0" hangingPunct="1">
        <a:spcBef>
          <a:spcPct val="20000"/>
        </a:spcBef>
        <a:buFont typeface="Arial"/>
        <a:buChar char="•"/>
        <a:defRPr sz="1350" kern="1200">
          <a:solidFill>
            <a:schemeClr val="tx1"/>
          </a:solidFill>
          <a:latin typeface="+mn-lt"/>
          <a:ea typeface="+mn-ea"/>
          <a:cs typeface="+mn-cs"/>
        </a:defRPr>
      </a:lvl3pPr>
      <a:lvl4pPr marL="900113" indent="-128588" algn="l" defTabSz="257175" rtl="0" eaLnBrk="1" latinLnBrk="0" hangingPunct="1">
        <a:spcBef>
          <a:spcPct val="20000"/>
        </a:spcBef>
        <a:buFont typeface="Arial"/>
        <a:buChar char="–"/>
        <a:defRPr sz="1125" kern="1200">
          <a:solidFill>
            <a:schemeClr val="tx1"/>
          </a:solidFill>
          <a:latin typeface="+mn-lt"/>
          <a:ea typeface="+mn-ea"/>
          <a:cs typeface="+mn-cs"/>
        </a:defRPr>
      </a:lvl4pPr>
      <a:lvl5pPr marL="1157288" indent="-128588" algn="l" defTabSz="257175" rtl="0" eaLnBrk="1" latinLnBrk="0" hangingPunct="1">
        <a:spcBef>
          <a:spcPct val="20000"/>
        </a:spcBef>
        <a:buFont typeface="Arial"/>
        <a:buChar char="»"/>
        <a:defRPr sz="1125" kern="1200">
          <a:solidFill>
            <a:schemeClr val="tx1"/>
          </a:solidFill>
          <a:latin typeface="+mn-lt"/>
          <a:ea typeface="+mn-ea"/>
          <a:cs typeface="+mn-cs"/>
        </a:defRPr>
      </a:lvl5pPr>
      <a:lvl6pPr marL="1414463" indent="-128588" algn="l" defTabSz="257175" rtl="0" eaLnBrk="1" latinLnBrk="0" hangingPunct="1">
        <a:spcBef>
          <a:spcPct val="20000"/>
        </a:spcBef>
        <a:buFont typeface="Arial"/>
        <a:buChar char="•"/>
        <a:defRPr sz="1125" kern="1200">
          <a:solidFill>
            <a:schemeClr val="tx1"/>
          </a:solidFill>
          <a:latin typeface="+mn-lt"/>
          <a:ea typeface="+mn-ea"/>
          <a:cs typeface="+mn-cs"/>
        </a:defRPr>
      </a:lvl6pPr>
      <a:lvl7pPr marL="1671638" indent="-128588" algn="l" defTabSz="257175" rtl="0" eaLnBrk="1" latinLnBrk="0" hangingPunct="1">
        <a:spcBef>
          <a:spcPct val="20000"/>
        </a:spcBef>
        <a:buFont typeface="Arial"/>
        <a:buChar char="•"/>
        <a:defRPr sz="1125" kern="1200">
          <a:solidFill>
            <a:schemeClr val="tx1"/>
          </a:solidFill>
          <a:latin typeface="+mn-lt"/>
          <a:ea typeface="+mn-ea"/>
          <a:cs typeface="+mn-cs"/>
        </a:defRPr>
      </a:lvl7pPr>
      <a:lvl8pPr marL="1928813" indent="-128588" algn="l" defTabSz="257175" rtl="0" eaLnBrk="1" latinLnBrk="0" hangingPunct="1">
        <a:spcBef>
          <a:spcPct val="20000"/>
        </a:spcBef>
        <a:buFont typeface="Arial"/>
        <a:buChar char="•"/>
        <a:defRPr sz="1125" kern="1200">
          <a:solidFill>
            <a:schemeClr val="tx1"/>
          </a:solidFill>
          <a:latin typeface="+mn-lt"/>
          <a:ea typeface="+mn-ea"/>
          <a:cs typeface="+mn-cs"/>
        </a:defRPr>
      </a:lvl8pPr>
      <a:lvl9pPr marL="2185988" indent="-128588" algn="l" defTabSz="257175" rtl="0" eaLnBrk="1" latinLnBrk="0" hangingPunct="1">
        <a:spcBef>
          <a:spcPct val="20000"/>
        </a:spcBef>
        <a:buFont typeface="Arial"/>
        <a:buChar char="•"/>
        <a:defRPr sz="1125" kern="1200">
          <a:solidFill>
            <a:schemeClr val="tx1"/>
          </a:solidFill>
          <a:latin typeface="+mn-lt"/>
          <a:ea typeface="+mn-ea"/>
          <a:cs typeface="+mn-cs"/>
        </a:defRPr>
      </a:lvl9pPr>
    </p:bodyStyle>
    <p:otherStyle>
      <a:defPPr>
        <a:defRPr lang="nl-NL"/>
      </a:defPPr>
      <a:lvl1pPr marL="0" algn="l" defTabSz="257175" rtl="0" eaLnBrk="1" latinLnBrk="0" hangingPunct="1">
        <a:defRPr sz="1013" kern="1200">
          <a:solidFill>
            <a:schemeClr val="tx1"/>
          </a:solidFill>
          <a:latin typeface="+mn-lt"/>
          <a:ea typeface="+mn-ea"/>
          <a:cs typeface="+mn-cs"/>
        </a:defRPr>
      </a:lvl1pPr>
      <a:lvl2pPr marL="257175" algn="l" defTabSz="257175" rtl="0" eaLnBrk="1" latinLnBrk="0" hangingPunct="1">
        <a:defRPr sz="1013" kern="1200">
          <a:solidFill>
            <a:schemeClr val="tx1"/>
          </a:solidFill>
          <a:latin typeface="+mn-lt"/>
          <a:ea typeface="+mn-ea"/>
          <a:cs typeface="+mn-cs"/>
        </a:defRPr>
      </a:lvl2pPr>
      <a:lvl3pPr marL="514350" algn="l" defTabSz="257175" rtl="0" eaLnBrk="1" latinLnBrk="0" hangingPunct="1">
        <a:defRPr sz="1013" kern="1200">
          <a:solidFill>
            <a:schemeClr val="tx1"/>
          </a:solidFill>
          <a:latin typeface="+mn-lt"/>
          <a:ea typeface="+mn-ea"/>
          <a:cs typeface="+mn-cs"/>
        </a:defRPr>
      </a:lvl3pPr>
      <a:lvl4pPr marL="771525" algn="l" defTabSz="257175" rtl="0" eaLnBrk="1" latinLnBrk="0" hangingPunct="1">
        <a:defRPr sz="1013" kern="1200">
          <a:solidFill>
            <a:schemeClr val="tx1"/>
          </a:solidFill>
          <a:latin typeface="+mn-lt"/>
          <a:ea typeface="+mn-ea"/>
          <a:cs typeface="+mn-cs"/>
        </a:defRPr>
      </a:lvl4pPr>
      <a:lvl5pPr marL="1028700" algn="l" defTabSz="257175" rtl="0" eaLnBrk="1" latinLnBrk="0" hangingPunct="1">
        <a:defRPr sz="1013" kern="1200">
          <a:solidFill>
            <a:schemeClr val="tx1"/>
          </a:solidFill>
          <a:latin typeface="+mn-lt"/>
          <a:ea typeface="+mn-ea"/>
          <a:cs typeface="+mn-cs"/>
        </a:defRPr>
      </a:lvl5pPr>
      <a:lvl6pPr marL="1285875" algn="l" defTabSz="257175" rtl="0" eaLnBrk="1" latinLnBrk="0" hangingPunct="1">
        <a:defRPr sz="1013" kern="1200">
          <a:solidFill>
            <a:schemeClr val="tx1"/>
          </a:solidFill>
          <a:latin typeface="+mn-lt"/>
          <a:ea typeface="+mn-ea"/>
          <a:cs typeface="+mn-cs"/>
        </a:defRPr>
      </a:lvl6pPr>
      <a:lvl7pPr marL="1543050" algn="l" defTabSz="257175" rtl="0" eaLnBrk="1" latinLnBrk="0" hangingPunct="1">
        <a:defRPr sz="1013" kern="1200">
          <a:solidFill>
            <a:schemeClr val="tx1"/>
          </a:solidFill>
          <a:latin typeface="+mn-lt"/>
          <a:ea typeface="+mn-ea"/>
          <a:cs typeface="+mn-cs"/>
        </a:defRPr>
      </a:lvl7pPr>
      <a:lvl8pPr marL="1800225" algn="l" defTabSz="257175" rtl="0" eaLnBrk="1" latinLnBrk="0" hangingPunct="1">
        <a:defRPr sz="1013" kern="1200">
          <a:solidFill>
            <a:schemeClr val="tx1"/>
          </a:solidFill>
          <a:latin typeface="+mn-lt"/>
          <a:ea typeface="+mn-ea"/>
          <a:cs typeface="+mn-cs"/>
        </a:defRPr>
      </a:lvl8pPr>
      <a:lvl9pPr marL="2057400" algn="l" defTabSz="257175"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07568" y="936668"/>
            <a:ext cx="5211345" cy="931024"/>
          </a:xfrm>
          <a:prstGeom prst="rect">
            <a:avLst/>
          </a:prstGeom>
          <a:noFill/>
        </p:spPr>
        <p:txBody>
          <a:bodyPr wrap="square" rtlCol="0">
            <a:spAutoFit/>
          </a:bodyPr>
          <a:lstStyle/>
          <a:p>
            <a:r>
              <a:rPr lang="en-US" sz="2250" b="1" dirty="0"/>
              <a:t>Supplementary data</a:t>
            </a:r>
          </a:p>
          <a:p>
            <a:r>
              <a:rPr lang="en-US" sz="1600" b="1" dirty="0"/>
              <a:t>Therapy response testing on 3D Breast cancer in a perfused microfluidic platform</a:t>
            </a:r>
          </a:p>
        </p:txBody>
      </p:sp>
      <p:sp>
        <p:nvSpPr>
          <p:cNvPr id="3" name="TextBox 2"/>
          <p:cNvSpPr txBox="1"/>
          <p:nvPr/>
        </p:nvSpPr>
        <p:spPr>
          <a:xfrm>
            <a:off x="295215" y="2972109"/>
            <a:ext cx="3882794" cy="261610"/>
          </a:xfrm>
          <a:prstGeom prst="rect">
            <a:avLst/>
          </a:prstGeom>
          <a:noFill/>
        </p:spPr>
        <p:txBody>
          <a:bodyPr wrap="none" rtlCol="0">
            <a:spAutoFit/>
          </a:bodyPr>
          <a:lstStyle/>
          <a:p>
            <a:r>
              <a:rPr lang="en-GB" sz="1100" b="1" dirty="0"/>
              <a:t>Table S1. </a:t>
            </a:r>
            <a:r>
              <a:rPr lang="en-GB" sz="1100" dirty="0"/>
              <a:t>Culture conditions for the breast cancer cell lines used.</a:t>
            </a:r>
          </a:p>
        </p:txBody>
      </p:sp>
      <p:graphicFrame>
        <p:nvGraphicFramePr>
          <p:cNvPr id="4" name="Object 3"/>
          <p:cNvGraphicFramePr>
            <a:graphicFrameLocks noChangeAspect="1"/>
          </p:cNvGraphicFramePr>
          <p:nvPr>
            <p:extLst>
              <p:ext uri="{D42A27DB-BD31-4B8C-83A1-F6EECF244321}">
                <p14:modId xmlns:p14="http://schemas.microsoft.com/office/powerpoint/2010/main" val="1646593190"/>
              </p:ext>
            </p:extLst>
          </p:nvPr>
        </p:nvGraphicFramePr>
        <p:xfrm>
          <a:off x="352698" y="3220318"/>
          <a:ext cx="6212782" cy="3798161"/>
        </p:xfrm>
        <a:graphic>
          <a:graphicData uri="http://schemas.openxmlformats.org/presentationml/2006/ole">
            <mc:AlternateContent xmlns:mc="http://schemas.openxmlformats.org/markup-compatibility/2006">
              <mc:Choice xmlns:v="urn:schemas-microsoft-com:vml" Requires="v">
                <p:oleObj spid="_x0000_s1082" name="Document" r:id="rId3" imgW="12501371" imgH="7567102" progId="Word.Document.12">
                  <p:embed/>
                </p:oleObj>
              </mc:Choice>
              <mc:Fallback>
                <p:oleObj name="Document" r:id="rId3" imgW="12501371" imgH="7567102" progId="Word.Document.12">
                  <p:embed/>
                  <p:pic>
                    <p:nvPicPr>
                      <p:cNvPr id="0" name=""/>
                      <p:cNvPicPr/>
                      <p:nvPr/>
                    </p:nvPicPr>
                    <p:blipFill>
                      <a:blip r:embed="rId4"/>
                      <a:stretch>
                        <a:fillRect/>
                      </a:stretch>
                    </p:blipFill>
                    <p:spPr>
                      <a:xfrm>
                        <a:off x="352698" y="3220318"/>
                        <a:ext cx="6212782" cy="3798161"/>
                      </a:xfrm>
                      <a:prstGeom prst="rect">
                        <a:avLst/>
                      </a:prstGeom>
                    </p:spPr>
                  </p:pic>
                </p:oleObj>
              </mc:Fallback>
            </mc:AlternateContent>
          </a:graphicData>
        </a:graphic>
      </p:graphicFrame>
    </p:spTree>
    <p:extLst>
      <p:ext uri="{BB962C8B-B14F-4D97-AF65-F5344CB8AC3E}">
        <p14:creationId xmlns:p14="http://schemas.microsoft.com/office/powerpoint/2010/main" val="36975205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2799369631"/>
              </p:ext>
            </p:extLst>
          </p:nvPr>
        </p:nvGraphicFramePr>
        <p:xfrm>
          <a:off x="807624" y="1357132"/>
          <a:ext cx="5488672" cy="6545880"/>
        </p:xfrm>
        <a:graphic>
          <a:graphicData uri="http://schemas.openxmlformats.org/drawingml/2006/table">
            <a:tbl>
              <a:tblPr/>
              <a:tblGrid>
                <a:gridCol w="2855514">
                  <a:extLst>
                    <a:ext uri="{9D8B030D-6E8A-4147-A177-3AD203B41FA5}">
                      <a16:colId xmlns:a16="http://schemas.microsoft.com/office/drawing/2014/main" xmlns="" val="20000"/>
                    </a:ext>
                  </a:extLst>
                </a:gridCol>
                <a:gridCol w="772393">
                  <a:extLst>
                    <a:ext uri="{9D8B030D-6E8A-4147-A177-3AD203B41FA5}">
                      <a16:colId xmlns:a16="http://schemas.microsoft.com/office/drawing/2014/main" xmlns="" val="20001"/>
                    </a:ext>
                  </a:extLst>
                </a:gridCol>
                <a:gridCol w="772393">
                  <a:extLst>
                    <a:ext uri="{9D8B030D-6E8A-4147-A177-3AD203B41FA5}">
                      <a16:colId xmlns:a16="http://schemas.microsoft.com/office/drawing/2014/main" xmlns="" val="20002"/>
                    </a:ext>
                  </a:extLst>
                </a:gridCol>
                <a:gridCol w="1088372">
                  <a:extLst>
                    <a:ext uri="{9D8B030D-6E8A-4147-A177-3AD203B41FA5}">
                      <a16:colId xmlns:a16="http://schemas.microsoft.com/office/drawing/2014/main" xmlns="" val="20003"/>
                    </a:ext>
                  </a:extLst>
                </a:gridCol>
              </a:tblGrid>
              <a:tr h="163647">
                <a:tc>
                  <a:txBody>
                    <a:bodyPr/>
                    <a:lstStyle/>
                    <a:p>
                      <a:pPr algn="l" fontAlgn="b"/>
                      <a:r>
                        <a:rPr lang="en-GB" sz="900" b="1" i="0" u="none" strike="noStrike" dirty="0">
                          <a:solidFill>
                            <a:srgbClr val="000000"/>
                          </a:solidFill>
                          <a:effectLst/>
                          <a:latin typeface="Calibri" panose="020F0502020204030204" pitchFamily="34" charset="0"/>
                        </a:rPr>
                        <a:t>Tukey's multiple comparisons test</a:t>
                      </a: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00"/>
                  </a:ext>
                </a:extLst>
              </a:tr>
              <a:tr h="163647">
                <a:tc>
                  <a:txBody>
                    <a:bodyPr/>
                    <a:lstStyle/>
                    <a:p>
                      <a:pPr algn="l" fontAlgn="b"/>
                      <a:r>
                        <a:rPr lang="en-GB" sz="900" b="1" i="0" u="none" strike="noStrike" dirty="0">
                          <a:solidFill>
                            <a:srgbClr val="000000"/>
                          </a:solidFill>
                          <a:effectLst/>
                          <a:latin typeface="Calibri" panose="020F0502020204030204" pitchFamily="34" charset="0"/>
                        </a:rPr>
                        <a:t>MDA-MB-453 static vs flow</a:t>
                      </a:r>
                    </a:p>
                  </a:txBody>
                  <a:tcPr marL="4209" marR="4209" marT="4209"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n-GB" sz="900" b="1" i="0" u="none" strike="noStrike" dirty="0">
                          <a:solidFill>
                            <a:srgbClr val="000000"/>
                          </a:solidFill>
                          <a:effectLst/>
                          <a:latin typeface="Calibri" panose="020F0502020204030204" pitchFamily="34" charset="0"/>
                        </a:rPr>
                        <a:t>Significant?</a:t>
                      </a:r>
                    </a:p>
                  </a:txBody>
                  <a:tcPr marL="4209" marR="4209" marT="4209"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n-GB" sz="900" b="1" i="0" u="none" strike="noStrike" dirty="0">
                          <a:solidFill>
                            <a:srgbClr val="000000"/>
                          </a:solidFill>
                          <a:effectLst/>
                          <a:latin typeface="Calibri" panose="020F0502020204030204" pitchFamily="34" charset="0"/>
                        </a:rPr>
                        <a:t>Summary</a:t>
                      </a:r>
                    </a:p>
                  </a:txBody>
                  <a:tcPr marL="4209" marR="4209" marT="4209"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r>
                        <a:rPr lang="en-GB" sz="900" b="1" i="0" u="none" strike="noStrike" dirty="0">
                          <a:solidFill>
                            <a:srgbClr val="000000"/>
                          </a:solidFill>
                          <a:effectLst/>
                          <a:latin typeface="Calibri" panose="020F0502020204030204" pitchFamily="34" charset="0"/>
                        </a:rPr>
                        <a:t>Adjusted P Value</a:t>
                      </a:r>
                    </a:p>
                  </a:txBody>
                  <a:tcPr marL="4209" marR="4209" marT="4209" marB="0" anchor="b">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4209" marR="4209" marT="4209"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4209" marR="4209" marT="4209"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endParaRPr lang="en-GB" sz="900" b="0" i="0" u="none" strike="noStrike" dirty="0">
                        <a:solidFill>
                          <a:srgbClr val="000000"/>
                        </a:solidFill>
                        <a:effectLst/>
                        <a:latin typeface="Calibri" panose="020F0502020204030204" pitchFamily="34" charset="0"/>
                      </a:endParaRPr>
                    </a:p>
                  </a:txBody>
                  <a:tcPr marL="4209" marR="4209" marT="4209" marB="0" anchor="b">
                    <a:lnL>
                      <a:noFill/>
                    </a:lnL>
                    <a:lnR>
                      <a:noFill/>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xmlns="" val="10002"/>
                  </a:ext>
                </a:extLst>
              </a:tr>
              <a:tr h="163647">
                <a:tc gridSpan="3">
                  <a:txBody>
                    <a:bodyPr/>
                    <a:lstStyle/>
                    <a:p>
                      <a:pPr algn="l" fontAlgn="b"/>
                      <a:r>
                        <a:rPr lang="en-GB" sz="900" b="1" i="0" u="none" strike="noStrike">
                          <a:solidFill>
                            <a:srgbClr val="000000"/>
                          </a:solidFill>
                          <a:effectLst/>
                          <a:latin typeface="Calibri" panose="020F0502020204030204" pitchFamily="34" charset="0"/>
                        </a:rPr>
                        <a:t>Seeding density (10e6 vs 20e6, same ECM, same culture condition)</a:t>
                      </a:r>
                    </a:p>
                  </a:txBody>
                  <a:tcPr marL="4209" marR="4209" marT="4209" marB="0" anchor="b">
                    <a:lnL>
                      <a:noFill/>
                    </a:lnL>
                    <a:lnR>
                      <a:noFill/>
                    </a:lnR>
                    <a:lnT>
                      <a:noFill/>
                    </a:lnT>
                    <a:lnB>
                      <a:noFill/>
                    </a:lnB>
                  </a:tcPr>
                </a:tc>
                <a:tc hMerge="1">
                  <a:txBody>
                    <a:bodyPr/>
                    <a:lstStyle/>
                    <a:p>
                      <a:endParaRPr lang="en-GB"/>
                    </a:p>
                  </a:txBody>
                  <a:tcPr/>
                </a:tc>
                <a:tc hMerge="1">
                  <a:txBody>
                    <a:bodyPr/>
                    <a:lstStyle/>
                    <a:p>
                      <a:endParaRPr lang="en-GB"/>
                    </a:p>
                  </a:txBody>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03"/>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04"/>
                  </a:ext>
                </a:extLst>
              </a:tr>
              <a:tr h="163647">
                <a:tc>
                  <a:txBody>
                    <a:bodyPr/>
                    <a:lstStyle/>
                    <a:p>
                      <a:pPr algn="l" fontAlgn="b"/>
                      <a:r>
                        <a:rPr lang="it-IT" sz="900" b="0" i="0" u="none" strike="noStrike">
                          <a:solidFill>
                            <a:srgbClr val="000000"/>
                          </a:solidFill>
                          <a:effectLst/>
                          <a:latin typeface="Calibri" panose="020F0502020204030204" pitchFamily="34" charset="0"/>
                        </a:rPr>
                        <a:t>mg static:10e6 vs. mg static:20e6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&gt; 0.9999</a:t>
                      </a:r>
                    </a:p>
                  </a:txBody>
                  <a:tcPr marL="4209" marR="4209" marT="4209" marB="0" anchor="b">
                    <a:lnL>
                      <a:noFill/>
                    </a:lnL>
                    <a:lnR>
                      <a:noFill/>
                    </a:lnR>
                    <a:lnT>
                      <a:noFill/>
                    </a:lnT>
                    <a:lnB>
                      <a:noFill/>
                    </a:lnB>
                  </a:tcPr>
                </a:tc>
                <a:extLst>
                  <a:ext uri="{0D108BD9-81ED-4DB2-BD59-A6C34878D82A}">
                    <a16:rowId xmlns:a16="http://schemas.microsoft.com/office/drawing/2014/main" xmlns="" val="10005"/>
                  </a:ext>
                </a:extLst>
              </a:tr>
              <a:tr h="163647">
                <a:tc>
                  <a:txBody>
                    <a:bodyPr/>
                    <a:lstStyle/>
                    <a:p>
                      <a:pPr algn="l" fontAlgn="b"/>
                      <a:r>
                        <a:rPr lang="en-GB" sz="900" b="0" i="0" u="none" strike="noStrike">
                          <a:solidFill>
                            <a:srgbClr val="000000"/>
                          </a:solidFill>
                          <a:effectLst/>
                          <a:latin typeface="Calibri" panose="020F0502020204030204" pitchFamily="34" charset="0"/>
                        </a:rPr>
                        <a:t>bme2rgf static:10e6 vs. bme2rgf static:20e6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0.7309</a:t>
                      </a:r>
                    </a:p>
                  </a:txBody>
                  <a:tcPr marL="4209" marR="4209" marT="4209" marB="0" anchor="b">
                    <a:lnL>
                      <a:noFill/>
                    </a:lnL>
                    <a:lnR>
                      <a:noFill/>
                    </a:lnR>
                    <a:lnT>
                      <a:noFill/>
                    </a:lnT>
                    <a:lnB>
                      <a:noFill/>
                    </a:lnB>
                  </a:tcPr>
                </a:tc>
                <a:extLst>
                  <a:ext uri="{0D108BD9-81ED-4DB2-BD59-A6C34878D82A}">
                    <a16:rowId xmlns:a16="http://schemas.microsoft.com/office/drawing/2014/main" xmlns="" val="10006"/>
                  </a:ext>
                </a:extLst>
              </a:tr>
              <a:tr h="163647">
                <a:tc>
                  <a:txBody>
                    <a:bodyPr/>
                    <a:lstStyle/>
                    <a:p>
                      <a:pPr algn="l" fontAlgn="b"/>
                      <a:r>
                        <a:rPr lang="it-IT" sz="900" b="0" i="0" u="none" strike="noStrike">
                          <a:solidFill>
                            <a:srgbClr val="000000"/>
                          </a:solidFill>
                          <a:effectLst/>
                          <a:latin typeface="Calibri" panose="020F0502020204030204" pitchFamily="34" charset="0"/>
                        </a:rPr>
                        <a:t>col I static:10e6 vs. col I static:20e6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0.9994</a:t>
                      </a:r>
                    </a:p>
                  </a:txBody>
                  <a:tcPr marL="4209" marR="4209" marT="4209" marB="0" anchor="b">
                    <a:lnL>
                      <a:noFill/>
                    </a:lnL>
                    <a:lnR>
                      <a:noFill/>
                    </a:lnR>
                    <a:lnT>
                      <a:noFill/>
                    </a:lnT>
                    <a:lnB>
                      <a:noFill/>
                    </a:lnB>
                  </a:tcPr>
                </a:tc>
                <a:extLst>
                  <a:ext uri="{0D108BD9-81ED-4DB2-BD59-A6C34878D82A}">
                    <a16:rowId xmlns:a16="http://schemas.microsoft.com/office/drawing/2014/main" xmlns="" val="10007"/>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08"/>
                  </a:ext>
                </a:extLst>
              </a:tr>
              <a:tr h="163647">
                <a:tc>
                  <a:txBody>
                    <a:bodyPr/>
                    <a:lstStyle/>
                    <a:p>
                      <a:pPr algn="l" fontAlgn="b"/>
                      <a:r>
                        <a:rPr lang="en-GB" sz="900" b="0" i="0" u="none" strike="noStrike">
                          <a:solidFill>
                            <a:srgbClr val="000000"/>
                          </a:solidFill>
                          <a:effectLst/>
                          <a:latin typeface="Calibri" panose="020F0502020204030204" pitchFamily="34" charset="0"/>
                        </a:rPr>
                        <a:t>mg flow:10e6 vs. mg flow:20e6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0.8441</a:t>
                      </a:r>
                    </a:p>
                  </a:txBody>
                  <a:tcPr marL="4209" marR="4209" marT="4209" marB="0" anchor="b">
                    <a:lnL>
                      <a:noFill/>
                    </a:lnL>
                    <a:lnR>
                      <a:noFill/>
                    </a:lnR>
                    <a:lnT>
                      <a:noFill/>
                    </a:lnT>
                    <a:lnB>
                      <a:noFill/>
                    </a:lnB>
                  </a:tcPr>
                </a:tc>
                <a:extLst>
                  <a:ext uri="{0D108BD9-81ED-4DB2-BD59-A6C34878D82A}">
                    <a16:rowId xmlns:a16="http://schemas.microsoft.com/office/drawing/2014/main" xmlns="" val="10009"/>
                  </a:ext>
                </a:extLst>
              </a:tr>
              <a:tr h="163647">
                <a:tc>
                  <a:txBody>
                    <a:bodyPr/>
                    <a:lstStyle/>
                    <a:p>
                      <a:pPr algn="l" fontAlgn="b"/>
                      <a:r>
                        <a:rPr lang="en-GB" sz="900" b="0" i="0" u="none" strike="noStrike">
                          <a:solidFill>
                            <a:srgbClr val="000000"/>
                          </a:solidFill>
                          <a:effectLst/>
                          <a:latin typeface="Calibri" panose="020F0502020204030204" pitchFamily="34" charset="0"/>
                        </a:rPr>
                        <a:t>bme2rgf flow:10e6 vs. bme2rgf flow:20e6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Yes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0.0031</a:t>
                      </a:r>
                    </a:p>
                  </a:txBody>
                  <a:tcPr marL="4209" marR="4209" marT="4209" marB="0" anchor="b">
                    <a:lnL>
                      <a:noFill/>
                    </a:lnL>
                    <a:lnR>
                      <a:noFill/>
                    </a:lnR>
                    <a:lnT>
                      <a:noFill/>
                    </a:lnT>
                    <a:lnB>
                      <a:noFill/>
                    </a:lnB>
                  </a:tcPr>
                </a:tc>
                <a:extLst>
                  <a:ext uri="{0D108BD9-81ED-4DB2-BD59-A6C34878D82A}">
                    <a16:rowId xmlns:a16="http://schemas.microsoft.com/office/drawing/2014/main" xmlns="" val="10010"/>
                  </a:ext>
                </a:extLst>
              </a:tr>
              <a:tr h="163647">
                <a:tc>
                  <a:txBody>
                    <a:bodyPr/>
                    <a:lstStyle/>
                    <a:p>
                      <a:pPr algn="l" fontAlgn="b"/>
                      <a:r>
                        <a:rPr lang="it-IT" sz="900" b="0" i="0" u="none" strike="noStrike">
                          <a:solidFill>
                            <a:srgbClr val="000000"/>
                          </a:solidFill>
                          <a:effectLst/>
                          <a:latin typeface="Calibri" panose="020F0502020204030204" pitchFamily="34" charset="0"/>
                        </a:rPr>
                        <a:t>col I flow:10e6 vs. col I flow:20e6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&gt; 0.9999</a:t>
                      </a:r>
                    </a:p>
                  </a:txBody>
                  <a:tcPr marL="4209" marR="4209" marT="4209" marB="0" anchor="b">
                    <a:lnL>
                      <a:noFill/>
                    </a:lnL>
                    <a:lnR>
                      <a:noFill/>
                    </a:lnR>
                    <a:lnT>
                      <a:noFill/>
                    </a:lnT>
                    <a:lnB>
                      <a:noFill/>
                    </a:lnB>
                  </a:tcPr>
                </a:tc>
                <a:extLst>
                  <a:ext uri="{0D108BD9-81ED-4DB2-BD59-A6C34878D82A}">
                    <a16:rowId xmlns:a16="http://schemas.microsoft.com/office/drawing/2014/main" xmlns="" val="10011"/>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12"/>
                  </a:ext>
                </a:extLst>
              </a:tr>
              <a:tr h="163647">
                <a:tc gridSpan="3">
                  <a:txBody>
                    <a:bodyPr/>
                    <a:lstStyle/>
                    <a:p>
                      <a:pPr algn="l" fontAlgn="b"/>
                      <a:r>
                        <a:rPr lang="en-GB" sz="900" b="1" i="0" u="none" strike="noStrike">
                          <a:solidFill>
                            <a:srgbClr val="000000"/>
                          </a:solidFill>
                          <a:effectLst/>
                          <a:latin typeface="Calibri" panose="020F0502020204030204" pitchFamily="34" charset="0"/>
                        </a:rPr>
                        <a:t>Culture condition (Static vs Flow, same ECM, same seeding density)</a:t>
                      </a:r>
                    </a:p>
                  </a:txBody>
                  <a:tcPr marL="4209" marR="4209" marT="4209" marB="0" anchor="b">
                    <a:lnL>
                      <a:noFill/>
                    </a:lnL>
                    <a:lnR>
                      <a:noFill/>
                    </a:lnR>
                    <a:lnT>
                      <a:noFill/>
                    </a:lnT>
                    <a:lnB>
                      <a:noFill/>
                    </a:lnB>
                  </a:tcPr>
                </a:tc>
                <a:tc hMerge="1">
                  <a:txBody>
                    <a:bodyPr/>
                    <a:lstStyle/>
                    <a:p>
                      <a:endParaRPr lang="en-GB"/>
                    </a:p>
                  </a:txBody>
                  <a:tcPr/>
                </a:tc>
                <a:tc hMerge="1">
                  <a:txBody>
                    <a:bodyPr/>
                    <a:lstStyle/>
                    <a:p>
                      <a:endParaRPr lang="en-GB"/>
                    </a:p>
                  </a:txBody>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13"/>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14"/>
                  </a:ext>
                </a:extLst>
              </a:tr>
              <a:tr h="163647">
                <a:tc>
                  <a:txBody>
                    <a:bodyPr/>
                    <a:lstStyle/>
                    <a:p>
                      <a:pPr algn="l" fontAlgn="b"/>
                      <a:r>
                        <a:rPr lang="en-GB" sz="900" b="0" i="0" u="none" strike="noStrike">
                          <a:solidFill>
                            <a:srgbClr val="000000"/>
                          </a:solidFill>
                          <a:effectLst/>
                          <a:latin typeface="Calibri" panose="020F0502020204030204" pitchFamily="34" charset="0"/>
                        </a:rPr>
                        <a:t>mg static:10e6 vs. mg flow:10e6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Yes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0.0001</a:t>
                      </a:r>
                    </a:p>
                  </a:txBody>
                  <a:tcPr marL="4209" marR="4209" marT="4209" marB="0" anchor="b">
                    <a:lnL>
                      <a:noFill/>
                    </a:lnL>
                    <a:lnR>
                      <a:noFill/>
                    </a:lnR>
                    <a:lnT>
                      <a:noFill/>
                    </a:lnT>
                    <a:lnB>
                      <a:noFill/>
                    </a:lnB>
                  </a:tcPr>
                </a:tc>
                <a:extLst>
                  <a:ext uri="{0D108BD9-81ED-4DB2-BD59-A6C34878D82A}">
                    <a16:rowId xmlns:a16="http://schemas.microsoft.com/office/drawing/2014/main" xmlns="" val="10015"/>
                  </a:ext>
                </a:extLst>
              </a:tr>
              <a:tr h="163647">
                <a:tc>
                  <a:txBody>
                    <a:bodyPr/>
                    <a:lstStyle/>
                    <a:p>
                      <a:pPr algn="l" fontAlgn="b"/>
                      <a:r>
                        <a:rPr lang="en-GB" sz="900" b="0" i="0" u="none" strike="noStrike">
                          <a:solidFill>
                            <a:srgbClr val="000000"/>
                          </a:solidFill>
                          <a:effectLst/>
                          <a:latin typeface="Calibri" panose="020F0502020204030204" pitchFamily="34" charset="0"/>
                        </a:rPr>
                        <a:t>bme2rgf static:10e6 vs. bme2rgf flow:10e6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Yes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&lt; 0.0001</a:t>
                      </a:r>
                    </a:p>
                  </a:txBody>
                  <a:tcPr marL="4209" marR="4209" marT="4209" marB="0" anchor="b">
                    <a:lnL>
                      <a:noFill/>
                    </a:lnL>
                    <a:lnR>
                      <a:noFill/>
                    </a:lnR>
                    <a:lnT>
                      <a:noFill/>
                    </a:lnT>
                    <a:lnB>
                      <a:noFill/>
                    </a:lnB>
                  </a:tcPr>
                </a:tc>
                <a:extLst>
                  <a:ext uri="{0D108BD9-81ED-4DB2-BD59-A6C34878D82A}">
                    <a16:rowId xmlns:a16="http://schemas.microsoft.com/office/drawing/2014/main" xmlns="" val="10016"/>
                  </a:ext>
                </a:extLst>
              </a:tr>
              <a:tr h="163647">
                <a:tc>
                  <a:txBody>
                    <a:bodyPr/>
                    <a:lstStyle/>
                    <a:p>
                      <a:pPr algn="l" fontAlgn="b"/>
                      <a:r>
                        <a:rPr lang="it-IT" sz="900" b="0" i="0" u="none" strike="noStrike">
                          <a:solidFill>
                            <a:srgbClr val="000000"/>
                          </a:solidFill>
                          <a:effectLst/>
                          <a:latin typeface="Calibri" panose="020F0502020204030204" pitchFamily="34" charset="0"/>
                        </a:rPr>
                        <a:t>col I static:10e6 vs. col I flow:10e6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0.9968</a:t>
                      </a:r>
                    </a:p>
                  </a:txBody>
                  <a:tcPr marL="4209" marR="4209" marT="4209" marB="0" anchor="b">
                    <a:lnL>
                      <a:noFill/>
                    </a:lnL>
                    <a:lnR>
                      <a:noFill/>
                    </a:lnR>
                    <a:lnT>
                      <a:noFill/>
                    </a:lnT>
                    <a:lnB>
                      <a:noFill/>
                    </a:lnB>
                  </a:tcPr>
                </a:tc>
                <a:extLst>
                  <a:ext uri="{0D108BD9-81ED-4DB2-BD59-A6C34878D82A}">
                    <a16:rowId xmlns:a16="http://schemas.microsoft.com/office/drawing/2014/main" xmlns="" val="10017"/>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18"/>
                  </a:ext>
                </a:extLst>
              </a:tr>
              <a:tr h="163647">
                <a:tc>
                  <a:txBody>
                    <a:bodyPr/>
                    <a:lstStyle/>
                    <a:p>
                      <a:pPr algn="l" fontAlgn="b"/>
                      <a:r>
                        <a:rPr lang="en-GB" sz="900" b="0" i="0" u="none" strike="noStrike">
                          <a:solidFill>
                            <a:srgbClr val="000000"/>
                          </a:solidFill>
                          <a:effectLst/>
                          <a:latin typeface="Calibri" panose="020F0502020204030204" pitchFamily="34" charset="0"/>
                        </a:rPr>
                        <a:t>mg static:20e6 vs. mg flow:20e6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Yes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0.0006</a:t>
                      </a:r>
                    </a:p>
                  </a:txBody>
                  <a:tcPr marL="4209" marR="4209" marT="4209" marB="0" anchor="b">
                    <a:lnL>
                      <a:noFill/>
                    </a:lnL>
                    <a:lnR>
                      <a:noFill/>
                    </a:lnR>
                    <a:lnT>
                      <a:noFill/>
                    </a:lnT>
                    <a:lnB>
                      <a:noFill/>
                    </a:lnB>
                  </a:tcPr>
                </a:tc>
                <a:extLst>
                  <a:ext uri="{0D108BD9-81ED-4DB2-BD59-A6C34878D82A}">
                    <a16:rowId xmlns:a16="http://schemas.microsoft.com/office/drawing/2014/main" xmlns="" val="10019"/>
                  </a:ext>
                </a:extLst>
              </a:tr>
              <a:tr h="163647">
                <a:tc>
                  <a:txBody>
                    <a:bodyPr/>
                    <a:lstStyle/>
                    <a:p>
                      <a:pPr algn="l" fontAlgn="b"/>
                      <a:r>
                        <a:rPr lang="en-GB" sz="900" b="0" i="0" u="none" strike="noStrike">
                          <a:solidFill>
                            <a:srgbClr val="000000"/>
                          </a:solidFill>
                          <a:effectLst/>
                          <a:latin typeface="Calibri" panose="020F0502020204030204" pitchFamily="34" charset="0"/>
                        </a:rPr>
                        <a:t>bme2rgf static:20e6 vs. bme2rgf flow:20e6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Yes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0.0003</a:t>
                      </a:r>
                    </a:p>
                  </a:txBody>
                  <a:tcPr marL="4209" marR="4209" marT="4209" marB="0" anchor="b">
                    <a:lnL>
                      <a:noFill/>
                    </a:lnL>
                    <a:lnR>
                      <a:noFill/>
                    </a:lnR>
                    <a:lnT>
                      <a:noFill/>
                    </a:lnT>
                    <a:lnB>
                      <a:noFill/>
                    </a:lnB>
                  </a:tcPr>
                </a:tc>
                <a:extLst>
                  <a:ext uri="{0D108BD9-81ED-4DB2-BD59-A6C34878D82A}">
                    <a16:rowId xmlns:a16="http://schemas.microsoft.com/office/drawing/2014/main" xmlns="" val="10020"/>
                  </a:ext>
                </a:extLst>
              </a:tr>
              <a:tr h="163647">
                <a:tc>
                  <a:txBody>
                    <a:bodyPr/>
                    <a:lstStyle/>
                    <a:p>
                      <a:pPr algn="l" fontAlgn="b"/>
                      <a:r>
                        <a:rPr lang="it-IT" sz="900" b="0" i="0" u="none" strike="noStrike">
                          <a:solidFill>
                            <a:srgbClr val="000000"/>
                          </a:solidFill>
                          <a:effectLst/>
                          <a:latin typeface="Calibri" panose="020F0502020204030204" pitchFamily="34" charset="0"/>
                        </a:rPr>
                        <a:t>col I static:20e6 vs. col I flow:20e6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0.7093</a:t>
                      </a:r>
                    </a:p>
                  </a:txBody>
                  <a:tcPr marL="4209" marR="4209" marT="4209" marB="0" anchor="b">
                    <a:lnL>
                      <a:noFill/>
                    </a:lnL>
                    <a:lnR>
                      <a:noFill/>
                    </a:lnR>
                    <a:lnT>
                      <a:noFill/>
                    </a:lnT>
                    <a:lnB>
                      <a:noFill/>
                    </a:lnB>
                  </a:tcPr>
                </a:tc>
                <a:extLst>
                  <a:ext uri="{0D108BD9-81ED-4DB2-BD59-A6C34878D82A}">
                    <a16:rowId xmlns:a16="http://schemas.microsoft.com/office/drawing/2014/main" xmlns="" val="10021"/>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22"/>
                  </a:ext>
                </a:extLst>
              </a:tr>
              <a:tr h="163647">
                <a:tc gridSpan="2">
                  <a:txBody>
                    <a:bodyPr/>
                    <a:lstStyle/>
                    <a:p>
                      <a:pPr algn="l" fontAlgn="b"/>
                      <a:r>
                        <a:rPr lang="en-GB" sz="900" b="1" i="0" u="none" strike="noStrike">
                          <a:solidFill>
                            <a:srgbClr val="000000"/>
                          </a:solidFill>
                          <a:effectLst/>
                          <a:latin typeface="Calibri" panose="020F0502020204030204" pitchFamily="34" charset="0"/>
                        </a:rPr>
                        <a:t>ECM (same culture condition, same seeding density)</a:t>
                      </a:r>
                    </a:p>
                  </a:txBody>
                  <a:tcPr marL="4209" marR="4209" marT="4209" marB="0" anchor="b">
                    <a:lnL>
                      <a:noFill/>
                    </a:lnL>
                    <a:lnR>
                      <a:noFill/>
                    </a:lnR>
                    <a:lnT>
                      <a:noFill/>
                    </a:lnT>
                    <a:lnB>
                      <a:noFill/>
                    </a:lnB>
                  </a:tcPr>
                </a:tc>
                <a:tc hMerge="1">
                  <a:txBody>
                    <a:bodyPr/>
                    <a:lstStyle/>
                    <a:p>
                      <a:endParaRPr lang="en-GB"/>
                    </a:p>
                  </a:txBody>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23"/>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24"/>
                  </a:ext>
                </a:extLst>
              </a:tr>
              <a:tr h="163647">
                <a:tc>
                  <a:txBody>
                    <a:bodyPr/>
                    <a:lstStyle/>
                    <a:p>
                      <a:pPr algn="l" fontAlgn="b"/>
                      <a:r>
                        <a:rPr lang="en-GB" sz="900" b="0" i="0" u="none" strike="noStrike">
                          <a:solidFill>
                            <a:srgbClr val="000000"/>
                          </a:solidFill>
                          <a:effectLst/>
                          <a:latin typeface="Calibri" panose="020F0502020204030204" pitchFamily="34" charset="0"/>
                        </a:rPr>
                        <a:t>mg static:10e6 vs. bme2rgf static:10e6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0.9998</a:t>
                      </a:r>
                    </a:p>
                  </a:txBody>
                  <a:tcPr marL="4209" marR="4209" marT="4209" marB="0" anchor="b">
                    <a:lnL>
                      <a:noFill/>
                    </a:lnL>
                    <a:lnR>
                      <a:noFill/>
                    </a:lnR>
                    <a:lnT>
                      <a:noFill/>
                    </a:lnT>
                    <a:lnB>
                      <a:noFill/>
                    </a:lnB>
                  </a:tcPr>
                </a:tc>
                <a:extLst>
                  <a:ext uri="{0D108BD9-81ED-4DB2-BD59-A6C34878D82A}">
                    <a16:rowId xmlns:a16="http://schemas.microsoft.com/office/drawing/2014/main" xmlns="" val="10025"/>
                  </a:ext>
                </a:extLst>
              </a:tr>
              <a:tr h="163647">
                <a:tc>
                  <a:txBody>
                    <a:bodyPr/>
                    <a:lstStyle/>
                    <a:p>
                      <a:pPr algn="l" fontAlgn="b"/>
                      <a:r>
                        <a:rPr lang="it-IT" sz="900" b="0" i="0" u="none" strike="noStrike">
                          <a:solidFill>
                            <a:srgbClr val="000000"/>
                          </a:solidFill>
                          <a:effectLst/>
                          <a:latin typeface="Calibri" panose="020F0502020204030204" pitchFamily="34" charset="0"/>
                        </a:rPr>
                        <a:t>mg static:10e6 vs. col I static:10e6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0.9574</a:t>
                      </a:r>
                    </a:p>
                  </a:txBody>
                  <a:tcPr marL="4209" marR="4209" marT="4209" marB="0" anchor="b">
                    <a:lnL>
                      <a:noFill/>
                    </a:lnL>
                    <a:lnR>
                      <a:noFill/>
                    </a:lnR>
                    <a:lnT>
                      <a:noFill/>
                    </a:lnT>
                    <a:lnB>
                      <a:noFill/>
                    </a:lnB>
                  </a:tcPr>
                </a:tc>
                <a:extLst>
                  <a:ext uri="{0D108BD9-81ED-4DB2-BD59-A6C34878D82A}">
                    <a16:rowId xmlns:a16="http://schemas.microsoft.com/office/drawing/2014/main" xmlns="" val="10026"/>
                  </a:ext>
                </a:extLst>
              </a:tr>
              <a:tr h="163647">
                <a:tc>
                  <a:txBody>
                    <a:bodyPr/>
                    <a:lstStyle/>
                    <a:p>
                      <a:pPr algn="l" fontAlgn="b"/>
                      <a:r>
                        <a:rPr lang="it-IT" sz="900" b="0" i="0" u="none" strike="noStrike">
                          <a:solidFill>
                            <a:srgbClr val="000000"/>
                          </a:solidFill>
                          <a:effectLst/>
                          <a:latin typeface="Calibri" panose="020F0502020204030204" pitchFamily="34" charset="0"/>
                        </a:rPr>
                        <a:t>bme2rgf static:10e6 vs. col I static:10e6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0.9998</a:t>
                      </a:r>
                    </a:p>
                  </a:txBody>
                  <a:tcPr marL="4209" marR="4209" marT="4209" marB="0" anchor="b">
                    <a:lnL>
                      <a:noFill/>
                    </a:lnL>
                    <a:lnR>
                      <a:noFill/>
                    </a:lnR>
                    <a:lnT>
                      <a:noFill/>
                    </a:lnT>
                    <a:lnB>
                      <a:noFill/>
                    </a:lnB>
                  </a:tcPr>
                </a:tc>
                <a:extLst>
                  <a:ext uri="{0D108BD9-81ED-4DB2-BD59-A6C34878D82A}">
                    <a16:rowId xmlns:a16="http://schemas.microsoft.com/office/drawing/2014/main" xmlns="" val="10027"/>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28"/>
                  </a:ext>
                </a:extLst>
              </a:tr>
              <a:tr h="163647">
                <a:tc>
                  <a:txBody>
                    <a:bodyPr/>
                    <a:lstStyle/>
                    <a:p>
                      <a:pPr algn="l" fontAlgn="b"/>
                      <a:r>
                        <a:rPr lang="en-GB" sz="900" b="0" i="0" u="none" strike="noStrike">
                          <a:solidFill>
                            <a:srgbClr val="000000"/>
                          </a:solidFill>
                          <a:effectLst/>
                          <a:latin typeface="Calibri" panose="020F0502020204030204" pitchFamily="34" charset="0"/>
                        </a:rPr>
                        <a:t>mg static:20e6 vs. bme2rgf static:20e6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0.781</a:t>
                      </a:r>
                    </a:p>
                  </a:txBody>
                  <a:tcPr marL="4209" marR="4209" marT="4209" marB="0" anchor="b">
                    <a:lnL>
                      <a:noFill/>
                    </a:lnL>
                    <a:lnR>
                      <a:noFill/>
                    </a:lnR>
                    <a:lnT>
                      <a:noFill/>
                    </a:lnT>
                    <a:lnB>
                      <a:noFill/>
                    </a:lnB>
                  </a:tcPr>
                </a:tc>
                <a:extLst>
                  <a:ext uri="{0D108BD9-81ED-4DB2-BD59-A6C34878D82A}">
                    <a16:rowId xmlns:a16="http://schemas.microsoft.com/office/drawing/2014/main" xmlns="" val="10029"/>
                  </a:ext>
                </a:extLst>
              </a:tr>
              <a:tr h="163647">
                <a:tc>
                  <a:txBody>
                    <a:bodyPr/>
                    <a:lstStyle/>
                    <a:p>
                      <a:pPr algn="l" fontAlgn="b"/>
                      <a:r>
                        <a:rPr lang="it-IT" sz="900" b="0" i="0" u="none" strike="noStrike">
                          <a:solidFill>
                            <a:srgbClr val="000000"/>
                          </a:solidFill>
                          <a:effectLst/>
                          <a:latin typeface="Calibri" panose="020F0502020204030204" pitchFamily="34" charset="0"/>
                        </a:rPr>
                        <a:t>mg static:20e6 vs. col I static:20e6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0.9084</a:t>
                      </a:r>
                    </a:p>
                  </a:txBody>
                  <a:tcPr marL="4209" marR="4209" marT="4209" marB="0" anchor="b">
                    <a:lnL>
                      <a:noFill/>
                    </a:lnL>
                    <a:lnR>
                      <a:noFill/>
                    </a:lnR>
                    <a:lnT>
                      <a:noFill/>
                    </a:lnT>
                    <a:lnB>
                      <a:noFill/>
                    </a:lnB>
                  </a:tcPr>
                </a:tc>
                <a:extLst>
                  <a:ext uri="{0D108BD9-81ED-4DB2-BD59-A6C34878D82A}">
                    <a16:rowId xmlns:a16="http://schemas.microsoft.com/office/drawing/2014/main" xmlns="" val="10030"/>
                  </a:ext>
                </a:extLst>
              </a:tr>
              <a:tr h="163647">
                <a:tc>
                  <a:txBody>
                    <a:bodyPr/>
                    <a:lstStyle/>
                    <a:p>
                      <a:pPr algn="l" fontAlgn="b"/>
                      <a:r>
                        <a:rPr lang="it-IT" sz="900" b="0" i="0" u="none" strike="noStrike">
                          <a:solidFill>
                            <a:srgbClr val="000000"/>
                          </a:solidFill>
                          <a:effectLst/>
                          <a:latin typeface="Calibri" panose="020F0502020204030204" pitchFamily="34" charset="0"/>
                        </a:rPr>
                        <a:t>bme2rgf static:20e6 vs. col I static:20e6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&gt; 0.9999</a:t>
                      </a:r>
                    </a:p>
                  </a:txBody>
                  <a:tcPr marL="4209" marR="4209" marT="4209" marB="0" anchor="b">
                    <a:lnL>
                      <a:noFill/>
                    </a:lnL>
                    <a:lnR>
                      <a:noFill/>
                    </a:lnR>
                    <a:lnT>
                      <a:noFill/>
                    </a:lnT>
                    <a:lnB>
                      <a:noFill/>
                    </a:lnB>
                  </a:tcPr>
                </a:tc>
                <a:extLst>
                  <a:ext uri="{0D108BD9-81ED-4DB2-BD59-A6C34878D82A}">
                    <a16:rowId xmlns:a16="http://schemas.microsoft.com/office/drawing/2014/main" xmlns="" val="10031"/>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32"/>
                  </a:ext>
                </a:extLst>
              </a:tr>
              <a:tr h="163647">
                <a:tc>
                  <a:txBody>
                    <a:bodyPr/>
                    <a:lstStyle/>
                    <a:p>
                      <a:pPr algn="l" fontAlgn="b"/>
                      <a:r>
                        <a:rPr lang="en-GB" sz="900" b="0" i="0" u="none" strike="noStrike">
                          <a:solidFill>
                            <a:srgbClr val="000000"/>
                          </a:solidFill>
                          <a:effectLst/>
                          <a:latin typeface="Calibri" panose="020F0502020204030204" pitchFamily="34" charset="0"/>
                        </a:rPr>
                        <a:t>mg flow:10e6 vs. bme2rgf flow:10e6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&gt; 0.9999</a:t>
                      </a:r>
                    </a:p>
                  </a:txBody>
                  <a:tcPr marL="4209" marR="4209" marT="4209" marB="0" anchor="b">
                    <a:lnL>
                      <a:noFill/>
                    </a:lnL>
                    <a:lnR>
                      <a:noFill/>
                    </a:lnR>
                    <a:lnT>
                      <a:noFill/>
                    </a:lnT>
                    <a:lnB>
                      <a:noFill/>
                    </a:lnB>
                  </a:tcPr>
                </a:tc>
                <a:extLst>
                  <a:ext uri="{0D108BD9-81ED-4DB2-BD59-A6C34878D82A}">
                    <a16:rowId xmlns:a16="http://schemas.microsoft.com/office/drawing/2014/main" xmlns="" val="10033"/>
                  </a:ext>
                </a:extLst>
              </a:tr>
              <a:tr h="163647">
                <a:tc>
                  <a:txBody>
                    <a:bodyPr/>
                    <a:lstStyle/>
                    <a:p>
                      <a:pPr algn="l" fontAlgn="b"/>
                      <a:r>
                        <a:rPr lang="it-IT" sz="900" b="0" i="0" u="none" strike="noStrike">
                          <a:solidFill>
                            <a:srgbClr val="000000"/>
                          </a:solidFill>
                          <a:effectLst/>
                          <a:latin typeface="Calibri" panose="020F0502020204030204" pitchFamily="34" charset="0"/>
                        </a:rPr>
                        <a:t>mg flow:10e6 vs. col I flow:10e6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Yes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&lt; 0.0001</a:t>
                      </a:r>
                    </a:p>
                  </a:txBody>
                  <a:tcPr marL="4209" marR="4209" marT="4209" marB="0" anchor="b">
                    <a:lnL>
                      <a:noFill/>
                    </a:lnL>
                    <a:lnR>
                      <a:noFill/>
                    </a:lnR>
                    <a:lnT>
                      <a:noFill/>
                    </a:lnT>
                    <a:lnB>
                      <a:noFill/>
                    </a:lnB>
                  </a:tcPr>
                </a:tc>
                <a:extLst>
                  <a:ext uri="{0D108BD9-81ED-4DB2-BD59-A6C34878D82A}">
                    <a16:rowId xmlns:a16="http://schemas.microsoft.com/office/drawing/2014/main" xmlns="" val="10034"/>
                  </a:ext>
                </a:extLst>
              </a:tr>
              <a:tr h="163647">
                <a:tc>
                  <a:txBody>
                    <a:bodyPr/>
                    <a:lstStyle/>
                    <a:p>
                      <a:pPr algn="l" fontAlgn="b"/>
                      <a:r>
                        <a:rPr lang="en-GB" sz="900" b="0" i="0" u="none" strike="noStrike">
                          <a:solidFill>
                            <a:srgbClr val="000000"/>
                          </a:solidFill>
                          <a:effectLst/>
                          <a:latin typeface="Calibri" panose="020F0502020204030204" pitchFamily="34" charset="0"/>
                        </a:rPr>
                        <a:t>bme2rgf flow:10e6 vs. col I flow:10e6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Yes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&lt; 0.0001</a:t>
                      </a:r>
                    </a:p>
                  </a:txBody>
                  <a:tcPr marL="4209" marR="4209" marT="4209" marB="0" anchor="b">
                    <a:lnL>
                      <a:noFill/>
                    </a:lnL>
                    <a:lnR>
                      <a:noFill/>
                    </a:lnR>
                    <a:lnT>
                      <a:noFill/>
                    </a:lnT>
                    <a:lnB>
                      <a:noFill/>
                    </a:lnB>
                  </a:tcPr>
                </a:tc>
                <a:extLst>
                  <a:ext uri="{0D108BD9-81ED-4DB2-BD59-A6C34878D82A}">
                    <a16:rowId xmlns:a16="http://schemas.microsoft.com/office/drawing/2014/main" xmlns="" val="10035"/>
                  </a:ext>
                </a:extLst>
              </a:tr>
              <a:tr h="163647">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4209" marR="4209" marT="4209" marB="0" anchor="b">
                    <a:lnL>
                      <a:noFill/>
                    </a:lnL>
                    <a:lnR>
                      <a:noFill/>
                    </a:lnR>
                    <a:lnT>
                      <a:noFill/>
                    </a:lnT>
                    <a:lnB>
                      <a:noFill/>
                    </a:lnB>
                  </a:tcPr>
                </a:tc>
                <a:extLst>
                  <a:ext uri="{0D108BD9-81ED-4DB2-BD59-A6C34878D82A}">
                    <a16:rowId xmlns:a16="http://schemas.microsoft.com/office/drawing/2014/main" xmlns="" val="10036"/>
                  </a:ext>
                </a:extLst>
              </a:tr>
              <a:tr h="163647">
                <a:tc>
                  <a:txBody>
                    <a:bodyPr/>
                    <a:lstStyle/>
                    <a:p>
                      <a:pPr algn="l" fontAlgn="b"/>
                      <a:r>
                        <a:rPr lang="en-GB" sz="900" b="0" i="0" u="none" strike="noStrike">
                          <a:solidFill>
                            <a:srgbClr val="000000"/>
                          </a:solidFill>
                          <a:effectLst/>
                          <a:latin typeface="Calibri" panose="020F0502020204030204" pitchFamily="34" charset="0"/>
                        </a:rPr>
                        <a:t>mg flow:20e6 vs. bme2rgf flow:20e6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0.6741</a:t>
                      </a:r>
                    </a:p>
                  </a:txBody>
                  <a:tcPr marL="4209" marR="4209" marT="4209" marB="0" anchor="b">
                    <a:lnL>
                      <a:noFill/>
                    </a:lnL>
                    <a:lnR>
                      <a:noFill/>
                    </a:lnR>
                    <a:lnT>
                      <a:noFill/>
                    </a:lnT>
                    <a:lnB>
                      <a:noFill/>
                    </a:lnB>
                  </a:tcPr>
                </a:tc>
                <a:extLst>
                  <a:ext uri="{0D108BD9-81ED-4DB2-BD59-A6C34878D82A}">
                    <a16:rowId xmlns:a16="http://schemas.microsoft.com/office/drawing/2014/main" xmlns="" val="10037"/>
                  </a:ext>
                </a:extLst>
              </a:tr>
              <a:tr h="163647">
                <a:tc>
                  <a:txBody>
                    <a:bodyPr/>
                    <a:lstStyle/>
                    <a:p>
                      <a:pPr algn="l" fontAlgn="b"/>
                      <a:r>
                        <a:rPr lang="it-IT" sz="900" b="0" i="0" u="none" strike="noStrike">
                          <a:solidFill>
                            <a:srgbClr val="000000"/>
                          </a:solidFill>
                          <a:effectLst/>
                          <a:latin typeface="Calibri" panose="020F0502020204030204" pitchFamily="34" charset="0"/>
                        </a:rPr>
                        <a:t>mg flow:20e6 vs. col I flow:20e6</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Yes</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&lt; 0.0001</a:t>
                      </a:r>
                    </a:p>
                  </a:txBody>
                  <a:tcPr marL="4209" marR="4209" marT="4209" marB="0" anchor="b">
                    <a:lnL>
                      <a:noFill/>
                    </a:lnL>
                    <a:lnR>
                      <a:noFill/>
                    </a:lnR>
                    <a:lnT>
                      <a:noFill/>
                    </a:lnT>
                    <a:lnB>
                      <a:noFill/>
                    </a:lnB>
                  </a:tcPr>
                </a:tc>
                <a:extLst>
                  <a:ext uri="{0D108BD9-81ED-4DB2-BD59-A6C34878D82A}">
                    <a16:rowId xmlns:a16="http://schemas.microsoft.com/office/drawing/2014/main" xmlns="" val="10038"/>
                  </a:ext>
                </a:extLst>
              </a:tr>
              <a:tr h="163647">
                <a:tc>
                  <a:txBody>
                    <a:bodyPr/>
                    <a:lstStyle/>
                    <a:p>
                      <a:pPr algn="l" fontAlgn="b"/>
                      <a:r>
                        <a:rPr lang="en-GB" sz="900" b="0" i="0" u="none" strike="noStrike" dirty="0">
                          <a:solidFill>
                            <a:srgbClr val="000000"/>
                          </a:solidFill>
                          <a:effectLst/>
                          <a:latin typeface="Calibri" panose="020F0502020204030204" pitchFamily="34" charset="0"/>
                        </a:rPr>
                        <a:t>bme2rgf flow:20e6 vs. col I flow:20e6</a:t>
                      </a:r>
                    </a:p>
                  </a:txBody>
                  <a:tcPr marL="4209" marR="4209" marT="4209" marB="0" anchor="b">
                    <a:lnL>
                      <a:noFill/>
                    </a:lnL>
                    <a:lnR>
                      <a:noFill/>
                    </a:lnR>
                    <a:lnT>
                      <a:noFill/>
                    </a:lnT>
                    <a:lnB>
                      <a:noFill/>
                    </a:lnB>
                  </a:tcPr>
                </a:tc>
                <a:tc>
                  <a:txBody>
                    <a:bodyPr/>
                    <a:lstStyle/>
                    <a:p>
                      <a:pPr algn="l" fontAlgn="b"/>
                      <a:r>
                        <a:rPr lang="en-GB" sz="900" b="0" i="0" u="none" strike="noStrike" dirty="0">
                          <a:solidFill>
                            <a:srgbClr val="000000"/>
                          </a:solidFill>
                          <a:effectLst/>
                          <a:latin typeface="Calibri" panose="020F0502020204030204" pitchFamily="34" charset="0"/>
                        </a:rPr>
                        <a:t>No</a:t>
                      </a:r>
                    </a:p>
                  </a:txBody>
                  <a:tcPr marL="4209" marR="4209" marT="420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ns</a:t>
                      </a:r>
                    </a:p>
                  </a:txBody>
                  <a:tcPr marL="4209" marR="4209" marT="4209" marB="0" anchor="b">
                    <a:lnL>
                      <a:noFill/>
                    </a:lnL>
                    <a:lnR>
                      <a:noFill/>
                    </a:lnR>
                    <a:lnT>
                      <a:noFill/>
                    </a:lnT>
                    <a:lnB>
                      <a:noFill/>
                    </a:lnB>
                  </a:tcPr>
                </a:tc>
                <a:tc>
                  <a:txBody>
                    <a:bodyPr/>
                    <a:lstStyle/>
                    <a:p>
                      <a:pPr algn="l" fontAlgn="b"/>
                      <a:r>
                        <a:rPr lang="en-GB" sz="900" b="0" i="0" u="none" strike="noStrike" dirty="0">
                          <a:solidFill>
                            <a:srgbClr val="000000"/>
                          </a:solidFill>
                          <a:effectLst/>
                          <a:latin typeface="Calibri" panose="020F0502020204030204" pitchFamily="34" charset="0"/>
                        </a:rPr>
                        <a:t>0.2008</a:t>
                      </a:r>
                    </a:p>
                  </a:txBody>
                  <a:tcPr marL="4209" marR="4209" marT="4209" marB="0" anchor="b">
                    <a:lnL>
                      <a:noFill/>
                    </a:lnL>
                    <a:lnR>
                      <a:noFill/>
                    </a:lnR>
                    <a:lnT>
                      <a:noFill/>
                    </a:lnT>
                    <a:lnB>
                      <a:noFill/>
                    </a:lnB>
                  </a:tcPr>
                </a:tc>
                <a:extLst>
                  <a:ext uri="{0D108BD9-81ED-4DB2-BD59-A6C34878D82A}">
                    <a16:rowId xmlns:a16="http://schemas.microsoft.com/office/drawing/2014/main" xmlns="" val="10039"/>
                  </a:ext>
                </a:extLst>
              </a:tr>
            </a:tbl>
          </a:graphicData>
        </a:graphic>
      </p:graphicFrame>
      <p:sp>
        <p:nvSpPr>
          <p:cNvPr id="11" name="TextBox 10"/>
          <p:cNvSpPr txBox="1"/>
          <p:nvPr/>
        </p:nvSpPr>
        <p:spPr>
          <a:xfrm>
            <a:off x="807624" y="304742"/>
            <a:ext cx="4734193" cy="738664"/>
          </a:xfrm>
          <a:prstGeom prst="rect">
            <a:avLst/>
          </a:prstGeom>
          <a:noFill/>
        </p:spPr>
        <p:txBody>
          <a:bodyPr wrap="square" rtlCol="0">
            <a:spAutoFit/>
          </a:bodyPr>
          <a:lstStyle/>
          <a:p>
            <a:r>
              <a:rPr lang="en-GB" sz="1050" b="1" dirty="0"/>
              <a:t>Table S2.  </a:t>
            </a:r>
            <a:r>
              <a:rPr lang="en-GB" sz="1050" dirty="0"/>
              <a:t>Statistical analysis of culture condition studies in Figure 2 using Tukey’s multiple comparisons test from </a:t>
            </a:r>
            <a:r>
              <a:rPr lang="en-GB" sz="1050" dirty="0" err="1"/>
              <a:t>GraphPad</a:t>
            </a:r>
            <a:r>
              <a:rPr lang="en-GB" sz="1050" dirty="0"/>
              <a:t> version 6.  Abbreviations: mg – </a:t>
            </a:r>
            <a:r>
              <a:rPr lang="en-GB" sz="1050" dirty="0" err="1"/>
              <a:t>Matrigel</a:t>
            </a:r>
            <a:r>
              <a:rPr lang="en-GB" sz="1050" dirty="0"/>
              <a:t>®, col I – collagen I, 10e6 and 20e6 – seeding densities at 10x10</a:t>
            </a:r>
            <a:r>
              <a:rPr lang="en-GB" sz="1050" baseline="30000" dirty="0"/>
              <a:t>6</a:t>
            </a:r>
            <a:r>
              <a:rPr lang="en-GB" sz="1050" dirty="0"/>
              <a:t> and 20x10</a:t>
            </a:r>
            <a:r>
              <a:rPr lang="en-GB" sz="1050" baseline="30000" dirty="0"/>
              <a:t>6</a:t>
            </a:r>
            <a:r>
              <a:rPr lang="en-GB" sz="1050" dirty="0"/>
              <a:t> cells/ml respectively, flow - perfusion. </a:t>
            </a:r>
          </a:p>
        </p:txBody>
      </p:sp>
    </p:spTree>
    <p:extLst>
      <p:ext uri="{BB962C8B-B14F-4D97-AF65-F5344CB8AC3E}">
        <p14:creationId xmlns:p14="http://schemas.microsoft.com/office/powerpoint/2010/main" val="3232125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782682353"/>
              </p:ext>
            </p:extLst>
          </p:nvPr>
        </p:nvGraphicFramePr>
        <p:xfrm>
          <a:off x="300446" y="754274"/>
          <a:ext cx="6361612" cy="8729364"/>
        </p:xfrm>
        <a:graphic>
          <a:graphicData uri="http://schemas.openxmlformats.org/drawingml/2006/table">
            <a:tbl>
              <a:tblPr/>
              <a:tblGrid>
                <a:gridCol w="3608989">
                  <a:extLst>
                    <a:ext uri="{9D8B030D-6E8A-4147-A177-3AD203B41FA5}">
                      <a16:colId xmlns:a16="http://schemas.microsoft.com/office/drawing/2014/main" xmlns="" val="20000"/>
                    </a:ext>
                  </a:extLst>
                </a:gridCol>
                <a:gridCol w="807436">
                  <a:extLst>
                    <a:ext uri="{9D8B030D-6E8A-4147-A177-3AD203B41FA5}">
                      <a16:colId xmlns:a16="http://schemas.microsoft.com/office/drawing/2014/main" xmlns="" val="20001"/>
                    </a:ext>
                  </a:extLst>
                </a:gridCol>
                <a:gridCol w="807436">
                  <a:extLst>
                    <a:ext uri="{9D8B030D-6E8A-4147-A177-3AD203B41FA5}">
                      <a16:colId xmlns:a16="http://schemas.microsoft.com/office/drawing/2014/main" xmlns="" val="20002"/>
                    </a:ext>
                  </a:extLst>
                </a:gridCol>
                <a:gridCol w="1137751">
                  <a:extLst>
                    <a:ext uri="{9D8B030D-6E8A-4147-A177-3AD203B41FA5}">
                      <a16:colId xmlns:a16="http://schemas.microsoft.com/office/drawing/2014/main" xmlns="" val="20003"/>
                    </a:ext>
                  </a:extLst>
                </a:gridCol>
              </a:tblGrid>
              <a:tr h="128373">
                <a:tc>
                  <a:txBody>
                    <a:bodyPr/>
                    <a:lstStyle/>
                    <a:p>
                      <a:pPr algn="l" fontAlgn="b"/>
                      <a:r>
                        <a:rPr lang="en-GB" sz="800" b="1" i="0" u="none" strike="noStrike" dirty="0">
                          <a:solidFill>
                            <a:srgbClr val="000000"/>
                          </a:solidFill>
                          <a:effectLst/>
                          <a:latin typeface="Calibri" panose="020F0502020204030204" pitchFamily="34" charset="0"/>
                        </a:rPr>
                        <a:t>Tukey's multiple comparisons test</a:t>
                      </a:r>
                    </a:p>
                  </a:txBody>
                  <a:tcPr marL="2354" marR="2354" marT="2354" marB="0" anchor="b">
                    <a:lnL>
                      <a:noFill/>
                    </a:lnL>
                    <a:lnR>
                      <a:noFill/>
                    </a:lnR>
                    <a:lnT>
                      <a:noFill/>
                    </a:lnT>
                    <a:lnB>
                      <a:noFill/>
                    </a:lnB>
                  </a:tcPr>
                </a:tc>
                <a:tc>
                  <a:txBody>
                    <a:bodyPr/>
                    <a:lstStyle/>
                    <a:p>
                      <a:pPr algn="l" fontAlgn="b"/>
                      <a:r>
                        <a:rPr lang="en-GB" sz="800" b="1" i="0" u="none" strike="noStrike">
                          <a:solidFill>
                            <a:srgbClr val="000000"/>
                          </a:solidFill>
                          <a:effectLst/>
                          <a:latin typeface="Calibri" panose="020F0502020204030204" pitchFamily="34" charset="0"/>
                        </a:rPr>
                        <a:t>Significant?</a:t>
                      </a:r>
                    </a:p>
                  </a:txBody>
                  <a:tcPr marL="2354" marR="2354" marT="2354" marB="0" anchor="b">
                    <a:lnL>
                      <a:noFill/>
                    </a:lnL>
                    <a:lnR>
                      <a:noFill/>
                    </a:lnR>
                    <a:lnT>
                      <a:noFill/>
                    </a:lnT>
                    <a:lnB>
                      <a:noFill/>
                    </a:lnB>
                  </a:tcPr>
                </a:tc>
                <a:tc>
                  <a:txBody>
                    <a:bodyPr/>
                    <a:lstStyle/>
                    <a:p>
                      <a:pPr algn="l" fontAlgn="b"/>
                      <a:r>
                        <a:rPr lang="en-GB" sz="800" b="1" i="0" u="none" strike="noStrike">
                          <a:solidFill>
                            <a:srgbClr val="000000"/>
                          </a:solidFill>
                          <a:effectLst/>
                          <a:latin typeface="Calibri" panose="020F0502020204030204" pitchFamily="34" charset="0"/>
                        </a:rPr>
                        <a:t>Summary</a:t>
                      </a:r>
                    </a:p>
                  </a:txBody>
                  <a:tcPr marL="2354" marR="2354" marT="2354" marB="0" anchor="b">
                    <a:lnL>
                      <a:noFill/>
                    </a:lnL>
                    <a:lnR>
                      <a:noFill/>
                    </a:lnR>
                    <a:lnT>
                      <a:noFill/>
                    </a:lnT>
                    <a:lnB>
                      <a:noFill/>
                    </a:lnB>
                  </a:tcPr>
                </a:tc>
                <a:tc>
                  <a:txBody>
                    <a:bodyPr/>
                    <a:lstStyle/>
                    <a:p>
                      <a:pPr algn="l" fontAlgn="b"/>
                      <a:r>
                        <a:rPr lang="en-GB" sz="800" b="1" i="0" u="none" strike="noStrike">
                          <a:solidFill>
                            <a:srgbClr val="000000"/>
                          </a:solidFill>
                          <a:effectLst/>
                          <a:latin typeface="Calibri" panose="020F0502020204030204" pitchFamily="34" charset="0"/>
                        </a:rPr>
                        <a:t>Adjusted P Value</a:t>
                      </a:r>
                    </a:p>
                  </a:txBody>
                  <a:tcPr marL="2354" marR="2354" marT="2354" marB="0" anchor="b">
                    <a:lnL>
                      <a:noFill/>
                    </a:lnL>
                    <a:lnR>
                      <a:noFill/>
                    </a:lnR>
                    <a:lnT>
                      <a:noFill/>
                    </a:lnT>
                    <a:lnB>
                      <a:noFill/>
                    </a:lnB>
                  </a:tcPr>
                </a:tc>
                <a:extLst>
                  <a:ext uri="{0D108BD9-81ED-4DB2-BD59-A6C34878D82A}">
                    <a16:rowId xmlns:a16="http://schemas.microsoft.com/office/drawing/2014/main" xmlns="" val="10000"/>
                  </a:ext>
                </a:extLst>
              </a:tr>
              <a:tr h="128373">
                <a:tc>
                  <a:txBody>
                    <a:bodyPr/>
                    <a:lstStyle/>
                    <a:p>
                      <a:pPr algn="l" fontAlgn="b"/>
                      <a:r>
                        <a:rPr lang="en-GB" sz="800" b="1" i="0" u="none" strike="noStrike" dirty="0">
                          <a:solidFill>
                            <a:srgbClr val="000000"/>
                          </a:solidFill>
                          <a:effectLst/>
                          <a:latin typeface="Calibri" panose="020F0502020204030204" pitchFamily="34" charset="0"/>
                        </a:rPr>
                        <a:t>HCC1937 vs MDA-MB-231 vs MDA-MB-453</a:t>
                      </a:r>
                    </a:p>
                  </a:txBody>
                  <a:tcPr marL="2354" marR="2354" marT="2354"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2354" marR="2354" marT="2354"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2354" marR="2354" marT="2354" marB="0" anchor="b">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2354" marR="2354" marT="2354"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xmlns="" val="10002"/>
                  </a:ext>
                </a:extLst>
              </a:tr>
              <a:tr h="128373">
                <a:tc gridSpan="2">
                  <a:txBody>
                    <a:bodyPr/>
                    <a:lstStyle/>
                    <a:p>
                      <a:pPr algn="l" fontAlgn="b"/>
                      <a:r>
                        <a:rPr lang="en-GB" sz="800" b="1" i="0" u="none" strike="noStrike">
                          <a:solidFill>
                            <a:srgbClr val="000000"/>
                          </a:solidFill>
                          <a:effectLst/>
                          <a:latin typeface="Calibri" panose="020F0502020204030204" pitchFamily="34" charset="0"/>
                        </a:rPr>
                        <a:t>Seeding density (10e6 vs 20e6, same ECM, same cell type)</a:t>
                      </a:r>
                    </a:p>
                  </a:txBody>
                  <a:tcPr marL="2354" marR="2354" marT="2354" marB="0" anchor="b">
                    <a:lnL>
                      <a:noFill/>
                    </a:lnL>
                    <a:lnR>
                      <a:noFill/>
                    </a:lnR>
                    <a:lnT>
                      <a:noFill/>
                    </a:lnT>
                    <a:lnB>
                      <a:noFill/>
                    </a:lnB>
                  </a:tcPr>
                </a:tc>
                <a:tc hMerge="1">
                  <a:txBody>
                    <a:bodyPr/>
                    <a:lstStyle/>
                    <a:p>
                      <a:endParaRPr lang="en-GB"/>
                    </a:p>
                  </a:txBody>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03"/>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04"/>
                  </a:ext>
                </a:extLst>
              </a:tr>
              <a:tr h="128373">
                <a:tc>
                  <a:txBody>
                    <a:bodyPr/>
                    <a:lstStyle/>
                    <a:p>
                      <a:pPr algn="l" fontAlgn="b"/>
                      <a:r>
                        <a:rPr lang="en-GB" sz="800" b="0" i="0" u="none" strike="noStrike">
                          <a:solidFill>
                            <a:srgbClr val="000000"/>
                          </a:solidFill>
                          <a:effectLst/>
                          <a:latin typeface="Calibri" panose="020F0502020204030204" pitchFamily="34" charset="0"/>
                        </a:rPr>
                        <a:t>mg HCC1937:10e6 vs. mg HCC1937:20e6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&lt; 0.0001</a:t>
                      </a:r>
                    </a:p>
                  </a:txBody>
                  <a:tcPr marL="2354" marR="2354" marT="2354" marB="0" anchor="b">
                    <a:lnL>
                      <a:noFill/>
                    </a:lnL>
                    <a:lnR>
                      <a:noFill/>
                    </a:lnR>
                    <a:lnT>
                      <a:noFill/>
                    </a:lnT>
                    <a:lnB>
                      <a:noFill/>
                    </a:lnB>
                  </a:tcPr>
                </a:tc>
                <a:extLst>
                  <a:ext uri="{0D108BD9-81ED-4DB2-BD59-A6C34878D82A}">
                    <a16:rowId xmlns:a16="http://schemas.microsoft.com/office/drawing/2014/main" xmlns="" val="10005"/>
                  </a:ext>
                </a:extLst>
              </a:tr>
              <a:tr h="128373">
                <a:tc>
                  <a:txBody>
                    <a:bodyPr/>
                    <a:lstStyle/>
                    <a:p>
                      <a:pPr algn="l" fontAlgn="b"/>
                      <a:r>
                        <a:rPr lang="en-GB" sz="800" b="0" i="0" u="none" strike="noStrike">
                          <a:solidFill>
                            <a:srgbClr val="000000"/>
                          </a:solidFill>
                          <a:effectLst/>
                          <a:latin typeface="Calibri" panose="020F0502020204030204" pitchFamily="34" charset="0"/>
                        </a:rPr>
                        <a:t>bme2rgf HCC1937:10e6 vs. bme2rgf HCC1937:20e6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0.0004</a:t>
                      </a:r>
                    </a:p>
                  </a:txBody>
                  <a:tcPr marL="2354" marR="2354" marT="2354" marB="0" anchor="b">
                    <a:lnL>
                      <a:noFill/>
                    </a:lnL>
                    <a:lnR>
                      <a:noFill/>
                    </a:lnR>
                    <a:lnT>
                      <a:noFill/>
                    </a:lnT>
                    <a:lnB>
                      <a:noFill/>
                    </a:lnB>
                  </a:tcPr>
                </a:tc>
                <a:extLst>
                  <a:ext uri="{0D108BD9-81ED-4DB2-BD59-A6C34878D82A}">
                    <a16:rowId xmlns:a16="http://schemas.microsoft.com/office/drawing/2014/main" xmlns="" val="10006"/>
                  </a:ext>
                </a:extLst>
              </a:tr>
              <a:tr h="128373">
                <a:tc>
                  <a:txBody>
                    <a:bodyPr/>
                    <a:lstStyle/>
                    <a:p>
                      <a:pPr algn="l" fontAlgn="b"/>
                      <a:r>
                        <a:rPr lang="it-IT" sz="800" b="0" i="0" u="none" strike="noStrike">
                          <a:solidFill>
                            <a:srgbClr val="000000"/>
                          </a:solidFill>
                          <a:effectLst/>
                          <a:latin typeface="Calibri" panose="020F0502020204030204" pitchFamily="34" charset="0"/>
                        </a:rPr>
                        <a:t>col I HCC1937:10e6 vs. col I HCC1937:20e6</a:t>
                      </a:r>
                    </a:p>
                  </a:txBody>
                  <a:tcPr marL="2354" marR="2354" marT="2354" marB="0" anchor="b">
                    <a:lnL>
                      <a:noFill/>
                    </a:lnL>
                    <a:lnR>
                      <a:noFill/>
                    </a:lnR>
                    <a:lnT>
                      <a:noFill/>
                    </a:lnT>
                    <a:lnB>
                      <a:noFill/>
                    </a:lnB>
                  </a:tcPr>
                </a:tc>
                <a:tc>
                  <a:txBody>
                    <a:bodyPr/>
                    <a:lstStyle/>
                    <a:p>
                      <a:pPr algn="l" fontAlgn="b"/>
                      <a:r>
                        <a:rPr lang="en-GB" sz="800" b="0" i="0" u="none" strike="noStrike" dirty="0">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07"/>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08"/>
                  </a:ext>
                </a:extLst>
              </a:tr>
              <a:tr h="128373">
                <a:tc>
                  <a:txBody>
                    <a:bodyPr/>
                    <a:lstStyle/>
                    <a:p>
                      <a:pPr algn="l" fontAlgn="b"/>
                      <a:r>
                        <a:rPr lang="pt-BR" sz="800" b="0" i="0" u="none" strike="noStrike">
                          <a:solidFill>
                            <a:srgbClr val="000000"/>
                          </a:solidFill>
                          <a:effectLst/>
                          <a:latin typeface="Calibri" panose="020F0502020204030204" pitchFamily="34" charset="0"/>
                        </a:rPr>
                        <a:t>mg MDA-MB-231:10e6 vs. mg MDA-MB-231:20e6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09"/>
                  </a:ext>
                </a:extLst>
              </a:tr>
              <a:tr h="128373">
                <a:tc>
                  <a:txBody>
                    <a:bodyPr/>
                    <a:lstStyle/>
                    <a:p>
                      <a:pPr algn="l" fontAlgn="b"/>
                      <a:r>
                        <a:rPr lang="en-GB" sz="800" b="0" i="0" u="none" strike="noStrike">
                          <a:solidFill>
                            <a:srgbClr val="000000"/>
                          </a:solidFill>
                          <a:effectLst/>
                          <a:latin typeface="Calibri" panose="020F0502020204030204" pitchFamily="34" charset="0"/>
                        </a:rPr>
                        <a:t>bme2rgf MDA-MB-231:10e6 vs. bme2rgf MDA-MB-231:20e6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&lt; 0.0001</a:t>
                      </a:r>
                    </a:p>
                  </a:txBody>
                  <a:tcPr marL="2354" marR="2354" marT="2354" marB="0" anchor="b">
                    <a:lnL>
                      <a:noFill/>
                    </a:lnL>
                    <a:lnR>
                      <a:noFill/>
                    </a:lnR>
                    <a:lnT>
                      <a:noFill/>
                    </a:lnT>
                    <a:lnB>
                      <a:noFill/>
                    </a:lnB>
                  </a:tcPr>
                </a:tc>
                <a:extLst>
                  <a:ext uri="{0D108BD9-81ED-4DB2-BD59-A6C34878D82A}">
                    <a16:rowId xmlns:a16="http://schemas.microsoft.com/office/drawing/2014/main" xmlns="" val="10010"/>
                  </a:ext>
                </a:extLst>
              </a:tr>
              <a:tr h="128373">
                <a:tc>
                  <a:txBody>
                    <a:bodyPr/>
                    <a:lstStyle/>
                    <a:p>
                      <a:pPr algn="l" fontAlgn="b"/>
                      <a:r>
                        <a:rPr lang="it-IT" sz="800" b="0" i="0" u="none" strike="noStrike" dirty="0">
                          <a:solidFill>
                            <a:srgbClr val="000000"/>
                          </a:solidFill>
                          <a:effectLst/>
                          <a:latin typeface="Calibri" panose="020F0502020204030204" pitchFamily="34" charset="0"/>
                        </a:rPr>
                        <a:t>col I MDA-MB-231:10e6 vs. col I MDA-MB-231:20e6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11"/>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12"/>
                  </a:ext>
                </a:extLst>
              </a:tr>
              <a:tr h="128373">
                <a:tc>
                  <a:txBody>
                    <a:bodyPr/>
                    <a:lstStyle/>
                    <a:p>
                      <a:pPr algn="l" fontAlgn="b"/>
                      <a:r>
                        <a:rPr lang="pt-BR" sz="800" b="0" i="0" u="none" strike="noStrike">
                          <a:solidFill>
                            <a:srgbClr val="000000"/>
                          </a:solidFill>
                          <a:effectLst/>
                          <a:latin typeface="Calibri" panose="020F0502020204030204" pitchFamily="34" charset="0"/>
                        </a:rPr>
                        <a:t>mg MDA-MB-453:10e6 vs. mg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0.9995</a:t>
                      </a:r>
                    </a:p>
                  </a:txBody>
                  <a:tcPr marL="2354" marR="2354" marT="2354" marB="0" anchor="b">
                    <a:lnL>
                      <a:noFill/>
                    </a:lnL>
                    <a:lnR>
                      <a:noFill/>
                    </a:lnR>
                    <a:lnT>
                      <a:noFill/>
                    </a:lnT>
                    <a:lnB>
                      <a:noFill/>
                    </a:lnB>
                  </a:tcPr>
                </a:tc>
                <a:extLst>
                  <a:ext uri="{0D108BD9-81ED-4DB2-BD59-A6C34878D82A}">
                    <a16:rowId xmlns:a16="http://schemas.microsoft.com/office/drawing/2014/main" xmlns="" val="10013"/>
                  </a:ext>
                </a:extLst>
              </a:tr>
              <a:tr h="128373">
                <a:tc>
                  <a:txBody>
                    <a:bodyPr/>
                    <a:lstStyle/>
                    <a:p>
                      <a:pPr algn="l" fontAlgn="b"/>
                      <a:r>
                        <a:rPr lang="en-GB" sz="800" b="0" i="0" u="none" strike="noStrike">
                          <a:solidFill>
                            <a:srgbClr val="000000"/>
                          </a:solidFill>
                          <a:effectLst/>
                          <a:latin typeface="Calibri" panose="020F0502020204030204" pitchFamily="34" charset="0"/>
                        </a:rPr>
                        <a:t>bme2rgf MDA-MB-453:10e6 vs. bme2rgf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0.3193</a:t>
                      </a:r>
                    </a:p>
                  </a:txBody>
                  <a:tcPr marL="2354" marR="2354" marT="2354" marB="0" anchor="b">
                    <a:lnL>
                      <a:noFill/>
                    </a:lnL>
                    <a:lnR>
                      <a:noFill/>
                    </a:lnR>
                    <a:lnT>
                      <a:noFill/>
                    </a:lnT>
                    <a:lnB>
                      <a:noFill/>
                    </a:lnB>
                  </a:tcPr>
                </a:tc>
                <a:extLst>
                  <a:ext uri="{0D108BD9-81ED-4DB2-BD59-A6C34878D82A}">
                    <a16:rowId xmlns:a16="http://schemas.microsoft.com/office/drawing/2014/main" xmlns="" val="10014"/>
                  </a:ext>
                </a:extLst>
              </a:tr>
              <a:tr h="128373">
                <a:tc>
                  <a:txBody>
                    <a:bodyPr/>
                    <a:lstStyle/>
                    <a:p>
                      <a:pPr algn="l" fontAlgn="b"/>
                      <a:r>
                        <a:rPr lang="it-IT" sz="800" b="0" i="0" u="none" strike="noStrike">
                          <a:solidFill>
                            <a:srgbClr val="000000"/>
                          </a:solidFill>
                          <a:effectLst/>
                          <a:latin typeface="Calibri" panose="020F0502020204030204" pitchFamily="34" charset="0"/>
                        </a:rPr>
                        <a:t>col I MDA-MB-453:10e6 vs. col I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15"/>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16"/>
                  </a:ext>
                </a:extLst>
              </a:tr>
              <a:tr h="128373">
                <a:tc>
                  <a:txBody>
                    <a:bodyPr/>
                    <a:lstStyle/>
                    <a:p>
                      <a:pPr algn="l" fontAlgn="b"/>
                      <a:r>
                        <a:rPr lang="en-GB" sz="800" b="1" i="0" u="none" strike="noStrike">
                          <a:solidFill>
                            <a:srgbClr val="000000"/>
                          </a:solidFill>
                          <a:effectLst/>
                          <a:latin typeface="Calibri" panose="020F0502020204030204" pitchFamily="34" charset="0"/>
                        </a:rPr>
                        <a:t>ECM (same cell type, same seeding density)</a:t>
                      </a: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17"/>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18"/>
                  </a:ext>
                </a:extLst>
              </a:tr>
              <a:tr h="128373">
                <a:tc>
                  <a:txBody>
                    <a:bodyPr/>
                    <a:lstStyle/>
                    <a:p>
                      <a:pPr algn="l" fontAlgn="b"/>
                      <a:r>
                        <a:rPr lang="en-GB" sz="800" b="0" i="0" u="none" strike="noStrike" dirty="0">
                          <a:solidFill>
                            <a:srgbClr val="000000"/>
                          </a:solidFill>
                          <a:effectLst/>
                          <a:latin typeface="Calibri" panose="020F0502020204030204" pitchFamily="34" charset="0"/>
                        </a:rPr>
                        <a:t>mg HCC1937:10e6 vs. bme2rgf HCC1937:10e6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0.7068</a:t>
                      </a:r>
                    </a:p>
                  </a:txBody>
                  <a:tcPr marL="2354" marR="2354" marT="2354" marB="0" anchor="b">
                    <a:lnL>
                      <a:noFill/>
                    </a:lnL>
                    <a:lnR>
                      <a:noFill/>
                    </a:lnR>
                    <a:lnT>
                      <a:noFill/>
                    </a:lnT>
                    <a:lnB>
                      <a:noFill/>
                    </a:lnB>
                  </a:tcPr>
                </a:tc>
                <a:extLst>
                  <a:ext uri="{0D108BD9-81ED-4DB2-BD59-A6C34878D82A}">
                    <a16:rowId xmlns:a16="http://schemas.microsoft.com/office/drawing/2014/main" xmlns="" val="10019"/>
                  </a:ext>
                </a:extLst>
              </a:tr>
              <a:tr h="128373">
                <a:tc>
                  <a:txBody>
                    <a:bodyPr/>
                    <a:lstStyle/>
                    <a:p>
                      <a:pPr algn="l" fontAlgn="b"/>
                      <a:r>
                        <a:rPr lang="it-IT" sz="800" b="0" i="0" u="none" strike="noStrike">
                          <a:solidFill>
                            <a:srgbClr val="000000"/>
                          </a:solidFill>
                          <a:effectLst/>
                          <a:latin typeface="Calibri" panose="020F0502020204030204" pitchFamily="34" charset="0"/>
                        </a:rPr>
                        <a:t>mg HCC1937:10e6 vs. col I HCC1937:10e6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0.0053</a:t>
                      </a:r>
                    </a:p>
                  </a:txBody>
                  <a:tcPr marL="2354" marR="2354" marT="2354" marB="0" anchor="b">
                    <a:lnL>
                      <a:noFill/>
                    </a:lnL>
                    <a:lnR>
                      <a:noFill/>
                    </a:lnR>
                    <a:lnT>
                      <a:noFill/>
                    </a:lnT>
                    <a:lnB>
                      <a:noFill/>
                    </a:lnB>
                  </a:tcPr>
                </a:tc>
                <a:extLst>
                  <a:ext uri="{0D108BD9-81ED-4DB2-BD59-A6C34878D82A}">
                    <a16:rowId xmlns:a16="http://schemas.microsoft.com/office/drawing/2014/main" xmlns="" val="10020"/>
                  </a:ext>
                </a:extLst>
              </a:tr>
              <a:tr h="128373">
                <a:tc>
                  <a:txBody>
                    <a:bodyPr/>
                    <a:lstStyle/>
                    <a:p>
                      <a:pPr algn="l" fontAlgn="b"/>
                      <a:r>
                        <a:rPr lang="it-IT" sz="800" b="0" i="0" u="none" strike="noStrike">
                          <a:solidFill>
                            <a:srgbClr val="000000"/>
                          </a:solidFill>
                          <a:effectLst/>
                          <a:latin typeface="Calibri" panose="020F0502020204030204" pitchFamily="34" charset="0"/>
                        </a:rPr>
                        <a:t>bme2rgf HCC1937:10e6 vs. col I HCC1937:10e6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0.8212</a:t>
                      </a:r>
                    </a:p>
                  </a:txBody>
                  <a:tcPr marL="2354" marR="2354" marT="2354" marB="0" anchor="b">
                    <a:lnL>
                      <a:noFill/>
                    </a:lnL>
                    <a:lnR>
                      <a:noFill/>
                    </a:lnR>
                    <a:lnT>
                      <a:noFill/>
                    </a:lnT>
                    <a:lnB>
                      <a:noFill/>
                    </a:lnB>
                  </a:tcPr>
                </a:tc>
                <a:extLst>
                  <a:ext uri="{0D108BD9-81ED-4DB2-BD59-A6C34878D82A}">
                    <a16:rowId xmlns:a16="http://schemas.microsoft.com/office/drawing/2014/main" xmlns="" val="10021"/>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22"/>
                  </a:ext>
                </a:extLst>
              </a:tr>
              <a:tr h="128373">
                <a:tc>
                  <a:txBody>
                    <a:bodyPr/>
                    <a:lstStyle/>
                    <a:p>
                      <a:pPr algn="l" fontAlgn="b"/>
                      <a:r>
                        <a:rPr lang="en-GB" sz="800" b="0" i="0" u="none" strike="noStrike">
                          <a:solidFill>
                            <a:srgbClr val="000000"/>
                          </a:solidFill>
                          <a:effectLst/>
                          <a:latin typeface="Calibri" panose="020F0502020204030204" pitchFamily="34" charset="0"/>
                        </a:rPr>
                        <a:t>mg HCC1937:20e6 vs. bme2rgf HCC1937:20e6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23"/>
                  </a:ext>
                </a:extLst>
              </a:tr>
              <a:tr h="128373">
                <a:tc>
                  <a:txBody>
                    <a:bodyPr/>
                    <a:lstStyle/>
                    <a:p>
                      <a:pPr algn="l" fontAlgn="b"/>
                      <a:r>
                        <a:rPr lang="it-IT" sz="800" b="0" i="0" u="none" strike="noStrike" dirty="0">
                          <a:solidFill>
                            <a:srgbClr val="000000"/>
                          </a:solidFill>
                          <a:effectLst/>
                          <a:latin typeface="Calibri" panose="020F0502020204030204" pitchFamily="34" charset="0"/>
                        </a:rPr>
                        <a:t>mg HCC1937:20e6 vs. col I HCC1937:20e6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0.6537</a:t>
                      </a:r>
                    </a:p>
                  </a:txBody>
                  <a:tcPr marL="2354" marR="2354" marT="2354" marB="0" anchor="b">
                    <a:lnL>
                      <a:noFill/>
                    </a:lnL>
                    <a:lnR>
                      <a:noFill/>
                    </a:lnR>
                    <a:lnT>
                      <a:noFill/>
                    </a:lnT>
                    <a:lnB>
                      <a:noFill/>
                    </a:lnB>
                  </a:tcPr>
                </a:tc>
                <a:extLst>
                  <a:ext uri="{0D108BD9-81ED-4DB2-BD59-A6C34878D82A}">
                    <a16:rowId xmlns:a16="http://schemas.microsoft.com/office/drawing/2014/main" xmlns="" val="10024"/>
                  </a:ext>
                </a:extLst>
              </a:tr>
              <a:tr h="128373">
                <a:tc>
                  <a:txBody>
                    <a:bodyPr/>
                    <a:lstStyle/>
                    <a:p>
                      <a:pPr algn="l" fontAlgn="b"/>
                      <a:r>
                        <a:rPr lang="it-IT" sz="800" b="0" i="0" u="none" strike="noStrike">
                          <a:solidFill>
                            <a:srgbClr val="000000"/>
                          </a:solidFill>
                          <a:effectLst/>
                          <a:latin typeface="Calibri" panose="020F0502020204030204" pitchFamily="34" charset="0"/>
                        </a:rPr>
                        <a:t>bme2rgf HCC1937:20e6 vs. col I HCC1937:20e6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0.88</a:t>
                      </a:r>
                    </a:p>
                  </a:txBody>
                  <a:tcPr marL="2354" marR="2354" marT="2354" marB="0" anchor="b">
                    <a:lnL>
                      <a:noFill/>
                    </a:lnL>
                    <a:lnR>
                      <a:noFill/>
                    </a:lnR>
                    <a:lnT>
                      <a:noFill/>
                    </a:lnT>
                    <a:lnB>
                      <a:noFill/>
                    </a:lnB>
                  </a:tcPr>
                </a:tc>
                <a:extLst>
                  <a:ext uri="{0D108BD9-81ED-4DB2-BD59-A6C34878D82A}">
                    <a16:rowId xmlns:a16="http://schemas.microsoft.com/office/drawing/2014/main" xmlns="" val="10025"/>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26"/>
                  </a:ext>
                </a:extLst>
              </a:tr>
              <a:tr h="128373">
                <a:tc>
                  <a:txBody>
                    <a:bodyPr/>
                    <a:lstStyle/>
                    <a:p>
                      <a:pPr algn="l" fontAlgn="b"/>
                      <a:r>
                        <a:rPr lang="pt-BR" sz="800" b="0" i="0" u="none" strike="noStrike">
                          <a:solidFill>
                            <a:srgbClr val="000000"/>
                          </a:solidFill>
                          <a:effectLst/>
                          <a:latin typeface="Calibri" panose="020F0502020204030204" pitchFamily="34" charset="0"/>
                        </a:rPr>
                        <a:t>mg MDA-MB-231:10e6 vs. bme2rgf MDA-MB-231:10e6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27"/>
                  </a:ext>
                </a:extLst>
              </a:tr>
              <a:tr h="128373">
                <a:tc>
                  <a:txBody>
                    <a:bodyPr/>
                    <a:lstStyle/>
                    <a:p>
                      <a:pPr algn="l" fontAlgn="b"/>
                      <a:r>
                        <a:rPr lang="it-IT" sz="800" b="0" i="0" u="none" strike="noStrike">
                          <a:solidFill>
                            <a:srgbClr val="000000"/>
                          </a:solidFill>
                          <a:effectLst/>
                          <a:latin typeface="Calibri" panose="020F0502020204030204" pitchFamily="34" charset="0"/>
                        </a:rPr>
                        <a:t>mg MDA-MB-231:10e6 vs. col I MDA-MB-231:10e6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dirty="0">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28"/>
                  </a:ext>
                </a:extLst>
              </a:tr>
              <a:tr h="128373">
                <a:tc>
                  <a:txBody>
                    <a:bodyPr/>
                    <a:lstStyle/>
                    <a:p>
                      <a:pPr algn="l" fontAlgn="b"/>
                      <a:r>
                        <a:rPr lang="it-IT" sz="800" b="0" i="0" u="none" strike="noStrike">
                          <a:solidFill>
                            <a:srgbClr val="000000"/>
                          </a:solidFill>
                          <a:effectLst/>
                          <a:latin typeface="Calibri" panose="020F0502020204030204" pitchFamily="34" charset="0"/>
                        </a:rPr>
                        <a:t>bme2rgf MDA-MB-231:10e6 vs. col I MDA-MB-231:10e6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29"/>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30"/>
                  </a:ext>
                </a:extLst>
              </a:tr>
              <a:tr h="128373">
                <a:tc>
                  <a:txBody>
                    <a:bodyPr/>
                    <a:lstStyle/>
                    <a:p>
                      <a:pPr algn="l" fontAlgn="b"/>
                      <a:r>
                        <a:rPr lang="pt-BR" sz="800" b="0" i="0" u="none" strike="noStrike">
                          <a:solidFill>
                            <a:srgbClr val="000000"/>
                          </a:solidFill>
                          <a:effectLst/>
                          <a:latin typeface="Calibri" panose="020F0502020204030204" pitchFamily="34" charset="0"/>
                        </a:rPr>
                        <a:t>mg MDA-MB-231:20e6 vs. bme2rgf MDA-MB-231:20e6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&lt; 0.0001</a:t>
                      </a:r>
                    </a:p>
                  </a:txBody>
                  <a:tcPr marL="2354" marR="2354" marT="2354" marB="0" anchor="b">
                    <a:lnL>
                      <a:noFill/>
                    </a:lnL>
                    <a:lnR>
                      <a:noFill/>
                    </a:lnR>
                    <a:lnT>
                      <a:noFill/>
                    </a:lnT>
                    <a:lnB>
                      <a:noFill/>
                    </a:lnB>
                  </a:tcPr>
                </a:tc>
                <a:extLst>
                  <a:ext uri="{0D108BD9-81ED-4DB2-BD59-A6C34878D82A}">
                    <a16:rowId xmlns:a16="http://schemas.microsoft.com/office/drawing/2014/main" xmlns="" val="10031"/>
                  </a:ext>
                </a:extLst>
              </a:tr>
              <a:tr h="128373">
                <a:tc>
                  <a:txBody>
                    <a:bodyPr/>
                    <a:lstStyle/>
                    <a:p>
                      <a:pPr algn="l" fontAlgn="b"/>
                      <a:r>
                        <a:rPr lang="it-IT" sz="800" b="0" i="0" u="none" strike="noStrike">
                          <a:solidFill>
                            <a:srgbClr val="000000"/>
                          </a:solidFill>
                          <a:effectLst/>
                          <a:latin typeface="Calibri" panose="020F0502020204030204" pitchFamily="34" charset="0"/>
                        </a:rPr>
                        <a:t>mg MDA-MB-231:20e6 vs. col I MDA-MB-231:20e6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32"/>
                  </a:ext>
                </a:extLst>
              </a:tr>
              <a:tr h="128373">
                <a:tc>
                  <a:txBody>
                    <a:bodyPr/>
                    <a:lstStyle/>
                    <a:p>
                      <a:pPr algn="l" fontAlgn="b"/>
                      <a:r>
                        <a:rPr lang="it-IT" sz="800" b="0" i="0" u="none" strike="noStrike">
                          <a:solidFill>
                            <a:srgbClr val="000000"/>
                          </a:solidFill>
                          <a:effectLst/>
                          <a:latin typeface="Calibri" panose="020F0502020204030204" pitchFamily="34" charset="0"/>
                        </a:rPr>
                        <a:t>bme2rgf MDA-MB-231:20e6 vs. col I MDA-MB-231:20e6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0.0001</a:t>
                      </a:r>
                    </a:p>
                  </a:txBody>
                  <a:tcPr marL="2354" marR="2354" marT="2354" marB="0" anchor="b">
                    <a:lnL>
                      <a:noFill/>
                    </a:lnL>
                    <a:lnR>
                      <a:noFill/>
                    </a:lnR>
                    <a:lnT>
                      <a:noFill/>
                    </a:lnT>
                    <a:lnB>
                      <a:noFill/>
                    </a:lnB>
                  </a:tcPr>
                </a:tc>
                <a:extLst>
                  <a:ext uri="{0D108BD9-81ED-4DB2-BD59-A6C34878D82A}">
                    <a16:rowId xmlns:a16="http://schemas.microsoft.com/office/drawing/2014/main" xmlns="" val="10033"/>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34"/>
                  </a:ext>
                </a:extLst>
              </a:tr>
              <a:tr h="128373">
                <a:tc>
                  <a:txBody>
                    <a:bodyPr/>
                    <a:lstStyle/>
                    <a:p>
                      <a:pPr algn="l" fontAlgn="b"/>
                      <a:r>
                        <a:rPr lang="pt-BR" sz="800" b="0" i="0" u="none" strike="noStrike">
                          <a:solidFill>
                            <a:srgbClr val="000000"/>
                          </a:solidFill>
                          <a:effectLst/>
                          <a:latin typeface="Calibri" panose="020F0502020204030204" pitchFamily="34" charset="0"/>
                        </a:rPr>
                        <a:t>mg MDA-MB-453:10e6 vs. bme2rgf MDA-MB-453:10e6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35"/>
                  </a:ext>
                </a:extLst>
              </a:tr>
              <a:tr h="128373">
                <a:tc>
                  <a:txBody>
                    <a:bodyPr/>
                    <a:lstStyle/>
                    <a:p>
                      <a:pPr algn="l" fontAlgn="b"/>
                      <a:r>
                        <a:rPr lang="it-IT" sz="800" b="0" i="0" u="none" strike="noStrike">
                          <a:solidFill>
                            <a:srgbClr val="000000"/>
                          </a:solidFill>
                          <a:effectLst/>
                          <a:latin typeface="Calibri" panose="020F0502020204030204" pitchFamily="34" charset="0"/>
                        </a:rPr>
                        <a:t>mg MDA-MB-453:10e6 vs. col I MDA-MB-453:10e6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0.0015</a:t>
                      </a:r>
                    </a:p>
                  </a:txBody>
                  <a:tcPr marL="2354" marR="2354" marT="2354" marB="0" anchor="b">
                    <a:lnL>
                      <a:noFill/>
                    </a:lnL>
                    <a:lnR>
                      <a:noFill/>
                    </a:lnR>
                    <a:lnT>
                      <a:noFill/>
                    </a:lnT>
                    <a:lnB>
                      <a:noFill/>
                    </a:lnB>
                  </a:tcPr>
                </a:tc>
                <a:extLst>
                  <a:ext uri="{0D108BD9-81ED-4DB2-BD59-A6C34878D82A}">
                    <a16:rowId xmlns:a16="http://schemas.microsoft.com/office/drawing/2014/main" xmlns="" val="10036"/>
                  </a:ext>
                </a:extLst>
              </a:tr>
              <a:tr h="128373">
                <a:tc>
                  <a:txBody>
                    <a:bodyPr/>
                    <a:lstStyle/>
                    <a:p>
                      <a:pPr algn="l" fontAlgn="b"/>
                      <a:r>
                        <a:rPr lang="it-IT" sz="800" b="0" i="0" u="none" strike="noStrike">
                          <a:solidFill>
                            <a:srgbClr val="000000"/>
                          </a:solidFill>
                          <a:effectLst/>
                          <a:latin typeface="Calibri" panose="020F0502020204030204" pitchFamily="34" charset="0"/>
                        </a:rPr>
                        <a:t>bme2rgf MDA-MB-453:10e6 vs. col I MDA-MB-453:10e6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0.0002</a:t>
                      </a:r>
                    </a:p>
                  </a:txBody>
                  <a:tcPr marL="2354" marR="2354" marT="2354" marB="0" anchor="b">
                    <a:lnL>
                      <a:noFill/>
                    </a:lnL>
                    <a:lnR>
                      <a:noFill/>
                    </a:lnR>
                    <a:lnT>
                      <a:noFill/>
                    </a:lnT>
                    <a:lnB>
                      <a:noFill/>
                    </a:lnB>
                  </a:tcPr>
                </a:tc>
                <a:extLst>
                  <a:ext uri="{0D108BD9-81ED-4DB2-BD59-A6C34878D82A}">
                    <a16:rowId xmlns:a16="http://schemas.microsoft.com/office/drawing/2014/main" xmlns="" val="10037"/>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38"/>
                  </a:ext>
                </a:extLst>
              </a:tr>
              <a:tr h="128373">
                <a:tc>
                  <a:txBody>
                    <a:bodyPr/>
                    <a:lstStyle/>
                    <a:p>
                      <a:pPr algn="l" fontAlgn="b"/>
                      <a:r>
                        <a:rPr lang="pt-BR" sz="800" b="0" i="0" u="none" strike="noStrike">
                          <a:solidFill>
                            <a:srgbClr val="000000"/>
                          </a:solidFill>
                          <a:effectLst/>
                          <a:latin typeface="Calibri" panose="020F0502020204030204" pitchFamily="34" charset="0"/>
                        </a:rPr>
                        <a:t>mg MDA-MB-453:20e6 vs. bme2rgf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0.9969</a:t>
                      </a:r>
                    </a:p>
                  </a:txBody>
                  <a:tcPr marL="2354" marR="2354" marT="2354" marB="0" anchor="b">
                    <a:lnL>
                      <a:noFill/>
                    </a:lnL>
                    <a:lnR>
                      <a:noFill/>
                    </a:lnR>
                    <a:lnT>
                      <a:noFill/>
                    </a:lnT>
                    <a:lnB>
                      <a:noFill/>
                    </a:lnB>
                  </a:tcPr>
                </a:tc>
                <a:extLst>
                  <a:ext uri="{0D108BD9-81ED-4DB2-BD59-A6C34878D82A}">
                    <a16:rowId xmlns:a16="http://schemas.microsoft.com/office/drawing/2014/main" xmlns="" val="10039"/>
                  </a:ext>
                </a:extLst>
              </a:tr>
              <a:tr h="128373">
                <a:tc>
                  <a:txBody>
                    <a:bodyPr/>
                    <a:lstStyle/>
                    <a:p>
                      <a:pPr algn="l" fontAlgn="b"/>
                      <a:r>
                        <a:rPr lang="it-IT" sz="800" b="0" i="0" u="none" strike="noStrike">
                          <a:solidFill>
                            <a:srgbClr val="000000"/>
                          </a:solidFill>
                          <a:effectLst/>
                          <a:latin typeface="Calibri" panose="020F0502020204030204" pitchFamily="34" charset="0"/>
                        </a:rPr>
                        <a:t>mg MDA-MB-453:20e6 vs. col I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0.0739</a:t>
                      </a:r>
                    </a:p>
                  </a:txBody>
                  <a:tcPr marL="2354" marR="2354" marT="2354" marB="0" anchor="b">
                    <a:lnL>
                      <a:noFill/>
                    </a:lnL>
                    <a:lnR>
                      <a:noFill/>
                    </a:lnR>
                    <a:lnT>
                      <a:noFill/>
                    </a:lnT>
                    <a:lnB>
                      <a:noFill/>
                    </a:lnB>
                  </a:tcPr>
                </a:tc>
                <a:extLst>
                  <a:ext uri="{0D108BD9-81ED-4DB2-BD59-A6C34878D82A}">
                    <a16:rowId xmlns:a16="http://schemas.microsoft.com/office/drawing/2014/main" xmlns="" val="10040"/>
                  </a:ext>
                </a:extLst>
              </a:tr>
              <a:tr h="128373">
                <a:tc>
                  <a:txBody>
                    <a:bodyPr/>
                    <a:lstStyle/>
                    <a:p>
                      <a:pPr algn="l" fontAlgn="b"/>
                      <a:r>
                        <a:rPr lang="it-IT" sz="800" b="0" i="0" u="none" strike="noStrike">
                          <a:solidFill>
                            <a:srgbClr val="000000"/>
                          </a:solidFill>
                          <a:effectLst/>
                          <a:latin typeface="Calibri" panose="020F0502020204030204" pitchFamily="34" charset="0"/>
                        </a:rPr>
                        <a:t>bme2rgf MDA-MB-453:20e6 vs. col I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0.9238</a:t>
                      </a:r>
                    </a:p>
                  </a:txBody>
                  <a:tcPr marL="2354" marR="2354" marT="2354" marB="0" anchor="b">
                    <a:lnL>
                      <a:noFill/>
                    </a:lnL>
                    <a:lnR>
                      <a:noFill/>
                    </a:lnR>
                    <a:lnT>
                      <a:noFill/>
                    </a:lnT>
                    <a:lnB>
                      <a:noFill/>
                    </a:lnB>
                  </a:tcPr>
                </a:tc>
                <a:extLst>
                  <a:ext uri="{0D108BD9-81ED-4DB2-BD59-A6C34878D82A}">
                    <a16:rowId xmlns:a16="http://schemas.microsoft.com/office/drawing/2014/main" xmlns="" val="10041"/>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42"/>
                  </a:ext>
                </a:extLst>
              </a:tr>
              <a:tr h="128373">
                <a:tc>
                  <a:txBody>
                    <a:bodyPr/>
                    <a:lstStyle/>
                    <a:p>
                      <a:pPr algn="l" fontAlgn="b"/>
                      <a:r>
                        <a:rPr lang="en-GB" sz="800" b="1" i="0" u="none" strike="noStrike">
                          <a:solidFill>
                            <a:srgbClr val="000000"/>
                          </a:solidFill>
                          <a:effectLst/>
                          <a:latin typeface="Calibri" panose="020F0502020204030204" pitchFamily="34" charset="0"/>
                        </a:rPr>
                        <a:t>Cell Type (same ECM, same seeding density)</a:t>
                      </a: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43"/>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44"/>
                  </a:ext>
                </a:extLst>
              </a:tr>
              <a:tr h="128373">
                <a:tc>
                  <a:txBody>
                    <a:bodyPr/>
                    <a:lstStyle/>
                    <a:p>
                      <a:pPr algn="l" fontAlgn="b"/>
                      <a:r>
                        <a:rPr lang="en-GB" sz="800" b="0" i="0" u="none" strike="noStrike">
                          <a:solidFill>
                            <a:srgbClr val="000000"/>
                          </a:solidFill>
                          <a:effectLst/>
                          <a:latin typeface="Calibri" panose="020F0502020204030204" pitchFamily="34" charset="0"/>
                        </a:rPr>
                        <a:t>mg HCC1937:10e6 vs. mg MDA-MB-231:10e6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0.9045</a:t>
                      </a:r>
                    </a:p>
                  </a:txBody>
                  <a:tcPr marL="2354" marR="2354" marT="2354" marB="0" anchor="b">
                    <a:lnL>
                      <a:noFill/>
                    </a:lnL>
                    <a:lnR>
                      <a:noFill/>
                    </a:lnR>
                    <a:lnT>
                      <a:noFill/>
                    </a:lnT>
                    <a:lnB>
                      <a:noFill/>
                    </a:lnB>
                  </a:tcPr>
                </a:tc>
                <a:extLst>
                  <a:ext uri="{0D108BD9-81ED-4DB2-BD59-A6C34878D82A}">
                    <a16:rowId xmlns:a16="http://schemas.microsoft.com/office/drawing/2014/main" xmlns="" val="10045"/>
                  </a:ext>
                </a:extLst>
              </a:tr>
              <a:tr h="128373">
                <a:tc>
                  <a:txBody>
                    <a:bodyPr/>
                    <a:lstStyle/>
                    <a:p>
                      <a:pPr algn="l" fontAlgn="b"/>
                      <a:r>
                        <a:rPr lang="en-GB" sz="800" b="0" i="0" u="none" strike="noStrike">
                          <a:solidFill>
                            <a:srgbClr val="000000"/>
                          </a:solidFill>
                          <a:effectLst/>
                          <a:latin typeface="Calibri" panose="020F0502020204030204" pitchFamily="34" charset="0"/>
                        </a:rPr>
                        <a:t>mg HCC1937:10e6 vs. mg MDA-MB-453:10e6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0.6039</a:t>
                      </a:r>
                    </a:p>
                  </a:txBody>
                  <a:tcPr marL="2354" marR="2354" marT="2354" marB="0" anchor="b">
                    <a:lnL>
                      <a:noFill/>
                    </a:lnL>
                    <a:lnR>
                      <a:noFill/>
                    </a:lnR>
                    <a:lnT>
                      <a:noFill/>
                    </a:lnT>
                    <a:lnB>
                      <a:noFill/>
                    </a:lnB>
                  </a:tcPr>
                </a:tc>
                <a:extLst>
                  <a:ext uri="{0D108BD9-81ED-4DB2-BD59-A6C34878D82A}">
                    <a16:rowId xmlns:a16="http://schemas.microsoft.com/office/drawing/2014/main" xmlns="" val="10046"/>
                  </a:ext>
                </a:extLst>
              </a:tr>
              <a:tr h="128373">
                <a:tc>
                  <a:txBody>
                    <a:bodyPr/>
                    <a:lstStyle/>
                    <a:p>
                      <a:pPr algn="l" fontAlgn="b"/>
                      <a:r>
                        <a:rPr lang="pt-BR" sz="800" b="0" i="0" u="none" strike="noStrike">
                          <a:solidFill>
                            <a:srgbClr val="000000"/>
                          </a:solidFill>
                          <a:effectLst/>
                          <a:latin typeface="Calibri" panose="020F0502020204030204" pitchFamily="34" charset="0"/>
                        </a:rPr>
                        <a:t>mg MDA-MB-231:10e6 vs. mg MDA-MB-453:10e6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47"/>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48"/>
                  </a:ext>
                </a:extLst>
              </a:tr>
              <a:tr h="128373">
                <a:tc>
                  <a:txBody>
                    <a:bodyPr/>
                    <a:lstStyle/>
                    <a:p>
                      <a:pPr algn="l" fontAlgn="b"/>
                      <a:r>
                        <a:rPr lang="en-GB" sz="800" b="0" i="0" u="none" strike="noStrike">
                          <a:solidFill>
                            <a:srgbClr val="000000"/>
                          </a:solidFill>
                          <a:effectLst/>
                          <a:latin typeface="Calibri" panose="020F0502020204030204" pitchFamily="34" charset="0"/>
                        </a:rPr>
                        <a:t>mg HCC1937:20e6 vs. mg MDA-MB-231:20e6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&lt; 0.0001</a:t>
                      </a:r>
                    </a:p>
                  </a:txBody>
                  <a:tcPr marL="2354" marR="2354" marT="2354" marB="0" anchor="b">
                    <a:lnL>
                      <a:noFill/>
                    </a:lnL>
                    <a:lnR>
                      <a:noFill/>
                    </a:lnR>
                    <a:lnT>
                      <a:noFill/>
                    </a:lnT>
                    <a:lnB>
                      <a:noFill/>
                    </a:lnB>
                  </a:tcPr>
                </a:tc>
                <a:extLst>
                  <a:ext uri="{0D108BD9-81ED-4DB2-BD59-A6C34878D82A}">
                    <a16:rowId xmlns:a16="http://schemas.microsoft.com/office/drawing/2014/main" xmlns="" val="10049"/>
                  </a:ext>
                </a:extLst>
              </a:tr>
              <a:tr h="128373">
                <a:tc>
                  <a:txBody>
                    <a:bodyPr/>
                    <a:lstStyle/>
                    <a:p>
                      <a:pPr algn="l" fontAlgn="b"/>
                      <a:r>
                        <a:rPr lang="en-GB" sz="800" b="0" i="0" u="none" strike="noStrike">
                          <a:solidFill>
                            <a:srgbClr val="000000"/>
                          </a:solidFill>
                          <a:effectLst/>
                          <a:latin typeface="Calibri" panose="020F0502020204030204" pitchFamily="34" charset="0"/>
                        </a:rPr>
                        <a:t>mg HCC1937:20e6 vs. mg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&lt; 0.0001</a:t>
                      </a:r>
                    </a:p>
                  </a:txBody>
                  <a:tcPr marL="2354" marR="2354" marT="2354" marB="0" anchor="b">
                    <a:lnL>
                      <a:noFill/>
                    </a:lnL>
                    <a:lnR>
                      <a:noFill/>
                    </a:lnR>
                    <a:lnT>
                      <a:noFill/>
                    </a:lnT>
                    <a:lnB>
                      <a:noFill/>
                    </a:lnB>
                  </a:tcPr>
                </a:tc>
                <a:extLst>
                  <a:ext uri="{0D108BD9-81ED-4DB2-BD59-A6C34878D82A}">
                    <a16:rowId xmlns:a16="http://schemas.microsoft.com/office/drawing/2014/main" xmlns="" val="10050"/>
                  </a:ext>
                </a:extLst>
              </a:tr>
              <a:tr h="128373">
                <a:tc>
                  <a:txBody>
                    <a:bodyPr/>
                    <a:lstStyle/>
                    <a:p>
                      <a:pPr algn="l" fontAlgn="b"/>
                      <a:r>
                        <a:rPr lang="pt-BR" sz="800" b="0" i="0" u="none" strike="noStrike">
                          <a:solidFill>
                            <a:srgbClr val="000000"/>
                          </a:solidFill>
                          <a:effectLst/>
                          <a:latin typeface="Calibri" panose="020F0502020204030204" pitchFamily="34" charset="0"/>
                        </a:rPr>
                        <a:t>mg MDA-MB-231:20e6 vs. mg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51"/>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52"/>
                  </a:ext>
                </a:extLst>
              </a:tr>
              <a:tr h="128373">
                <a:tc>
                  <a:txBody>
                    <a:bodyPr/>
                    <a:lstStyle/>
                    <a:p>
                      <a:pPr algn="l" fontAlgn="b"/>
                      <a:r>
                        <a:rPr lang="en-GB" sz="800" b="0" i="0" u="none" strike="noStrike">
                          <a:solidFill>
                            <a:srgbClr val="000000"/>
                          </a:solidFill>
                          <a:effectLst/>
                          <a:latin typeface="Calibri" panose="020F0502020204030204" pitchFamily="34" charset="0"/>
                        </a:rPr>
                        <a:t>bme2rgf HCC1937:10e6 vs. bme2rgf MDA-MB-231:10e6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0.0006</a:t>
                      </a:r>
                    </a:p>
                  </a:txBody>
                  <a:tcPr marL="2354" marR="2354" marT="2354" marB="0" anchor="b">
                    <a:lnL>
                      <a:noFill/>
                    </a:lnL>
                    <a:lnR>
                      <a:noFill/>
                    </a:lnR>
                    <a:lnT>
                      <a:noFill/>
                    </a:lnT>
                    <a:lnB>
                      <a:noFill/>
                    </a:lnB>
                  </a:tcPr>
                </a:tc>
                <a:extLst>
                  <a:ext uri="{0D108BD9-81ED-4DB2-BD59-A6C34878D82A}">
                    <a16:rowId xmlns:a16="http://schemas.microsoft.com/office/drawing/2014/main" xmlns="" val="10053"/>
                  </a:ext>
                </a:extLst>
              </a:tr>
              <a:tr h="128373">
                <a:tc>
                  <a:txBody>
                    <a:bodyPr/>
                    <a:lstStyle/>
                    <a:p>
                      <a:pPr algn="l" fontAlgn="b"/>
                      <a:r>
                        <a:rPr lang="en-GB" sz="800" b="0" i="0" u="none" strike="noStrike">
                          <a:solidFill>
                            <a:srgbClr val="000000"/>
                          </a:solidFill>
                          <a:effectLst/>
                          <a:latin typeface="Calibri" panose="020F0502020204030204" pitchFamily="34" charset="0"/>
                        </a:rPr>
                        <a:t>bme2rgf HCC1937:10e6 vs. bme2rgf MDA-MB-453:10e6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&lt; 0.0001</a:t>
                      </a:r>
                    </a:p>
                  </a:txBody>
                  <a:tcPr marL="2354" marR="2354" marT="2354" marB="0" anchor="b">
                    <a:lnL>
                      <a:noFill/>
                    </a:lnL>
                    <a:lnR>
                      <a:noFill/>
                    </a:lnR>
                    <a:lnT>
                      <a:noFill/>
                    </a:lnT>
                    <a:lnB>
                      <a:noFill/>
                    </a:lnB>
                  </a:tcPr>
                </a:tc>
                <a:extLst>
                  <a:ext uri="{0D108BD9-81ED-4DB2-BD59-A6C34878D82A}">
                    <a16:rowId xmlns:a16="http://schemas.microsoft.com/office/drawing/2014/main" xmlns="" val="10054"/>
                  </a:ext>
                </a:extLst>
              </a:tr>
              <a:tr h="128373">
                <a:tc>
                  <a:txBody>
                    <a:bodyPr/>
                    <a:lstStyle/>
                    <a:p>
                      <a:pPr algn="l" fontAlgn="b"/>
                      <a:r>
                        <a:rPr lang="en-GB" sz="800" b="0" i="0" u="none" strike="noStrike">
                          <a:solidFill>
                            <a:srgbClr val="000000"/>
                          </a:solidFill>
                          <a:effectLst/>
                          <a:latin typeface="Calibri" panose="020F0502020204030204" pitchFamily="34" charset="0"/>
                        </a:rPr>
                        <a:t>bme2rgf MDA-MB-231:10e6 vs. bme2rgf MDA-MB-453:10e6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dirty="0">
                          <a:solidFill>
                            <a:srgbClr val="000000"/>
                          </a:solidFill>
                          <a:effectLst/>
                          <a:latin typeface="Calibri" panose="020F0502020204030204" pitchFamily="34" charset="0"/>
                        </a:rPr>
                        <a:t>&gt; 0.9999</a:t>
                      </a:r>
                    </a:p>
                  </a:txBody>
                  <a:tcPr marL="2354" marR="2354" marT="2354" marB="0" anchor="b">
                    <a:lnL>
                      <a:noFill/>
                    </a:lnL>
                    <a:lnR>
                      <a:noFill/>
                    </a:lnR>
                    <a:lnT>
                      <a:noFill/>
                    </a:lnT>
                    <a:lnB>
                      <a:noFill/>
                    </a:lnB>
                  </a:tcPr>
                </a:tc>
                <a:extLst>
                  <a:ext uri="{0D108BD9-81ED-4DB2-BD59-A6C34878D82A}">
                    <a16:rowId xmlns:a16="http://schemas.microsoft.com/office/drawing/2014/main" xmlns="" val="10055"/>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56"/>
                  </a:ext>
                </a:extLst>
              </a:tr>
              <a:tr h="128373">
                <a:tc>
                  <a:txBody>
                    <a:bodyPr/>
                    <a:lstStyle/>
                    <a:p>
                      <a:pPr algn="l" fontAlgn="b"/>
                      <a:r>
                        <a:rPr lang="en-GB" sz="800" b="0" i="0" u="none" strike="noStrike">
                          <a:solidFill>
                            <a:srgbClr val="000000"/>
                          </a:solidFill>
                          <a:effectLst/>
                          <a:latin typeface="Calibri" panose="020F0502020204030204" pitchFamily="34" charset="0"/>
                        </a:rPr>
                        <a:t>bme2rgf HCC1937:20e6 vs. bme2rgf MDA-MB-231:20e6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0.0717</a:t>
                      </a:r>
                    </a:p>
                  </a:txBody>
                  <a:tcPr marL="2354" marR="2354" marT="2354" marB="0" anchor="b">
                    <a:lnL>
                      <a:noFill/>
                    </a:lnL>
                    <a:lnR>
                      <a:noFill/>
                    </a:lnR>
                    <a:lnT>
                      <a:noFill/>
                    </a:lnT>
                    <a:lnB>
                      <a:noFill/>
                    </a:lnB>
                  </a:tcPr>
                </a:tc>
                <a:extLst>
                  <a:ext uri="{0D108BD9-81ED-4DB2-BD59-A6C34878D82A}">
                    <a16:rowId xmlns:a16="http://schemas.microsoft.com/office/drawing/2014/main" xmlns="" val="10057"/>
                  </a:ext>
                </a:extLst>
              </a:tr>
              <a:tr h="128373">
                <a:tc>
                  <a:txBody>
                    <a:bodyPr/>
                    <a:lstStyle/>
                    <a:p>
                      <a:pPr algn="l" fontAlgn="b"/>
                      <a:r>
                        <a:rPr lang="en-GB" sz="800" b="0" i="0" u="none" strike="noStrike">
                          <a:solidFill>
                            <a:srgbClr val="000000"/>
                          </a:solidFill>
                          <a:effectLst/>
                          <a:latin typeface="Calibri" panose="020F0502020204030204" pitchFamily="34" charset="0"/>
                        </a:rPr>
                        <a:t>bme2rgf HCC1937:20e6 vs. bme2rgf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&lt; 0.0001</a:t>
                      </a:r>
                    </a:p>
                  </a:txBody>
                  <a:tcPr marL="2354" marR="2354" marT="2354" marB="0" anchor="b">
                    <a:lnL>
                      <a:noFill/>
                    </a:lnL>
                    <a:lnR>
                      <a:noFill/>
                    </a:lnR>
                    <a:lnT>
                      <a:noFill/>
                    </a:lnT>
                    <a:lnB>
                      <a:noFill/>
                    </a:lnB>
                  </a:tcPr>
                </a:tc>
                <a:extLst>
                  <a:ext uri="{0D108BD9-81ED-4DB2-BD59-A6C34878D82A}">
                    <a16:rowId xmlns:a16="http://schemas.microsoft.com/office/drawing/2014/main" xmlns="" val="10058"/>
                  </a:ext>
                </a:extLst>
              </a:tr>
              <a:tr h="128373">
                <a:tc>
                  <a:txBody>
                    <a:bodyPr/>
                    <a:lstStyle/>
                    <a:p>
                      <a:pPr algn="l" fontAlgn="b"/>
                      <a:r>
                        <a:rPr lang="en-GB" sz="800" b="0" i="0" u="none" strike="noStrike">
                          <a:solidFill>
                            <a:srgbClr val="000000"/>
                          </a:solidFill>
                          <a:effectLst/>
                          <a:latin typeface="Calibri" panose="020F0502020204030204" pitchFamily="34" charset="0"/>
                        </a:rPr>
                        <a:t>bme2rgf MDA-MB-231:20e6 vs. bme2rgf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0.1378</a:t>
                      </a:r>
                    </a:p>
                  </a:txBody>
                  <a:tcPr marL="2354" marR="2354" marT="2354" marB="0" anchor="b">
                    <a:lnL>
                      <a:noFill/>
                    </a:lnL>
                    <a:lnR>
                      <a:noFill/>
                    </a:lnR>
                    <a:lnT>
                      <a:noFill/>
                    </a:lnT>
                    <a:lnB>
                      <a:noFill/>
                    </a:lnB>
                  </a:tcPr>
                </a:tc>
                <a:extLst>
                  <a:ext uri="{0D108BD9-81ED-4DB2-BD59-A6C34878D82A}">
                    <a16:rowId xmlns:a16="http://schemas.microsoft.com/office/drawing/2014/main" xmlns="" val="10059"/>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60"/>
                  </a:ext>
                </a:extLst>
              </a:tr>
              <a:tr h="128373">
                <a:tc>
                  <a:txBody>
                    <a:bodyPr/>
                    <a:lstStyle/>
                    <a:p>
                      <a:pPr algn="l" fontAlgn="b"/>
                      <a:r>
                        <a:rPr lang="it-IT" sz="800" b="0" i="0" u="none" strike="noStrike">
                          <a:solidFill>
                            <a:srgbClr val="000000"/>
                          </a:solidFill>
                          <a:effectLst/>
                          <a:latin typeface="Calibri" panose="020F0502020204030204" pitchFamily="34" charset="0"/>
                        </a:rPr>
                        <a:t>col I HCC1937:10e6 vs. col I MDA-MB-231:10e6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&lt; 0.0001</a:t>
                      </a:r>
                    </a:p>
                  </a:txBody>
                  <a:tcPr marL="2354" marR="2354" marT="2354" marB="0" anchor="b">
                    <a:lnL>
                      <a:noFill/>
                    </a:lnL>
                    <a:lnR>
                      <a:noFill/>
                    </a:lnR>
                    <a:lnT>
                      <a:noFill/>
                    </a:lnT>
                    <a:lnB>
                      <a:noFill/>
                    </a:lnB>
                  </a:tcPr>
                </a:tc>
                <a:extLst>
                  <a:ext uri="{0D108BD9-81ED-4DB2-BD59-A6C34878D82A}">
                    <a16:rowId xmlns:a16="http://schemas.microsoft.com/office/drawing/2014/main" xmlns="" val="10061"/>
                  </a:ext>
                </a:extLst>
              </a:tr>
              <a:tr h="128373">
                <a:tc>
                  <a:txBody>
                    <a:bodyPr/>
                    <a:lstStyle/>
                    <a:p>
                      <a:pPr algn="l" fontAlgn="b"/>
                      <a:r>
                        <a:rPr lang="it-IT" sz="800" b="0" i="0" u="none" strike="noStrike">
                          <a:solidFill>
                            <a:srgbClr val="000000"/>
                          </a:solidFill>
                          <a:effectLst/>
                          <a:latin typeface="Calibri" panose="020F0502020204030204" pitchFamily="34" charset="0"/>
                        </a:rPr>
                        <a:t>col I HCC1937:10e6 vs. col I MDA-MB-453:10e6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0.436</a:t>
                      </a:r>
                    </a:p>
                  </a:txBody>
                  <a:tcPr marL="2354" marR="2354" marT="2354" marB="0" anchor="b">
                    <a:lnL>
                      <a:noFill/>
                    </a:lnL>
                    <a:lnR>
                      <a:noFill/>
                    </a:lnR>
                    <a:lnT>
                      <a:noFill/>
                    </a:lnT>
                    <a:lnB>
                      <a:noFill/>
                    </a:lnB>
                  </a:tcPr>
                </a:tc>
                <a:extLst>
                  <a:ext uri="{0D108BD9-81ED-4DB2-BD59-A6C34878D82A}">
                    <a16:rowId xmlns:a16="http://schemas.microsoft.com/office/drawing/2014/main" xmlns="" val="10062"/>
                  </a:ext>
                </a:extLst>
              </a:tr>
              <a:tr h="128373">
                <a:tc>
                  <a:txBody>
                    <a:bodyPr/>
                    <a:lstStyle/>
                    <a:p>
                      <a:pPr algn="l" fontAlgn="b"/>
                      <a:r>
                        <a:rPr lang="it-IT" sz="800" b="0" i="0" u="none" strike="noStrike">
                          <a:solidFill>
                            <a:srgbClr val="000000"/>
                          </a:solidFill>
                          <a:effectLst/>
                          <a:latin typeface="Calibri" panose="020F0502020204030204" pitchFamily="34" charset="0"/>
                        </a:rPr>
                        <a:t>col I MDA-MB-231:10e6 vs. col I MDA-MB-453:10e6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0.0005</a:t>
                      </a:r>
                    </a:p>
                  </a:txBody>
                  <a:tcPr marL="2354" marR="2354" marT="2354" marB="0" anchor="b">
                    <a:lnL>
                      <a:noFill/>
                    </a:lnL>
                    <a:lnR>
                      <a:noFill/>
                    </a:lnR>
                    <a:lnT>
                      <a:noFill/>
                    </a:lnT>
                    <a:lnB>
                      <a:noFill/>
                    </a:lnB>
                  </a:tcPr>
                </a:tc>
                <a:extLst>
                  <a:ext uri="{0D108BD9-81ED-4DB2-BD59-A6C34878D82A}">
                    <a16:rowId xmlns:a16="http://schemas.microsoft.com/office/drawing/2014/main" xmlns="" val="10063"/>
                  </a:ext>
                </a:extLst>
              </a:tr>
              <a:tr h="128373">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2354" marR="2354" marT="2354" marB="0" anchor="b">
                    <a:lnL>
                      <a:noFill/>
                    </a:lnL>
                    <a:lnR>
                      <a:noFill/>
                    </a:lnR>
                    <a:lnT>
                      <a:noFill/>
                    </a:lnT>
                    <a:lnB>
                      <a:noFill/>
                    </a:lnB>
                  </a:tcPr>
                </a:tc>
                <a:extLst>
                  <a:ext uri="{0D108BD9-81ED-4DB2-BD59-A6C34878D82A}">
                    <a16:rowId xmlns:a16="http://schemas.microsoft.com/office/drawing/2014/main" xmlns="" val="10064"/>
                  </a:ext>
                </a:extLst>
              </a:tr>
              <a:tr h="128373">
                <a:tc>
                  <a:txBody>
                    <a:bodyPr/>
                    <a:lstStyle/>
                    <a:p>
                      <a:pPr algn="l" fontAlgn="b"/>
                      <a:r>
                        <a:rPr lang="it-IT" sz="800" b="0" i="0" u="none" strike="noStrike">
                          <a:solidFill>
                            <a:srgbClr val="000000"/>
                          </a:solidFill>
                          <a:effectLst/>
                          <a:latin typeface="Calibri" panose="020F0502020204030204" pitchFamily="34" charset="0"/>
                        </a:rPr>
                        <a:t>col I HCC1937:20e6 vs. col I MDA-MB-231:20e6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&lt; 0.0001</a:t>
                      </a:r>
                    </a:p>
                  </a:txBody>
                  <a:tcPr marL="2354" marR="2354" marT="2354" marB="0" anchor="b">
                    <a:lnL>
                      <a:noFill/>
                    </a:lnL>
                    <a:lnR>
                      <a:noFill/>
                    </a:lnR>
                    <a:lnT>
                      <a:noFill/>
                    </a:lnT>
                    <a:lnB>
                      <a:noFill/>
                    </a:lnB>
                  </a:tcPr>
                </a:tc>
                <a:extLst>
                  <a:ext uri="{0D108BD9-81ED-4DB2-BD59-A6C34878D82A}">
                    <a16:rowId xmlns:a16="http://schemas.microsoft.com/office/drawing/2014/main" xmlns="" val="10065"/>
                  </a:ext>
                </a:extLst>
              </a:tr>
              <a:tr h="128373">
                <a:tc>
                  <a:txBody>
                    <a:bodyPr/>
                    <a:lstStyle/>
                    <a:p>
                      <a:pPr algn="l" fontAlgn="b"/>
                      <a:r>
                        <a:rPr lang="it-IT" sz="800" b="0" i="0" u="none" strike="noStrike">
                          <a:solidFill>
                            <a:srgbClr val="000000"/>
                          </a:solidFill>
                          <a:effectLst/>
                          <a:latin typeface="Calibri" panose="020F0502020204030204" pitchFamily="34" charset="0"/>
                        </a:rPr>
                        <a:t>col I HCC1937:20e6 vs. col I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No</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ns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0.1283</a:t>
                      </a:r>
                    </a:p>
                  </a:txBody>
                  <a:tcPr marL="2354" marR="2354" marT="2354" marB="0" anchor="b">
                    <a:lnL>
                      <a:noFill/>
                    </a:lnL>
                    <a:lnR>
                      <a:noFill/>
                    </a:lnR>
                    <a:lnT>
                      <a:noFill/>
                    </a:lnT>
                    <a:lnB>
                      <a:noFill/>
                    </a:lnB>
                  </a:tcPr>
                </a:tc>
                <a:extLst>
                  <a:ext uri="{0D108BD9-81ED-4DB2-BD59-A6C34878D82A}">
                    <a16:rowId xmlns:a16="http://schemas.microsoft.com/office/drawing/2014/main" xmlns="" val="10066"/>
                  </a:ext>
                </a:extLst>
              </a:tr>
              <a:tr h="128373">
                <a:tc>
                  <a:txBody>
                    <a:bodyPr/>
                    <a:lstStyle/>
                    <a:p>
                      <a:pPr algn="l" fontAlgn="b"/>
                      <a:r>
                        <a:rPr lang="it-IT" sz="800" b="0" i="0" u="none" strike="noStrike" dirty="0">
                          <a:solidFill>
                            <a:srgbClr val="000000"/>
                          </a:solidFill>
                          <a:effectLst/>
                          <a:latin typeface="Calibri" panose="020F0502020204030204" pitchFamily="34" charset="0"/>
                        </a:rPr>
                        <a:t>col I MDA-MB-231:20e6 vs. col I MDA-MB-453:20e6</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Yes</a:t>
                      </a:r>
                    </a:p>
                  </a:txBody>
                  <a:tcPr marL="2354" marR="2354" marT="2354" marB="0" anchor="b">
                    <a:lnL>
                      <a:noFill/>
                    </a:lnL>
                    <a:lnR>
                      <a:noFill/>
                    </a:lnR>
                    <a:lnT>
                      <a:noFill/>
                    </a:lnT>
                    <a:lnB>
                      <a:noFill/>
                    </a:lnB>
                  </a:tcPr>
                </a:tc>
                <a:tc>
                  <a:txBody>
                    <a:bodyPr/>
                    <a:lstStyle/>
                    <a:p>
                      <a:pPr algn="l" fontAlgn="b"/>
                      <a:r>
                        <a:rPr lang="en-GB" sz="800" b="0" i="0" u="none" strike="noStrike">
                          <a:solidFill>
                            <a:srgbClr val="000000"/>
                          </a:solidFill>
                          <a:effectLst/>
                          <a:latin typeface="Calibri" panose="020F0502020204030204" pitchFamily="34" charset="0"/>
                        </a:rPr>
                        <a:t>*</a:t>
                      </a:r>
                    </a:p>
                  </a:txBody>
                  <a:tcPr marL="2354" marR="2354" marT="2354" marB="0" anchor="b">
                    <a:lnL>
                      <a:noFill/>
                    </a:lnL>
                    <a:lnR>
                      <a:noFill/>
                    </a:lnR>
                    <a:lnT>
                      <a:noFill/>
                    </a:lnT>
                    <a:lnB>
                      <a:noFill/>
                    </a:lnB>
                  </a:tcPr>
                </a:tc>
                <a:tc>
                  <a:txBody>
                    <a:bodyPr/>
                    <a:lstStyle/>
                    <a:p>
                      <a:pPr algn="l" fontAlgn="b"/>
                      <a:r>
                        <a:rPr lang="en-GB" sz="800" b="0" i="0" u="none" strike="noStrike" dirty="0">
                          <a:solidFill>
                            <a:srgbClr val="000000"/>
                          </a:solidFill>
                          <a:effectLst/>
                          <a:latin typeface="Calibri" panose="020F0502020204030204" pitchFamily="34" charset="0"/>
                        </a:rPr>
                        <a:t>0.0116</a:t>
                      </a:r>
                    </a:p>
                  </a:txBody>
                  <a:tcPr marL="2354" marR="2354" marT="2354" marB="0" anchor="b">
                    <a:lnL>
                      <a:noFill/>
                    </a:lnL>
                    <a:lnR>
                      <a:noFill/>
                    </a:lnR>
                    <a:lnT>
                      <a:noFill/>
                    </a:lnT>
                    <a:lnB>
                      <a:noFill/>
                    </a:lnB>
                  </a:tcPr>
                </a:tc>
                <a:extLst>
                  <a:ext uri="{0D108BD9-81ED-4DB2-BD59-A6C34878D82A}">
                    <a16:rowId xmlns:a16="http://schemas.microsoft.com/office/drawing/2014/main" xmlns="" val="10067"/>
                  </a:ext>
                </a:extLst>
              </a:tr>
            </a:tbl>
          </a:graphicData>
        </a:graphic>
      </p:graphicFrame>
      <p:sp>
        <p:nvSpPr>
          <p:cNvPr id="5" name="TextBox 4"/>
          <p:cNvSpPr txBox="1"/>
          <p:nvPr/>
        </p:nvSpPr>
        <p:spPr>
          <a:xfrm>
            <a:off x="300446" y="194313"/>
            <a:ext cx="5799909" cy="559961"/>
          </a:xfrm>
          <a:prstGeom prst="rect">
            <a:avLst/>
          </a:prstGeom>
          <a:noFill/>
        </p:spPr>
        <p:txBody>
          <a:bodyPr wrap="square" rtlCol="0">
            <a:spAutoFit/>
          </a:bodyPr>
          <a:lstStyle/>
          <a:p>
            <a:r>
              <a:rPr lang="en-GB" sz="1013" b="1" dirty="0"/>
              <a:t>Table S3.  </a:t>
            </a:r>
            <a:r>
              <a:rPr lang="en-GB" sz="1013" dirty="0"/>
              <a:t>Statistical analysis of compound screening studies in Figure 3 using Tukey’s multiple comparisons test generated from </a:t>
            </a:r>
            <a:r>
              <a:rPr lang="en-GB" sz="1013" dirty="0" err="1"/>
              <a:t>GraphPad</a:t>
            </a:r>
            <a:r>
              <a:rPr lang="en-GB" sz="1013" dirty="0"/>
              <a:t> version 6. Abbreviations: mg – </a:t>
            </a:r>
            <a:r>
              <a:rPr lang="en-GB" sz="1013" dirty="0" err="1"/>
              <a:t>Matrigel</a:t>
            </a:r>
            <a:r>
              <a:rPr lang="en-GB" sz="1013" dirty="0"/>
              <a:t>®, col I – collagen I, 10e6 and 20e6 – seeding densities at 10x10</a:t>
            </a:r>
            <a:r>
              <a:rPr lang="en-GB" sz="1013" baseline="30000" dirty="0"/>
              <a:t>6</a:t>
            </a:r>
            <a:r>
              <a:rPr lang="en-GB" sz="1013" dirty="0"/>
              <a:t> and 20x10</a:t>
            </a:r>
            <a:r>
              <a:rPr lang="en-GB" sz="1013" baseline="30000" dirty="0"/>
              <a:t>6</a:t>
            </a:r>
            <a:r>
              <a:rPr lang="en-GB" sz="1013" dirty="0"/>
              <a:t> cells/ml respectively, flow - perfusion.</a:t>
            </a:r>
          </a:p>
        </p:txBody>
      </p:sp>
    </p:spTree>
    <p:extLst>
      <p:ext uri="{BB962C8B-B14F-4D97-AF65-F5344CB8AC3E}">
        <p14:creationId xmlns:p14="http://schemas.microsoft.com/office/powerpoint/2010/main" val="517223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 name="Picture 140"/>
          <p:cNvPicPr>
            <a:picLocks noChangeAspect="1"/>
          </p:cNvPicPr>
          <p:nvPr/>
        </p:nvPicPr>
        <p:blipFill rotWithShape="1">
          <a:blip r:embed="rId3">
            <a:extLst>
              <a:ext uri="{28A0092B-C50C-407E-A947-70E740481C1C}">
                <a14:useLocalDpi xmlns:a14="http://schemas.microsoft.com/office/drawing/2010/main" val="0"/>
              </a:ext>
            </a:extLst>
          </a:blip>
          <a:srcRect l="-21" r="50055"/>
          <a:stretch/>
        </p:blipFill>
        <p:spPr>
          <a:xfrm>
            <a:off x="170403" y="5769845"/>
            <a:ext cx="1427331" cy="3886939"/>
          </a:xfrm>
          <a:prstGeom prst="rect">
            <a:avLst/>
          </a:prstGeom>
        </p:spPr>
      </p:pic>
      <p:pic>
        <p:nvPicPr>
          <p:cNvPr id="140" name="Picture 139"/>
          <p:cNvPicPr>
            <a:picLocks noChangeAspect="1"/>
          </p:cNvPicPr>
          <p:nvPr/>
        </p:nvPicPr>
        <p:blipFill rotWithShape="1">
          <a:blip r:embed="rId4">
            <a:extLst>
              <a:ext uri="{28A0092B-C50C-407E-A947-70E740481C1C}">
                <a14:useLocalDpi xmlns:a14="http://schemas.microsoft.com/office/drawing/2010/main" val="0"/>
              </a:ext>
            </a:extLst>
          </a:blip>
          <a:srcRect l="44" t="-193" r="49777" b="193"/>
          <a:stretch/>
        </p:blipFill>
        <p:spPr>
          <a:xfrm>
            <a:off x="1704232" y="5698197"/>
            <a:ext cx="1459511" cy="3957706"/>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49821"/>
          <a:stretch/>
        </p:blipFill>
        <p:spPr>
          <a:xfrm>
            <a:off x="5014301" y="1328428"/>
            <a:ext cx="1459511" cy="3957706"/>
          </a:xfrm>
          <a:prstGeom prst="rect">
            <a:avLst/>
          </a:prstGeom>
        </p:spPr>
      </p:pic>
      <p:sp>
        <p:nvSpPr>
          <p:cNvPr id="2" name="TextBox 1"/>
          <p:cNvSpPr txBox="1"/>
          <p:nvPr/>
        </p:nvSpPr>
        <p:spPr>
          <a:xfrm>
            <a:off x="295273" y="344297"/>
            <a:ext cx="6173119" cy="715837"/>
          </a:xfrm>
          <a:prstGeom prst="rect">
            <a:avLst/>
          </a:prstGeom>
          <a:noFill/>
        </p:spPr>
        <p:txBody>
          <a:bodyPr wrap="square" rtlCol="0">
            <a:spAutoFit/>
          </a:bodyPr>
          <a:lstStyle/>
          <a:p>
            <a:r>
              <a:rPr lang="en-GB" sz="1013" b="1" dirty="0">
                <a:cs typeface="Times New Roman" panose="02020603050405020304" pitchFamily="18" charset="0"/>
              </a:rPr>
              <a:t>Figure S1. </a:t>
            </a:r>
            <a:r>
              <a:rPr lang="en-GB" sz="1013" dirty="0">
                <a:ea typeface="Times New Roman" panose="02020603050405020304" pitchFamily="18" charset="0"/>
                <a:cs typeface="Times New Roman" panose="02020603050405020304" pitchFamily="18" charset="0"/>
              </a:rPr>
              <a:t>Raw data</a:t>
            </a:r>
            <a:r>
              <a:rPr lang="en-GB" sz="1013" dirty="0">
                <a:ea typeface="Times New Roman" panose="02020603050405020304" pitchFamily="18" charset="0"/>
              </a:rPr>
              <a:t>: Array of phase contrast, fluorescent live/dead images of the breast cancer subgroups MDA-MB-453, MDA-MB-231 and HCC 1937 cultured in 3D perfusion culture. (</a:t>
            </a:r>
            <a:r>
              <a:rPr lang="en-GB" sz="1013" dirty="0" err="1">
                <a:ea typeface="Times New Roman" panose="02020603050405020304" pitchFamily="18" charset="0"/>
              </a:rPr>
              <a:t>NucBlue</a:t>
            </a:r>
            <a:r>
              <a:rPr lang="en-GB" sz="1013" dirty="0">
                <a:ea typeface="Times New Roman" panose="02020603050405020304" pitchFamily="18" charset="0"/>
              </a:rPr>
              <a:t>® and microfluidic </a:t>
            </a:r>
            <a:r>
              <a:rPr lang="en-GB" sz="1013" dirty="0" err="1">
                <a:ea typeface="Times New Roman" panose="02020603050405020304" pitchFamily="18" charset="0"/>
              </a:rPr>
              <a:t>autofluorescence</a:t>
            </a:r>
            <a:r>
              <a:rPr lang="en-GB" sz="1013" dirty="0">
                <a:ea typeface="Times New Roman" panose="02020603050405020304" pitchFamily="18" charset="0"/>
              </a:rPr>
              <a:t> – blue, </a:t>
            </a:r>
            <a:r>
              <a:rPr lang="en-GB" sz="1013" dirty="0" err="1">
                <a:ea typeface="Times New Roman" panose="02020603050405020304" pitchFamily="18" charset="0"/>
              </a:rPr>
              <a:t>calcein</a:t>
            </a:r>
            <a:r>
              <a:rPr lang="en-GB" sz="1013" dirty="0">
                <a:ea typeface="Times New Roman" panose="02020603050405020304" pitchFamily="18" charset="0"/>
              </a:rPr>
              <a:t> AM – green, </a:t>
            </a:r>
            <a:r>
              <a:rPr lang="en-GB" sz="1013" dirty="0" err="1">
                <a:ea typeface="Times New Roman" panose="02020603050405020304" pitchFamily="18" charset="0"/>
              </a:rPr>
              <a:t>NucRed</a:t>
            </a:r>
            <a:r>
              <a:rPr lang="en-GB" sz="1013" dirty="0">
                <a:ea typeface="Times New Roman" panose="02020603050405020304" pitchFamily="18" charset="0"/>
              </a:rPr>
              <a:t>® – red) Chips marked with an </a:t>
            </a:r>
            <a:r>
              <a:rPr lang="en-GB" sz="1013" dirty="0" err="1">
                <a:ea typeface="Times New Roman" panose="02020603050405020304" pitchFamily="18" charset="0"/>
              </a:rPr>
              <a:t>asterix</a:t>
            </a:r>
            <a:r>
              <a:rPr lang="en-GB" sz="1013" dirty="0">
                <a:ea typeface="Times New Roman" panose="02020603050405020304" pitchFamily="18" charset="0"/>
              </a:rPr>
              <a:t> were excluded from analysis due to a pipetting error.</a:t>
            </a:r>
            <a:endParaRPr lang="en-GB" sz="1013" dirty="0">
              <a:ea typeface="Calibri" panose="020F0502020204030204" pitchFamily="34" charset="0"/>
            </a:endParaRPr>
          </a:p>
        </p:txBody>
      </p:sp>
      <p:cxnSp>
        <p:nvCxnSpPr>
          <p:cNvPr id="114" name="Straight Connector 113">
            <a:extLst>
              <a:ext uri="{FF2B5EF4-FFF2-40B4-BE49-F238E27FC236}">
                <a16:creationId xmlns:a16="http://schemas.microsoft.com/office/drawing/2014/main" xmlns="" id="{AC2D1523-1761-48EB-844B-042B778BC75C}"/>
              </a:ext>
            </a:extLst>
          </p:cNvPr>
          <p:cNvCxnSpPr>
            <a:cxnSpLocks/>
          </p:cNvCxnSpPr>
          <p:nvPr/>
        </p:nvCxnSpPr>
        <p:spPr>
          <a:xfrm>
            <a:off x="5483173" y="5367736"/>
            <a:ext cx="0" cy="44412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1" name="TextBox 110"/>
          <p:cNvSpPr txBox="1"/>
          <p:nvPr/>
        </p:nvSpPr>
        <p:spPr>
          <a:xfrm>
            <a:off x="4588478" y="5312781"/>
            <a:ext cx="795411" cy="276999"/>
          </a:xfrm>
          <a:prstGeom prst="rect">
            <a:avLst/>
          </a:prstGeom>
          <a:noFill/>
        </p:spPr>
        <p:txBody>
          <a:bodyPr wrap="none" rtlCol="0">
            <a:spAutoFit/>
          </a:bodyPr>
          <a:lstStyle/>
          <a:p>
            <a:r>
              <a:rPr lang="en-GB" sz="1200" b="1" dirty="0"/>
              <a:t>HCC 1937</a:t>
            </a:r>
          </a:p>
        </p:txBody>
      </p:sp>
      <p:cxnSp>
        <p:nvCxnSpPr>
          <p:cNvPr id="112" name="Straight Connector 111">
            <a:extLst>
              <a:ext uri="{FF2B5EF4-FFF2-40B4-BE49-F238E27FC236}">
                <a16:creationId xmlns:a16="http://schemas.microsoft.com/office/drawing/2014/main" xmlns="" id="{C1B65267-D8C5-4083-94B1-878E07566C18}"/>
              </a:ext>
            </a:extLst>
          </p:cNvPr>
          <p:cNvCxnSpPr>
            <a:cxnSpLocks/>
          </p:cNvCxnSpPr>
          <p:nvPr/>
        </p:nvCxnSpPr>
        <p:spPr>
          <a:xfrm>
            <a:off x="3975465" y="5764393"/>
            <a:ext cx="0" cy="39278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xmlns="" id="{68F5D96F-5EC5-4A8C-92D7-E93BEB72AB6E}"/>
              </a:ext>
            </a:extLst>
          </p:cNvPr>
          <p:cNvCxnSpPr>
            <a:cxnSpLocks/>
          </p:cNvCxnSpPr>
          <p:nvPr/>
        </p:nvCxnSpPr>
        <p:spPr>
          <a:xfrm>
            <a:off x="4458045" y="5585892"/>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xmlns="" id="{332A7BCC-78D4-4054-9F55-F272A23594AD}"/>
              </a:ext>
            </a:extLst>
          </p:cNvPr>
          <p:cNvCxnSpPr>
            <a:cxnSpLocks/>
          </p:cNvCxnSpPr>
          <p:nvPr/>
        </p:nvCxnSpPr>
        <p:spPr>
          <a:xfrm>
            <a:off x="5975479" y="5585892"/>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xmlns="" id="{0A00F7D4-2ABC-4A2B-AEEF-FF991DAF8F9A}"/>
              </a:ext>
            </a:extLst>
          </p:cNvPr>
          <p:cNvCxnSpPr>
            <a:cxnSpLocks/>
          </p:cNvCxnSpPr>
          <p:nvPr/>
        </p:nvCxnSpPr>
        <p:spPr>
          <a:xfrm>
            <a:off x="2692488" y="5501066"/>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xmlns="" id="{DC41120F-37F9-40B1-B186-CA61B8F816C2}"/>
              </a:ext>
            </a:extLst>
          </p:cNvPr>
          <p:cNvSpPr txBox="1"/>
          <p:nvPr/>
        </p:nvSpPr>
        <p:spPr>
          <a:xfrm>
            <a:off x="3368580" y="5580795"/>
            <a:ext cx="1596356" cy="215444"/>
          </a:xfrm>
          <a:prstGeom prst="rect">
            <a:avLst/>
          </a:prstGeom>
          <a:solidFill>
            <a:schemeClr val="bg1"/>
          </a:solidFill>
        </p:spPr>
        <p:txBody>
          <a:bodyPr wrap="square" rtlCol="0">
            <a:spAutoFit/>
          </a:bodyPr>
          <a:lstStyle/>
          <a:p>
            <a:r>
              <a:rPr lang="en-GB" sz="800" b="1" dirty="0"/>
              <a:t> Matrigel       BME2rgf    Collagen I</a:t>
            </a:r>
          </a:p>
        </p:txBody>
      </p:sp>
      <p:sp>
        <p:nvSpPr>
          <p:cNvPr id="126" name="TextBox 125">
            <a:extLst>
              <a:ext uri="{FF2B5EF4-FFF2-40B4-BE49-F238E27FC236}">
                <a16:creationId xmlns:a16="http://schemas.microsoft.com/office/drawing/2014/main" xmlns="" id="{07DAC0E2-C960-49FD-9798-03FC7EE0F51D}"/>
              </a:ext>
            </a:extLst>
          </p:cNvPr>
          <p:cNvSpPr txBox="1"/>
          <p:nvPr/>
        </p:nvSpPr>
        <p:spPr>
          <a:xfrm>
            <a:off x="5092303" y="5580910"/>
            <a:ext cx="1596356" cy="215444"/>
          </a:xfrm>
          <a:prstGeom prst="rect">
            <a:avLst/>
          </a:prstGeom>
          <a:solidFill>
            <a:schemeClr val="bg1"/>
          </a:solidFill>
        </p:spPr>
        <p:txBody>
          <a:bodyPr wrap="square" rtlCol="0">
            <a:spAutoFit/>
          </a:bodyPr>
          <a:lstStyle/>
          <a:p>
            <a:r>
              <a:rPr lang="en-GB" sz="800" b="1" dirty="0"/>
              <a:t> Matrigel       BME2rgf    Collagen I</a:t>
            </a:r>
          </a:p>
        </p:txBody>
      </p:sp>
      <p:grpSp>
        <p:nvGrpSpPr>
          <p:cNvPr id="25" name="Group 24">
            <a:extLst>
              <a:ext uri="{FF2B5EF4-FFF2-40B4-BE49-F238E27FC236}">
                <a16:creationId xmlns:a16="http://schemas.microsoft.com/office/drawing/2014/main" xmlns="" id="{C18A6F12-D08C-495A-9498-FFA45F999201}"/>
              </a:ext>
            </a:extLst>
          </p:cNvPr>
          <p:cNvGrpSpPr/>
          <p:nvPr/>
        </p:nvGrpSpPr>
        <p:grpSpPr>
          <a:xfrm>
            <a:off x="595939" y="1204577"/>
            <a:ext cx="2442810" cy="4050759"/>
            <a:chOff x="619894" y="1162784"/>
            <a:chExt cx="2442810" cy="4050759"/>
          </a:xfrm>
        </p:grpSpPr>
        <p:grpSp>
          <p:nvGrpSpPr>
            <p:cNvPr id="57" name="Group 56"/>
            <p:cNvGrpSpPr/>
            <p:nvPr/>
          </p:nvGrpSpPr>
          <p:grpSpPr>
            <a:xfrm>
              <a:off x="752342" y="1289302"/>
              <a:ext cx="2168670" cy="3766948"/>
              <a:chOff x="3778541" y="1717191"/>
              <a:chExt cx="1535013" cy="3495676"/>
            </a:xfrm>
          </p:grpSpPr>
          <p:pic>
            <p:nvPicPr>
              <p:cNvPr id="58" name="Picture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5117722"/>
                <a:ext cx="448184" cy="95145"/>
              </a:xfrm>
              <a:prstGeom prst="rect">
                <a:avLst/>
              </a:prstGeom>
            </p:spPr>
          </p:pic>
          <p:pic>
            <p:nvPicPr>
              <p:cNvPr id="59" name="Picture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4856139"/>
                <a:ext cx="448184" cy="95145"/>
              </a:xfrm>
              <a:prstGeom prst="rect">
                <a:avLst/>
              </a:prstGeom>
            </p:spPr>
          </p:pic>
          <p:pic>
            <p:nvPicPr>
              <p:cNvPr id="60" name="Picture 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4594560"/>
                <a:ext cx="448184" cy="95145"/>
              </a:xfrm>
              <a:prstGeom prst="rect">
                <a:avLst/>
              </a:prstGeom>
            </p:spPr>
          </p:pic>
          <p:pic>
            <p:nvPicPr>
              <p:cNvPr id="61" name="Picture 6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4332981"/>
                <a:ext cx="448184" cy="95145"/>
              </a:xfrm>
              <a:prstGeom prst="rect">
                <a:avLst/>
              </a:prstGeom>
            </p:spPr>
          </p:pic>
          <p:pic>
            <p:nvPicPr>
              <p:cNvPr id="62" name="Picture 6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1717191"/>
                <a:ext cx="448184" cy="95145"/>
              </a:xfrm>
              <a:prstGeom prst="rect">
                <a:avLst/>
              </a:prstGeom>
            </p:spPr>
          </p:pic>
          <p:pic>
            <p:nvPicPr>
              <p:cNvPr id="63" name="Picture 6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1978770"/>
                <a:ext cx="448184" cy="95145"/>
              </a:xfrm>
              <a:prstGeom prst="rect">
                <a:avLst/>
              </a:prstGeom>
            </p:spPr>
          </p:pic>
          <p:pic>
            <p:nvPicPr>
              <p:cNvPr id="64" name="Picture 6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2240349"/>
                <a:ext cx="448184" cy="95145"/>
              </a:xfrm>
              <a:prstGeom prst="rect">
                <a:avLst/>
              </a:prstGeom>
            </p:spPr>
          </p:pic>
          <p:pic>
            <p:nvPicPr>
              <p:cNvPr id="65" name="Picture 6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2501928"/>
                <a:ext cx="448184" cy="95145"/>
              </a:xfrm>
              <a:prstGeom prst="rect">
                <a:avLst/>
              </a:prstGeom>
            </p:spPr>
          </p:pic>
          <p:pic>
            <p:nvPicPr>
              <p:cNvPr id="66" name="Picture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2763507"/>
                <a:ext cx="448184" cy="95145"/>
              </a:xfrm>
              <a:prstGeom prst="rect">
                <a:avLst/>
              </a:prstGeom>
            </p:spPr>
          </p:pic>
          <p:pic>
            <p:nvPicPr>
              <p:cNvPr id="67" name="Picture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3025086"/>
                <a:ext cx="448184" cy="95145"/>
              </a:xfrm>
              <a:prstGeom prst="rect">
                <a:avLst/>
              </a:prstGeom>
            </p:spPr>
          </p:pic>
          <p:pic>
            <p:nvPicPr>
              <p:cNvPr id="68" name="Picture 6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3286665"/>
                <a:ext cx="448184" cy="95145"/>
              </a:xfrm>
              <a:prstGeom prst="rect">
                <a:avLst/>
              </a:prstGeom>
            </p:spPr>
          </p:pic>
          <p:pic>
            <p:nvPicPr>
              <p:cNvPr id="69" name="Picture 6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3548244"/>
                <a:ext cx="448184" cy="95145"/>
              </a:xfrm>
              <a:prstGeom prst="rect">
                <a:avLst/>
              </a:prstGeom>
            </p:spPr>
          </p:pic>
          <p:pic>
            <p:nvPicPr>
              <p:cNvPr id="70" name="Picture 6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3809823"/>
                <a:ext cx="448184" cy="95145"/>
              </a:xfrm>
              <a:prstGeom prst="rect">
                <a:avLst/>
              </a:prstGeom>
            </p:spPr>
          </p:pic>
          <p:pic>
            <p:nvPicPr>
              <p:cNvPr id="71" name="Picture 7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5370" y="4071402"/>
                <a:ext cx="448184" cy="95145"/>
              </a:xfrm>
              <a:prstGeom prst="rect">
                <a:avLst/>
              </a:prstGeom>
            </p:spPr>
          </p:pic>
          <p:pic>
            <p:nvPicPr>
              <p:cNvPr id="72" name="Picture 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5117722"/>
                <a:ext cx="448184" cy="95145"/>
              </a:xfrm>
              <a:prstGeom prst="rect">
                <a:avLst/>
              </a:prstGeom>
            </p:spPr>
          </p:pic>
          <p:pic>
            <p:nvPicPr>
              <p:cNvPr id="73" name="Picture 7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4856139"/>
                <a:ext cx="448184" cy="95145"/>
              </a:xfrm>
              <a:prstGeom prst="rect">
                <a:avLst/>
              </a:prstGeom>
            </p:spPr>
          </p:pic>
          <p:pic>
            <p:nvPicPr>
              <p:cNvPr id="74" name="Picture 7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4594560"/>
                <a:ext cx="448184" cy="95145"/>
              </a:xfrm>
              <a:prstGeom prst="rect">
                <a:avLst/>
              </a:prstGeom>
            </p:spPr>
          </p:pic>
          <p:pic>
            <p:nvPicPr>
              <p:cNvPr id="75" name="Picture 7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4332981"/>
                <a:ext cx="448184" cy="95145"/>
              </a:xfrm>
              <a:prstGeom prst="rect">
                <a:avLst/>
              </a:prstGeom>
            </p:spPr>
          </p:pic>
          <p:pic>
            <p:nvPicPr>
              <p:cNvPr id="76" name="Picture 7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1717191"/>
                <a:ext cx="448184" cy="95145"/>
              </a:xfrm>
              <a:prstGeom prst="rect">
                <a:avLst/>
              </a:prstGeom>
            </p:spPr>
          </p:pic>
          <p:pic>
            <p:nvPicPr>
              <p:cNvPr id="77" name="Picture 7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1978770"/>
                <a:ext cx="448184" cy="95145"/>
              </a:xfrm>
              <a:prstGeom prst="rect">
                <a:avLst/>
              </a:prstGeom>
            </p:spPr>
          </p:pic>
          <p:pic>
            <p:nvPicPr>
              <p:cNvPr id="78" name="Picture 7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2240349"/>
                <a:ext cx="448184" cy="95145"/>
              </a:xfrm>
              <a:prstGeom prst="rect">
                <a:avLst/>
              </a:prstGeom>
            </p:spPr>
          </p:pic>
          <p:pic>
            <p:nvPicPr>
              <p:cNvPr id="79" name="Picture 7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2501928"/>
                <a:ext cx="448184" cy="95145"/>
              </a:xfrm>
              <a:prstGeom prst="rect">
                <a:avLst/>
              </a:prstGeom>
            </p:spPr>
          </p:pic>
          <p:pic>
            <p:nvPicPr>
              <p:cNvPr id="80" name="Picture 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2763507"/>
                <a:ext cx="448184" cy="95145"/>
              </a:xfrm>
              <a:prstGeom prst="rect">
                <a:avLst/>
              </a:prstGeom>
            </p:spPr>
          </p:pic>
          <p:pic>
            <p:nvPicPr>
              <p:cNvPr id="81" name="Picture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3025086"/>
                <a:ext cx="448184" cy="95145"/>
              </a:xfrm>
              <a:prstGeom prst="rect">
                <a:avLst/>
              </a:prstGeom>
            </p:spPr>
          </p:pic>
          <p:pic>
            <p:nvPicPr>
              <p:cNvPr id="82" name="Picture 8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3286665"/>
                <a:ext cx="448184" cy="95145"/>
              </a:xfrm>
              <a:prstGeom prst="rect">
                <a:avLst/>
              </a:prstGeom>
            </p:spPr>
          </p:pic>
          <p:pic>
            <p:nvPicPr>
              <p:cNvPr id="83" name="Picture 8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3548244"/>
                <a:ext cx="448184" cy="95145"/>
              </a:xfrm>
              <a:prstGeom prst="rect">
                <a:avLst/>
              </a:prstGeom>
            </p:spPr>
          </p:pic>
          <p:pic>
            <p:nvPicPr>
              <p:cNvPr id="84" name="Picture 8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3809823"/>
                <a:ext cx="448184" cy="95145"/>
              </a:xfrm>
              <a:prstGeom prst="rect">
                <a:avLst/>
              </a:prstGeom>
            </p:spPr>
          </p:pic>
          <p:pic>
            <p:nvPicPr>
              <p:cNvPr id="85" name="Picture 8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1891" y="4071402"/>
                <a:ext cx="448184" cy="95145"/>
              </a:xfrm>
              <a:prstGeom prst="rect">
                <a:avLst/>
              </a:prstGeom>
            </p:spPr>
          </p:pic>
          <p:pic>
            <p:nvPicPr>
              <p:cNvPr id="86" name="Picture 8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5117722"/>
                <a:ext cx="448184" cy="95145"/>
              </a:xfrm>
              <a:prstGeom prst="rect">
                <a:avLst/>
              </a:prstGeom>
            </p:spPr>
          </p:pic>
          <p:pic>
            <p:nvPicPr>
              <p:cNvPr id="87" name="Picture 8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4856139"/>
                <a:ext cx="448184" cy="95145"/>
              </a:xfrm>
              <a:prstGeom prst="rect">
                <a:avLst/>
              </a:prstGeom>
            </p:spPr>
          </p:pic>
          <p:pic>
            <p:nvPicPr>
              <p:cNvPr id="88" name="Picture 8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4594560"/>
                <a:ext cx="448184" cy="95145"/>
              </a:xfrm>
              <a:prstGeom prst="rect">
                <a:avLst/>
              </a:prstGeom>
            </p:spPr>
          </p:pic>
          <p:pic>
            <p:nvPicPr>
              <p:cNvPr id="89" name="Picture 8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4332981"/>
                <a:ext cx="448184" cy="95145"/>
              </a:xfrm>
              <a:prstGeom prst="rect">
                <a:avLst/>
              </a:prstGeom>
            </p:spPr>
          </p:pic>
          <p:pic>
            <p:nvPicPr>
              <p:cNvPr id="90" name="Picture 8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1717191"/>
                <a:ext cx="448184" cy="95145"/>
              </a:xfrm>
              <a:prstGeom prst="rect">
                <a:avLst/>
              </a:prstGeom>
            </p:spPr>
          </p:pic>
          <p:pic>
            <p:nvPicPr>
              <p:cNvPr id="91" name="Picture 9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1978770"/>
                <a:ext cx="448184" cy="95145"/>
              </a:xfrm>
              <a:prstGeom prst="rect">
                <a:avLst/>
              </a:prstGeom>
            </p:spPr>
          </p:pic>
          <p:pic>
            <p:nvPicPr>
              <p:cNvPr id="92" name="Picture 9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2240349"/>
                <a:ext cx="448184" cy="95145"/>
              </a:xfrm>
              <a:prstGeom prst="rect">
                <a:avLst/>
              </a:prstGeom>
            </p:spPr>
          </p:pic>
          <p:pic>
            <p:nvPicPr>
              <p:cNvPr id="93" name="Picture 9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2501928"/>
                <a:ext cx="448184" cy="95145"/>
              </a:xfrm>
              <a:prstGeom prst="rect">
                <a:avLst/>
              </a:prstGeom>
            </p:spPr>
          </p:pic>
          <p:pic>
            <p:nvPicPr>
              <p:cNvPr id="94" name="Picture 9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2763507"/>
                <a:ext cx="448184" cy="95145"/>
              </a:xfrm>
              <a:prstGeom prst="rect">
                <a:avLst/>
              </a:prstGeom>
            </p:spPr>
          </p:pic>
          <p:pic>
            <p:nvPicPr>
              <p:cNvPr id="95" name="Picture 9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3025086"/>
                <a:ext cx="448184" cy="95145"/>
              </a:xfrm>
              <a:prstGeom prst="rect">
                <a:avLst/>
              </a:prstGeom>
            </p:spPr>
          </p:pic>
          <p:pic>
            <p:nvPicPr>
              <p:cNvPr id="96" name="Picture 9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3286665"/>
                <a:ext cx="448184" cy="95145"/>
              </a:xfrm>
              <a:prstGeom prst="rect">
                <a:avLst/>
              </a:prstGeom>
            </p:spPr>
          </p:pic>
          <p:pic>
            <p:nvPicPr>
              <p:cNvPr id="97" name="Picture 9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3548244"/>
                <a:ext cx="448184" cy="95145"/>
              </a:xfrm>
              <a:prstGeom prst="rect">
                <a:avLst/>
              </a:prstGeom>
            </p:spPr>
          </p:pic>
          <p:pic>
            <p:nvPicPr>
              <p:cNvPr id="98" name="Picture 9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3809823"/>
                <a:ext cx="448184" cy="95145"/>
              </a:xfrm>
              <a:prstGeom prst="rect">
                <a:avLst/>
              </a:prstGeom>
            </p:spPr>
          </p:pic>
          <p:pic>
            <p:nvPicPr>
              <p:cNvPr id="99" name="Picture 9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78541" y="4071402"/>
                <a:ext cx="448184" cy="95145"/>
              </a:xfrm>
              <a:prstGeom prst="rect">
                <a:avLst/>
              </a:prstGeom>
            </p:spPr>
          </p:pic>
        </p:grpSp>
        <p:sp>
          <p:nvSpPr>
            <p:cNvPr id="105" name="Rectangle 104"/>
            <p:cNvSpPr/>
            <p:nvPr/>
          </p:nvSpPr>
          <p:spPr>
            <a:xfrm>
              <a:off x="619894" y="1162784"/>
              <a:ext cx="2442810" cy="4050759"/>
            </a:xfrm>
            <a:prstGeom prst="rect">
              <a:avLst/>
            </a:prstGeom>
            <a:noFill/>
            <a:ln w="1905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24" name="Group 23">
              <a:extLst>
                <a:ext uri="{FF2B5EF4-FFF2-40B4-BE49-F238E27FC236}">
                  <a16:creationId xmlns:a16="http://schemas.microsoft.com/office/drawing/2014/main" xmlns="" id="{FE564C2F-BB69-48B3-A799-D98B0881998E}"/>
                </a:ext>
              </a:extLst>
            </p:cNvPr>
            <p:cNvGrpSpPr/>
            <p:nvPr/>
          </p:nvGrpSpPr>
          <p:grpSpPr>
            <a:xfrm>
              <a:off x="1093492" y="1292698"/>
              <a:ext cx="164060" cy="3759712"/>
              <a:chOff x="1093492" y="1289302"/>
              <a:chExt cx="164060" cy="3759712"/>
            </a:xfrm>
          </p:grpSpPr>
          <p:sp>
            <p:nvSpPr>
              <p:cNvPr id="23" name="Rectangle 22">
                <a:extLst>
                  <a:ext uri="{FF2B5EF4-FFF2-40B4-BE49-F238E27FC236}">
                    <a16:creationId xmlns:a16="http://schemas.microsoft.com/office/drawing/2014/main" xmlns="" id="{9C73879E-5623-413B-91B9-68AFBD17F15C}"/>
                  </a:ext>
                </a:extLst>
              </p:cNvPr>
              <p:cNvSpPr/>
              <p:nvPr/>
            </p:nvSpPr>
            <p:spPr>
              <a:xfrm>
                <a:off x="1093492" y="1289302"/>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9" name="Rectangle 128">
                <a:extLst>
                  <a:ext uri="{FF2B5EF4-FFF2-40B4-BE49-F238E27FC236}">
                    <a16:creationId xmlns:a16="http://schemas.microsoft.com/office/drawing/2014/main" xmlns="" id="{2D842F5A-6970-40B9-B5D9-CA3C311ED3B0}"/>
                  </a:ext>
                </a:extLst>
              </p:cNvPr>
              <p:cNvSpPr/>
              <p:nvPr/>
            </p:nvSpPr>
            <p:spPr>
              <a:xfrm>
                <a:off x="1093492" y="1572332"/>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0" name="Rectangle 129">
                <a:extLst>
                  <a:ext uri="{FF2B5EF4-FFF2-40B4-BE49-F238E27FC236}">
                    <a16:creationId xmlns:a16="http://schemas.microsoft.com/office/drawing/2014/main" xmlns="" id="{839E20D0-CDB2-44E8-8D25-C534B012C0D4}"/>
                  </a:ext>
                </a:extLst>
              </p:cNvPr>
              <p:cNvSpPr/>
              <p:nvPr/>
            </p:nvSpPr>
            <p:spPr>
              <a:xfrm>
                <a:off x="1093492" y="1859718"/>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1" name="Rectangle 130">
                <a:extLst>
                  <a:ext uri="{FF2B5EF4-FFF2-40B4-BE49-F238E27FC236}">
                    <a16:creationId xmlns:a16="http://schemas.microsoft.com/office/drawing/2014/main" xmlns="" id="{50E355A8-E959-4E67-AFDE-F9EE720D9A49}"/>
                  </a:ext>
                </a:extLst>
              </p:cNvPr>
              <p:cNvSpPr/>
              <p:nvPr/>
            </p:nvSpPr>
            <p:spPr>
              <a:xfrm>
                <a:off x="1093492" y="2134936"/>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2" name="Rectangle 131">
                <a:extLst>
                  <a:ext uri="{FF2B5EF4-FFF2-40B4-BE49-F238E27FC236}">
                    <a16:creationId xmlns:a16="http://schemas.microsoft.com/office/drawing/2014/main" xmlns="" id="{09D4497B-734D-458D-9CAA-83A9D1493B26}"/>
                  </a:ext>
                </a:extLst>
              </p:cNvPr>
              <p:cNvSpPr/>
              <p:nvPr/>
            </p:nvSpPr>
            <p:spPr>
              <a:xfrm>
                <a:off x="1093492" y="2417966"/>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3" name="Rectangle 132">
                <a:extLst>
                  <a:ext uri="{FF2B5EF4-FFF2-40B4-BE49-F238E27FC236}">
                    <a16:creationId xmlns:a16="http://schemas.microsoft.com/office/drawing/2014/main" xmlns="" id="{77BC6D0F-E91F-461D-A06B-9C6AA8FCC85D}"/>
                  </a:ext>
                </a:extLst>
              </p:cNvPr>
              <p:cNvSpPr/>
              <p:nvPr/>
            </p:nvSpPr>
            <p:spPr>
              <a:xfrm>
                <a:off x="1093492" y="2705352"/>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4" name="Rectangle 133">
                <a:extLst>
                  <a:ext uri="{FF2B5EF4-FFF2-40B4-BE49-F238E27FC236}">
                    <a16:creationId xmlns:a16="http://schemas.microsoft.com/office/drawing/2014/main" xmlns="" id="{8067F340-746F-4E23-AEF1-9E6821C2BB86}"/>
                  </a:ext>
                </a:extLst>
              </p:cNvPr>
              <p:cNvSpPr/>
              <p:nvPr/>
            </p:nvSpPr>
            <p:spPr>
              <a:xfrm>
                <a:off x="1093492" y="2996805"/>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5" name="Rectangle 134">
                <a:extLst>
                  <a:ext uri="{FF2B5EF4-FFF2-40B4-BE49-F238E27FC236}">
                    <a16:creationId xmlns:a16="http://schemas.microsoft.com/office/drawing/2014/main" xmlns="" id="{80EF2C74-187C-4212-932B-4DA6F5288287}"/>
                  </a:ext>
                </a:extLst>
              </p:cNvPr>
              <p:cNvSpPr/>
              <p:nvPr/>
            </p:nvSpPr>
            <p:spPr>
              <a:xfrm>
                <a:off x="1093492" y="3279835"/>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6" name="Rectangle 135">
                <a:extLst>
                  <a:ext uri="{FF2B5EF4-FFF2-40B4-BE49-F238E27FC236}">
                    <a16:creationId xmlns:a16="http://schemas.microsoft.com/office/drawing/2014/main" xmlns="" id="{DB2D65A2-F61C-4A7E-AF6F-8AEB649ECFEC}"/>
                  </a:ext>
                </a:extLst>
              </p:cNvPr>
              <p:cNvSpPr/>
              <p:nvPr/>
            </p:nvSpPr>
            <p:spPr>
              <a:xfrm>
                <a:off x="1093492" y="3567221"/>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7" name="Rectangle 136">
                <a:extLst>
                  <a:ext uri="{FF2B5EF4-FFF2-40B4-BE49-F238E27FC236}">
                    <a16:creationId xmlns:a16="http://schemas.microsoft.com/office/drawing/2014/main" xmlns="" id="{44EE8E18-1845-4611-A0B1-8F87F3B3469C}"/>
                  </a:ext>
                </a:extLst>
              </p:cNvPr>
              <p:cNvSpPr/>
              <p:nvPr/>
            </p:nvSpPr>
            <p:spPr>
              <a:xfrm>
                <a:off x="1093492" y="3820233"/>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8" name="Rectangle 137">
                <a:extLst>
                  <a:ext uri="{FF2B5EF4-FFF2-40B4-BE49-F238E27FC236}">
                    <a16:creationId xmlns:a16="http://schemas.microsoft.com/office/drawing/2014/main" xmlns="" id="{9536718F-3572-47F0-B5E0-A020940FB2AF}"/>
                  </a:ext>
                </a:extLst>
              </p:cNvPr>
              <p:cNvSpPr/>
              <p:nvPr/>
            </p:nvSpPr>
            <p:spPr>
              <a:xfrm>
                <a:off x="1093492" y="4103263"/>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9" name="Rectangle 138">
                <a:extLst>
                  <a:ext uri="{FF2B5EF4-FFF2-40B4-BE49-F238E27FC236}">
                    <a16:creationId xmlns:a16="http://schemas.microsoft.com/office/drawing/2014/main" xmlns="" id="{8FD9AC1F-0FB2-4817-BDFC-06809DEBF47A}"/>
                  </a:ext>
                </a:extLst>
              </p:cNvPr>
              <p:cNvSpPr/>
              <p:nvPr/>
            </p:nvSpPr>
            <p:spPr>
              <a:xfrm>
                <a:off x="1093492" y="4390649"/>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4" name="Rectangle 143">
                <a:extLst>
                  <a:ext uri="{FF2B5EF4-FFF2-40B4-BE49-F238E27FC236}">
                    <a16:creationId xmlns:a16="http://schemas.microsoft.com/office/drawing/2014/main" xmlns="" id="{7EA136BC-BC6B-4799-8E3A-65CFF55160DE}"/>
                  </a:ext>
                </a:extLst>
              </p:cNvPr>
              <p:cNvSpPr/>
              <p:nvPr/>
            </p:nvSpPr>
            <p:spPr>
              <a:xfrm>
                <a:off x="1093492" y="4659100"/>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5" name="Rectangle 144">
                <a:extLst>
                  <a:ext uri="{FF2B5EF4-FFF2-40B4-BE49-F238E27FC236}">
                    <a16:creationId xmlns:a16="http://schemas.microsoft.com/office/drawing/2014/main" xmlns="" id="{7FBB4BA4-FCFE-4359-B813-F4C0674FF431}"/>
                  </a:ext>
                </a:extLst>
              </p:cNvPr>
              <p:cNvSpPr/>
              <p:nvPr/>
            </p:nvSpPr>
            <p:spPr>
              <a:xfrm>
                <a:off x="1093492" y="4946486"/>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6" name="Group 145">
              <a:extLst>
                <a:ext uri="{FF2B5EF4-FFF2-40B4-BE49-F238E27FC236}">
                  <a16:creationId xmlns:a16="http://schemas.microsoft.com/office/drawing/2014/main" xmlns="" id="{749FE2DC-23F4-46BE-AB13-DC0E8E4F8387}"/>
                </a:ext>
              </a:extLst>
            </p:cNvPr>
            <p:cNvGrpSpPr/>
            <p:nvPr/>
          </p:nvGrpSpPr>
          <p:grpSpPr>
            <a:xfrm>
              <a:off x="1870793" y="1292698"/>
              <a:ext cx="164060" cy="3759712"/>
              <a:chOff x="1093492" y="1289302"/>
              <a:chExt cx="164060" cy="3759712"/>
            </a:xfrm>
          </p:grpSpPr>
          <p:sp>
            <p:nvSpPr>
              <p:cNvPr id="147" name="Rectangle 146">
                <a:extLst>
                  <a:ext uri="{FF2B5EF4-FFF2-40B4-BE49-F238E27FC236}">
                    <a16:creationId xmlns:a16="http://schemas.microsoft.com/office/drawing/2014/main" xmlns="" id="{ECDEB192-0E73-459A-B906-6471C35A8989}"/>
                  </a:ext>
                </a:extLst>
              </p:cNvPr>
              <p:cNvSpPr/>
              <p:nvPr/>
            </p:nvSpPr>
            <p:spPr>
              <a:xfrm>
                <a:off x="1093492" y="1289302"/>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8" name="Rectangle 147">
                <a:extLst>
                  <a:ext uri="{FF2B5EF4-FFF2-40B4-BE49-F238E27FC236}">
                    <a16:creationId xmlns:a16="http://schemas.microsoft.com/office/drawing/2014/main" xmlns="" id="{A7627D50-063A-4D53-AA75-6BC829B4E019}"/>
                  </a:ext>
                </a:extLst>
              </p:cNvPr>
              <p:cNvSpPr/>
              <p:nvPr/>
            </p:nvSpPr>
            <p:spPr>
              <a:xfrm>
                <a:off x="1093492" y="1572332"/>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9" name="Rectangle 148">
                <a:extLst>
                  <a:ext uri="{FF2B5EF4-FFF2-40B4-BE49-F238E27FC236}">
                    <a16:creationId xmlns:a16="http://schemas.microsoft.com/office/drawing/2014/main" xmlns="" id="{36326AA9-1EF5-47EC-9CE2-8C5C9C085106}"/>
                  </a:ext>
                </a:extLst>
              </p:cNvPr>
              <p:cNvSpPr/>
              <p:nvPr/>
            </p:nvSpPr>
            <p:spPr>
              <a:xfrm>
                <a:off x="1093492" y="1859718"/>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0" name="Rectangle 149">
                <a:extLst>
                  <a:ext uri="{FF2B5EF4-FFF2-40B4-BE49-F238E27FC236}">
                    <a16:creationId xmlns:a16="http://schemas.microsoft.com/office/drawing/2014/main" xmlns="" id="{F4274F73-E18E-4A6A-A25C-54D04BE07B05}"/>
                  </a:ext>
                </a:extLst>
              </p:cNvPr>
              <p:cNvSpPr/>
              <p:nvPr/>
            </p:nvSpPr>
            <p:spPr>
              <a:xfrm>
                <a:off x="1093492" y="2134936"/>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1" name="Rectangle 150">
                <a:extLst>
                  <a:ext uri="{FF2B5EF4-FFF2-40B4-BE49-F238E27FC236}">
                    <a16:creationId xmlns:a16="http://schemas.microsoft.com/office/drawing/2014/main" xmlns="" id="{127644F3-21CA-43EE-8734-2FEF77D6424E}"/>
                  </a:ext>
                </a:extLst>
              </p:cNvPr>
              <p:cNvSpPr/>
              <p:nvPr/>
            </p:nvSpPr>
            <p:spPr>
              <a:xfrm>
                <a:off x="1093492" y="2417966"/>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2" name="Rectangle 151">
                <a:extLst>
                  <a:ext uri="{FF2B5EF4-FFF2-40B4-BE49-F238E27FC236}">
                    <a16:creationId xmlns:a16="http://schemas.microsoft.com/office/drawing/2014/main" xmlns="" id="{A842A4B7-9609-4274-BA28-0BF681A646D2}"/>
                  </a:ext>
                </a:extLst>
              </p:cNvPr>
              <p:cNvSpPr/>
              <p:nvPr/>
            </p:nvSpPr>
            <p:spPr>
              <a:xfrm>
                <a:off x="1093492" y="2705352"/>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3" name="Rectangle 152">
                <a:extLst>
                  <a:ext uri="{FF2B5EF4-FFF2-40B4-BE49-F238E27FC236}">
                    <a16:creationId xmlns:a16="http://schemas.microsoft.com/office/drawing/2014/main" xmlns="" id="{D4D7D5B6-0365-4338-A615-A313A0AEE0CE}"/>
                  </a:ext>
                </a:extLst>
              </p:cNvPr>
              <p:cNvSpPr/>
              <p:nvPr/>
            </p:nvSpPr>
            <p:spPr>
              <a:xfrm>
                <a:off x="1093492" y="2996805"/>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4" name="Rectangle 153">
                <a:extLst>
                  <a:ext uri="{FF2B5EF4-FFF2-40B4-BE49-F238E27FC236}">
                    <a16:creationId xmlns:a16="http://schemas.microsoft.com/office/drawing/2014/main" xmlns="" id="{F48DA00F-308E-4726-ABD4-F3A3069CC111}"/>
                  </a:ext>
                </a:extLst>
              </p:cNvPr>
              <p:cNvSpPr/>
              <p:nvPr/>
            </p:nvSpPr>
            <p:spPr>
              <a:xfrm>
                <a:off x="1093492" y="3279835"/>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5" name="Rectangle 154">
                <a:extLst>
                  <a:ext uri="{FF2B5EF4-FFF2-40B4-BE49-F238E27FC236}">
                    <a16:creationId xmlns:a16="http://schemas.microsoft.com/office/drawing/2014/main" xmlns="" id="{55F5BD35-425B-42EF-AF8C-71964695D7B7}"/>
                  </a:ext>
                </a:extLst>
              </p:cNvPr>
              <p:cNvSpPr/>
              <p:nvPr/>
            </p:nvSpPr>
            <p:spPr>
              <a:xfrm>
                <a:off x="1093492" y="3567221"/>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6" name="Rectangle 155">
                <a:extLst>
                  <a:ext uri="{FF2B5EF4-FFF2-40B4-BE49-F238E27FC236}">
                    <a16:creationId xmlns:a16="http://schemas.microsoft.com/office/drawing/2014/main" xmlns="" id="{09FC4247-4809-4D2E-BF5D-33A450A43E36}"/>
                  </a:ext>
                </a:extLst>
              </p:cNvPr>
              <p:cNvSpPr/>
              <p:nvPr/>
            </p:nvSpPr>
            <p:spPr>
              <a:xfrm>
                <a:off x="1093492" y="3820233"/>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7" name="Rectangle 156">
                <a:extLst>
                  <a:ext uri="{FF2B5EF4-FFF2-40B4-BE49-F238E27FC236}">
                    <a16:creationId xmlns:a16="http://schemas.microsoft.com/office/drawing/2014/main" xmlns="" id="{F6734555-9FC8-4776-A9D0-FA6EA08E17B5}"/>
                  </a:ext>
                </a:extLst>
              </p:cNvPr>
              <p:cNvSpPr/>
              <p:nvPr/>
            </p:nvSpPr>
            <p:spPr>
              <a:xfrm>
                <a:off x="1093492" y="4103263"/>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8" name="Rectangle 157">
                <a:extLst>
                  <a:ext uri="{FF2B5EF4-FFF2-40B4-BE49-F238E27FC236}">
                    <a16:creationId xmlns:a16="http://schemas.microsoft.com/office/drawing/2014/main" xmlns="" id="{56917FD3-2AF1-456F-AA7D-4240CF238B07}"/>
                  </a:ext>
                </a:extLst>
              </p:cNvPr>
              <p:cNvSpPr/>
              <p:nvPr/>
            </p:nvSpPr>
            <p:spPr>
              <a:xfrm>
                <a:off x="1093492" y="4390649"/>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9" name="Rectangle 158">
                <a:extLst>
                  <a:ext uri="{FF2B5EF4-FFF2-40B4-BE49-F238E27FC236}">
                    <a16:creationId xmlns:a16="http://schemas.microsoft.com/office/drawing/2014/main" xmlns="" id="{4696972E-944F-4FD5-9E47-46C6904269F4}"/>
                  </a:ext>
                </a:extLst>
              </p:cNvPr>
              <p:cNvSpPr/>
              <p:nvPr/>
            </p:nvSpPr>
            <p:spPr>
              <a:xfrm>
                <a:off x="1093492" y="4659100"/>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0" name="Rectangle 159">
                <a:extLst>
                  <a:ext uri="{FF2B5EF4-FFF2-40B4-BE49-F238E27FC236}">
                    <a16:creationId xmlns:a16="http://schemas.microsoft.com/office/drawing/2014/main" xmlns="" id="{3B1587EB-479F-42F1-A524-49A4C6AC7F99}"/>
                  </a:ext>
                </a:extLst>
              </p:cNvPr>
              <p:cNvSpPr/>
              <p:nvPr/>
            </p:nvSpPr>
            <p:spPr>
              <a:xfrm>
                <a:off x="1093492" y="4946486"/>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61" name="Group 160">
              <a:extLst>
                <a:ext uri="{FF2B5EF4-FFF2-40B4-BE49-F238E27FC236}">
                  <a16:creationId xmlns:a16="http://schemas.microsoft.com/office/drawing/2014/main" xmlns="" id="{9A256796-A91C-49DC-8850-C2A1E9001071}"/>
                </a:ext>
              </a:extLst>
            </p:cNvPr>
            <p:cNvGrpSpPr/>
            <p:nvPr/>
          </p:nvGrpSpPr>
          <p:grpSpPr>
            <a:xfrm>
              <a:off x="2645791" y="1292698"/>
              <a:ext cx="164060" cy="3759712"/>
              <a:chOff x="1093492" y="1289302"/>
              <a:chExt cx="164060" cy="3759712"/>
            </a:xfrm>
          </p:grpSpPr>
          <p:sp>
            <p:nvSpPr>
              <p:cNvPr id="162" name="Rectangle 161">
                <a:extLst>
                  <a:ext uri="{FF2B5EF4-FFF2-40B4-BE49-F238E27FC236}">
                    <a16:creationId xmlns:a16="http://schemas.microsoft.com/office/drawing/2014/main" xmlns="" id="{3C3C2B39-8825-4622-A85D-1B009C99B366}"/>
                  </a:ext>
                </a:extLst>
              </p:cNvPr>
              <p:cNvSpPr/>
              <p:nvPr/>
            </p:nvSpPr>
            <p:spPr>
              <a:xfrm>
                <a:off x="1093492" y="1289302"/>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3" name="Rectangle 162">
                <a:extLst>
                  <a:ext uri="{FF2B5EF4-FFF2-40B4-BE49-F238E27FC236}">
                    <a16:creationId xmlns:a16="http://schemas.microsoft.com/office/drawing/2014/main" xmlns="" id="{3DE7BE11-A46F-4A6F-9516-C7B5E452F5CD}"/>
                  </a:ext>
                </a:extLst>
              </p:cNvPr>
              <p:cNvSpPr/>
              <p:nvPr/>
            </p:nvSpPr>
            <p:spPr>
              <a:xfrm>
                <a:off x="1093492" y="1572332"/>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4" name="Rectangle 163">
                <a:extLst>
                  <a:ext uri="{FF2B5EF4-FFF2-40B4-BE49-F238E27FC236}">
                    <a16:creationId xmlns:a16="http://schemas.microsoft.com/office/drawing/2014/main" xmlns="" id="{C12F5C03-AEF2-48DE-9B90-FDCED2B190CD}"/>
                  </a:ext>
                </a:extLst>
              </p:cNvPr>
              <p:cNvSpPr/>
              <p:nvPr/>
            </p:nvSpPr>
            <p:spPr>
              <a:xfrm>
                <a:off x="1093492" y="1859718"/>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5" name="Rectangle 164">
                <a:extLst>
                  <a:ext uri="{FF2B5EF4-FFF2-40B4-BE49-F238E27FC236}">
                    <a16:creationId xmlns:a16="http://schemas.microsoft.com/office/drawing/2014/main" xmlns="" id="{080DDF63-A0B9-44AA-A15E-61D3ED4A8CB5}"/>
                  </a:ext>
                </a:extLst>
              </p:cNvPr>
              <p:cNvSpPr/>
              <p:nvPr/>
            </p:nvSpPr>
            <p:spPr>
              <a:xfrm>
                <a:off x="1093492" y="2134936"/>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6" name="Rectangle 165">
                <a:extLst>
                  <a:ext uri="{FF2B5EF4-FFF2-40B4-BE49-F238E27FC236}">
                    <a16:creationId xmlns:a16="http://schemas.microsoft.com/office/drawing/2014/main" xmlns="" id="{DEADDD50-46D6-4EAB-A7DC-199797BA6E19}"/>
                  </a:ext>
                </a:extLst>
              </p:cNvPr>
              <p:cNvSpPr/>
              <p:nvPr/>
            </p:nvSpPr>
            <p:spPr>
              <a:xfrm>
                <a:off x="1093492" y="2417966"/>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7" name="Rectangle 166">
                <a:extLst>
                  <a:ext uri="{FF2B5EF4-FFF2-40B4-BE49-F238E27FC236}">
                    <a16:creationId xmlns:a16="http://schemas.microsoft.com/office/drawing/2014/main" xmlns="" id="{E7D4B328-974E-4F07-89D2-A96E89CE0FAF}"/>
                  </a:ext>
                </a:extLst>
              </p:cNvPr>
              <p:cNvSpPr/>
              <p:nvPr/>
            </p:nvSpPr>
            <p:spPr>
              <a:xfrm>
                <a:off x="1093492" y="2705352"/>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8" name="Rectangle 167">
                <a:extLst>
                  <a:ext uri="{FF2B5EF4-FFF2-40B4-BE49-F238E27FC236}">
                    <a16:creationId xmlns:a16="http://schemas.microsoft.com/office/drawing/2014/main" xmlns="" id="{D9E2718F-6C75-496C-A60B-29B705626DB5}"/>
                  </a:ext>
                </a:extLst>
              </p:cNvPr>
              <p:cNvSpPr/>
              <p:nvPr/>
            </p:nvSpPr>
            <p:spPr>
              <a:xfrm>
                <a:off x="1093492" y="2996805"/>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9" name="Rectangle 168">
                <a:extLst>
                  <a:ext uri="{FF2B5EF4-FFF2-40B4-BE49-F238E27FC236}">
                    <a16:creationId xmlns:a16="http://schemas.microsoft.com/office/drawing/2014/main" xmlns="" id="{6B4395F3-9EBC-4AE6-9B9A-BF0B21DE2A0D}"/>
                  </a:ext>
                </a:extLst>
              </p:cNvPr>
              <p:cNvSpPr/>
              <p:nvPr/>
            </p:nvSpPr>
            <p:spPr>
              <a:xfrm>
                <a:off x="1093492" y="3279835"/>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0" name="Rectangle 169">
                <a:extLst>
                  <a:ext uri="{FF2B5EF4-FFF2-40B4-BE49-F238E27FC236}">
                    <a16:creationId xmlns:a16="http://schemas.microsoft.com/office/drawing/2014/main" xmlns="" id="{550D1080-A4DB-4DE3-A730-2A3A7CB428C3}"/>
                  </a:ext>
                </a:extLst>
              </p:cNvPr>
              <p:cNvSpPr/>
              <p:nvPr/>
            </p:nvSpPr>
            <p:spPr>
              <a:xfrm>
                <a:off x="1093492" y="3567221"/>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1" name="Rectangle 170">
                <a:extLst>
                  <a:ext uri="{FF2B5EF4-FFF2-40B4-BE49-F238E27FC236}">
                    <a16:creationId xmlns:a16="http://schemas.microsoft.com/office/drawing/2014/main" xmlns="" id="{EF7935D5-9089-40E2-B644-BC4CD9C65A41}"/>
                  </a:ext>
                </a:extLst>
              </p:cNvPr>
              <p:cNvSpPr/>
              <p:nvPr/>
            </p:nvSpPr>
            <p:spPr>
              <a:xfrm>
                <a:off x="1093492" y="3820233"/>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2" name="Rectangle 171">
                <a:extLst>
                  <a:ext uri="{FF2B5EF4-FFF2-40B4-BE49-F238E27FC236}">
                    <a16:creationId xmlns:a16="http://schemas.microsoft.com/office/drawing/2014/main" xmlns="" id="{E972C37A-9761-4E1F-8044-E2583F816933}"/>
                  </a:ext>
                </a:extLst>
              </p:cNvPr>
              <p:cNvSpPr/>
              <p:nvPr/>
            </p:nvSpPr>
            <p:spPr>
              <a:xfrm>
                <a:off x="1093492" y="4103263"/>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3" name="Rectangle 172">
                <a:extLst>
                  <a:ext uri="{FF2B5EF4-FFF2-40B4-BE49-F238E27FC236}">
                    <a16:creationId xmlns:a16="http://schemas.microsoft.com/office/drawing/2014/main" xmlns="" id="{22D58566-8EE7-49BD-B425-5355842D97DF}"/>
                  </a:ext>
                </a:extLst>
              </p:cNvPr>
              <p:cNvSpPr/>
              <p:nvPr/>
            </p:nvSpPr>
            <p:spPr>
              <a:xfrm>
                <a:off x="1093492" y="4390649"/>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4" name="Rectangle 173">
                <a:extLst>
                  <a:ext uri="{FF2B5EF4-FFF2-40B4-BE49-F238E27FC236}">
                    <a16:creationId xmlns:a16="http://schemas.microsoft.com/office/drawing/2014/main" xmlns="" id="{EF204071-D783-4966-A4A0-56C0F0167595}"/>
                  </a:ext>
                </a:extLst>
              </p:cNvPr>
              <p:cNvSpPr/>
              <p:nvPr/>
            </p:nvSpPr>
            <p:spPr>
              <a:xfrm>
                <a:off x="1093492" y="4659100"/>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5" name="Rectangle 174">
                <a:extLst>
                  <a:ext uri="{FF2B5EF4-FFF2-40B4-BE49-F238E27FC236}">
                    <a16:creationId xmlns:a16="http://schemas.microsoft.com/office/drawing/2014/main" xmlns="" id="{4C1FAFCA-3375-4F88-BBF2-6882C7C85A0C}"/>
                  </a:ext>
                </a:extLst>
              </p:cNvPr>
              <p:cNvSpPr/>
              <p:nvPr/>
            </p:nvSpPr>
            <p:spPr>
              <a:xfrm>
                <a:off x="1093492" y="4946486"/>
                <a:ext cx="164060" cy="102528"/>
              </a:xfrm>
              <a:prstGeom prst="rect">
                <a:avLst/>
              </a:prstGeom>
              <a:solidFill>
                <a:srgbClr val="000000">
                  <a:alpha val="25098"/>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cxnSp>
        <p:nvCxnSpPr>
          <p:cNvPr id="101" name="Straight Connector 100"/>
          <p:cNvCxnSpPr>
            <a:cxnSpLocks/>
          </p:cNvCxnSpPr>
          <p:nvPr/>
        </p:nvCxnSpPr>
        <p:spPr>
          <a:xfrm>
            <a:off x="3940632" y="1313452"/>
            <a:ext cx="0" cy="39278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cxnSpLocks/>
          </p:cNvCxnSpPr>
          <p:nvPr/>
        </p:nvCxnSpPr>
        <p:spPr>
          <a:xfrm>
            <a:off x="4423212" y="1126485"/>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cxnSpLocks/>
          </p:cNvCxnSpPr>
          <p:nvPr/>
        </p:nvCxnSpPr>
        <p:spPr>
          <a:xfrm>
            <a:off x="5509339" y="894272"/>
            <a:ext cx="0" cy="44412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a:cxnSpLocks/>
          </p:cNvCxnSpPr>
          <p:nvPr/>
        </p:nvCxnSpPr>
        <p:spPr>
          <a:xfrm>
            <a:off x="5975479" y="1171293"/>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4423212" y="928321"/>
            <a:ext cx="1734876" cy="276999"/>
          </a:xfrm>
          <a:prstGeom prst="rect">
            <a:avLst/>
          </a:prstGeom>
          <a:noFill/>
        </p:spPr>
        <p:txBody>
          <a:bodyPr wrap="square" rtlCol="0">
            <a:spAutoFit/>
          </a:bodyPr>
          <a:lstStyle/>
          <a:p>
            <a:r>
              <a:rPr lang="en-GB" sz="1200" b="1" dirty="0"/>
              <a:t>MDA-MB-453</a:t>
            </a:r>
          </a:p>
        </p:txBody>
      </p:sp>
      <p:sp>
        <p:nvSpPr>
          <p:cNvPr id="21" name="TextBox 20">
            <a:extLst>
              <a:ext uri="{FF2B5EF4-FFF2-40B4-BE49-F238E27FC236}">
                <a16:creationId xmlns:a16="http://schemas.microsoft.com/office/drawing/2014/main" xmlns="" id="{6889B482-B773-457A-A764-AD71B3BDFBD1}"/>
              </a:ext>
            </a:extLst>
          </p:cNvPr>
          <p:cNvSpPr txBox="1"/>
          <p:nvPr/>
        </p:nvSpPr>
        <p:spPr>
          <a:xfrm>
            <a:off x="5551103" y="4250980"/>
            <a:ext cx="312906" cy="400110"/>
          </a:xfrm>
          <a:prstGeom prst="rect">
            <a:avLst/>
          </a:prstGeom>
          <a:noFill/>
        </p:spPr>
        <p:txBody>
          <a:bodyPr wrap="none" rtlCol="0">
            <a:spAutoFit/>
          </a:bodyPr>
          <a:lstStyle/>
          <a:p>
            <a:r>
              <a:rPr lang="en-GB" sz="2000" b="1" dirty="0">
                <a:solidFill>
                  <a:schemeClr val="bg1"/>
                </a:solidFill>
              </a:rPr>
              <a:t>*</a:t>
            </a:r>
          </a:p>
        </p:txBody>
      </p:sp>
      <p:sp>
        <p:nvSpPr>
          <p:cNvPr id="22" name="TextBox 21">
            <a:extLst>
              <a:ext uri="{FF2B5EF4-FFF2-40B4-BE49-F238E27FC236}">
                <a16:creationId xmlns:a16="http://schemas.microsoft.com/office/drawing/2014/main" xmlns="" id="{3FB4AAEC-DB29-4DD5-A1F5-1625584708B5}"/>
              </a:ext>
            </a:extLst>
          </p:cNvPr>
          <p:cNvSpPr txBox="1"/>
          <p:nvPr/>
        </p:nvSpPr>
        <p:spPr>
          <a:xfrm>
            <a:off x="3372181" y="1142350"/>
            <a:ext cx="1596356" cy="215444"/>
          </a:xfrm>
          <a:prstGeom prst="rect">
            <a:avLst/>
          </a:prstGeom>
          <a:solidFill>
            <a:schemeClr val="bg1"/>
          </a:solidFill>
        </p:spPr>
        <p:txBody>
          <a:bodyPr wrap="square" rtlCol="0">
            <a:spAutoFit/>
          </a:bodyPr>
          <a:lstStyle/>
          <a:p>
            <a:r>
              <a:rPr lang="en-GB" sz="800" b="1" dirty="0"/>
              <a:t> Matrigel       BME2rgf    Collagen I</a:t>
            </a:r>
          </a:p>
        </p:txBody>
      </p:sp>
      <p:sp>
        <p:nvSpPr>
          <p:cNvPr id="122" name="TextBox 121">
            <a:extLst>
              <a:ext uri="{FF2B5EF4-FFF2-40B4-BE49-F238E27FC236}">
                <a16:creationId xmlns:a16="http://schemas.microsoft.com/office/drawing/2014/main" xmlns="" id="{5D274796-3EC6-4E39-B4A4-1AB3FFDAD9D8}"/>
              </a:ext>
            </a:extLst>
          </p:cNvPr>
          <p:cNvSpPr txBox="1"/>
          <p:nvPr/>
        </p:nvSpPr>
        <p:spPr>
          <a:xfrm>
            <a:off x="4909356" y="1140149"/>
            <a:ext cx="1596356" cy="215444"/>
          </a:xfrm>
          <a:prstGeom prst="rect">
            <a:avLst/>
          </a:prstGeom>
          <a:solidFill>
            <a:schemeClr val="bg1"/>
          </a:solidFill>
        </p:spPr>
        <p:txBody>
          <a:bodyPr wrap="square" rtlCol="0">
            <a:spAutoFit/>
          </a:bodyPr>
          <a:lstStyle/>
          <a:p>
            <a:r>
              <a:rPr lang="en-GB" sz="800" b="1" dirty="0"/>
              <a:t> Matrigel       BME2rgf    Collagen I</a:t>
            </a:r>
          </a:p>
        </p:txBody>
      </p:sp>
      <p:sp>
        <p:nvSpPr>
          <p:cNvPr id="176" name="TextBox 175">
            <a:extLst>
              <a:ext uri="{FF2B5EF4-FFF2-40B4-BE49-F238E27FC236}">
                <a16:creationId xmlns:a16="http://schemas.microsoft.com/office/drawing/2014/main" xmlns="" id="{7CF16628-6E3D-4E68-B08A-45C113F0C3DA}"/>
              </a:ext>
            </a:extLst>
          </p:cNvPr>
          <p:cNvSpPr txBox="1"/>
          <p:nvPr/>
        </p:nvSpPr>
        <p:spPr>
          <a:xfrm flipV="1">
            <a:off x="5707534" y="4902809"/>
            <a:ext cx="152724" cy="400110"/>
          </a:xfrm>
          <a:prstGeom prst="rect">
            <a:avLst/>
          </a:prstGeom>
          <a:noFill/>
        </p:spPr>
        <p:txBody>
          <a:bodyPr wrap="square" rtlCol="0">
            <a:spAutoFit/>
          </a:bodyPr>
          <a:lstStyle/>
          <a:p>
            <a:r>
              <a:rPr lang="en-GB" sz="2000" b="1" dirty="0">
                <a:solidFill>
                  <a:schemeClr val="bg1"/>
                </a:solidFill>
              </a:rPr>
              <a:t>*</a:t>
            </a:r>
          </a:p>
        </p:txBody>
      </p:sp>
      <p:sp>
        <p:nvSpPr>
          <p:cNvPr id="109" name="TextBox 108"/>
          <p:cNvSpPr txBox="1"/>
          <p:nvPr/>
        </p:nvSpPr>
        <p:spPr>
          <a:xfrm>
            <a:off x="1196946" y="5338267"/>
            <a:ext cx="1056315" cy="276999"/>
          </a:xfrm>
          <a:prstGeom prst="rect">
            <a:avLst/>
          </a:prstGeom>
          <a:noFill/>
        </p:spPr>
        <p:txBody>
          <a:bodyPr wrap="none" rtlCol="0">
            <a:spAutoFit/>
          </a:bodyPr>
          <a:lstStyle/>
          <a:p>
            <a:r>
              <a:rPr lang="en-GB" sz="1200" b="1" dirty="0"/>
              <a:t>MDA-MB-231</a:t>
            </a:r>
          </a:p>
        </p:txBody>
      </p:sp>
      <p:cxnSp>
        <p:nvCxnSpPr>
          <p:cNvPr id="117" name="Straight Connector 116">
            <a:extLst>
              <a:ext uri="{FF2B5EF4-FFF2-40B4-BE49-F238E27FC236}">
                <a16:creationId xmlns:a16="http://schemas.microsoft.com/office/drawing/2014/main" xmlns="" id="{9549C5D0-79A3-47AC-9E77-D7CE74B6345C}"/>
              </a:ext>
            </a:extLst>
          </p:cNvPr>
          <p:cNvCxnSpPr>
            <a:cxnSpLocks/>
          </p:cNvCxnSpPr>
          <p:nvPr/>
        </p:nvCxnSpPr>
        <p:spPr>
          <a:xfrm>
            <a:off x="1118448" y="5534162"/>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xmlns="" id="{B33B81B8-336E-4F3D-BBD1-5EA9D459A32D}"/>
              </a:ext>
            </a:extLst>
          </p:cNvPr>
          <p:cNvCxnSpPr>
            <a:cxnSpLocks/>
          </p:cNvCxnSpPr>
          <p:nvPr/>
        </p:nvCxnSpPr>
        <p:spPr>
          <a:xfrm>
            <a:off x="2200182" y="5286134"/>
            <a:ext cx="0" cy="44412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xmlns="" id="{E26BCA13-889F-482E-84F0-C6C6137B756F}"/>
              </a:ext>
            </a:extLst>
          </p:cNvPr>
          <p:cNvSpPr txBox="1"/>
          <p:nvPr/>
        </p:nvSpPr>
        <p:spPr>
          <a:xfrm>
            <a:off x="80771" y="5550664"/>
            <a:ext cx="1596356" cy="215444"/>
          </a:xfrm>
          <a:prstGeom prst="rect">
            <a:avLst/>
          </a:prstGeom>
          <a:solidFill>
            <a:schemeClr val="bg1"/>
          </a:solidFill>
        </p:spPr>
        <p:txBody>
          <a:bodyPr wrap="square" rtlCol="0">
            <a:spAutoFit/>
          </a:bodyPr>
          <a:lstStyle/>
          <a:p>
            <a:r>
              <a:rPr lang="en-GB" sz="800" b="1" dirty="0"/>
              <a:t> Matrigel       BME2rgf    Collagen I</a:t>
            </a:r>
          </a:p>
        </p:txBody>
      </p:sp>
      <p:sp>
        <p:nvSpPr>
          <p:cNvPr id="128" name="TextBox 127">
            <a:extLst>
              <a:ext uri="{FF2B5EF4-FFF2-40B4-BE49-F238E27FC236}">
                <a16:creationId xmlns:a16="http://schemas.microsoft.com/office/drawing/2014/main" xmlns="" id="{99D21ADB-0422-4571-9F5B-6BFC6833DA5F}"/>
              </a:ext>
            </a:extLst>
          </p:cNvPr>
          <p:cNvSpPr txBox="1"/>
          <p:nvPr/>
        </p:nvSpPr>
        <p:spPr>
          <a:xfrm>
            <a:off x="1617946" y="5548463"/>
            <a:ext cx="1596356" cy="215444"/>
          </a:xfrm>
          <a:prstGeom prst="rect">
            <a:avLst/>
          </a:prstGeom>
          <a:solidFill>
            <a:schemeClr val="bg1"/>
          </a:solidFill>
        </p:spPr>
        <p:txBody>
          <a:bodyPr wrap="square" rtlCol="0">
            <a:spAutoFit/>
          </a:bodyPr>
          <a:lstStyle/>
          <a:p>
            <a:r>
              <a:rPr lang="en-GB" sz="800" b="1" dirty="0"/>
              <a:t> Matrigel       BME2rgf    Collagen I</a:t>
            </a:r>
          </a:p>
        </p:txBody>
      </p:sp>
      <p:sp>
        <p:nvSpPr>
          <p:cNvPr id="177" name="TextBox 176">
            <a:extLst>
              <a:ext uri="{FF2B5EF4-FFF2-40B4-BE49-F238E27FC236}">
                <a16:creationId xmlns:a16="http://schemas.microsoft.com/office/drawing/2014/main" xmlns="" id="{06782CB2-F293-4F65-B20A-B4B900B56841}"/>
              </a:ext>
            </a:extLst>
          </p:cNvPr>
          <p:cNvSpPr txBox="1"/>
          <p:nvPr/>
        </p:nvSpPr>
        <p:spPr>
          <a:xfrm>
            <a:off x="1793446" y="9338724"/>
            <a:ext cx="312906" cy="400110"/>
          </a:xfrm>
          <a:prstGeom prst="rect">
            <a:avLst/>
          </a:prstGeom>
          <a:noFill/>
        </p:spPr>
        <p:txBody>
          <a:bodyPr wrap="square" rtlCol="0">
            <a:spAutoFit/>
          </a:bodyPr>
          <a:lstStyle/>
          <a:p>
            <a:r>
              <a:rPr lang="en-GB" sz="2000" b="1" dirty="0">
                <a:solidFill>
                  <a:schemeClr val="bg1"/>
                </a:solidFill>
              </a:rPr>
              <a:t>*</a:t>
            </a:r>
          </a:p>
        </p:txBody>
      </p:sp>
      <p:cxnSp>
        <p:nvCxnSpPr>
          <p:cNvPr id="178" name="Straight Connector 177">
            <a:extLst>
              <a:ext uri="{FF2B5EF4-FFF2-40B4-BE49-F238E27FC236}">
                <a16:creationId xmlns:a16="http://schemas.microsoft.com/office/drawing/2014/main" xmlns="" id="{5EAC88C9-BE67-4DD0-B1D4-D01179DAE960}"/>
              </a:ext>
            </a:extLst>
          </p:cNvPr>
          <p:cNvCxnSpPr>
            <a:cxnSpLocks/>
          </p:cNvCxnSpPr>
          <p:nvPr/>
        </p:nvCxnSpPr>
        <p:spPr>
          <a:xfrm>
            <a:off x="2683294" y="5251020"/>
            <a:ext cx="0" cy="44412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xmlns="" id="{2A17E1F0-4767-4A44-AC98-F4EC68CC6F2A}"/>
              </a:ext>
            </a:extLst>
          </p:cNvPr>
          <p:cNvCxnSpPr>
            <a:cxnSpLocks/>
          </p:cNvCxnSpPr>
          <p:nvPr/>
        </p:nvCxnSpPr>
        <p:spPr>
          <a:xfrm>
            <a:off x="5498851" y="5766108"/>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50034"/>
          <a:stretch/>
        </p:blipFill>
        <p:spPr>
          <a:xfrm>
            <a:off x="3458120" y="1329734"/>
            <a:ext cx="1452838" cy="3956400"/>
          </a:xfrm>
          <a:prstGeom prst="rect">
            <a:avLst/>
          </a:prstGeom>
        </p:spPr>
      </p:pic>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l="2438" r="51855"/>
          <a:stretch/>
        </p:blipFill>
        <p:spPr>
          <a:xfrm>
            <a:off x="5048950" y="5762784"/>
            <a:ext cx="1737166" cy="3904582"/>
          </a:xfrm>
          <a:prstGeom prst="rect">
            <a:avLst/>
          </a:prstGeom>
        </p:spPr>
      </p:pic>
      <p:pic>
        <p:nvPicPr>
          <p:cNvPr id="8" name="Picture 7"/>
          <p:cNvPicPr>
            <a:picLocks noChangeAspect="1"/>
          </p:cNvPicPr>
          <p:nvPr/>
        </p:nvPicPr>
        <p:blipFill rotWithShape="1">
          <a:blip r:embed="rId7">
            <a:extLst>
              <a:ext uri="{28A0092B-C50C-407E-A947-70E740481C1C}">
                <a14:useLocalDpi xmlns:a14="http://schemas.microsoft.com/office/drawing/2010/main" val="0"/>
              </a:ext>
            </a:extLst>
          </a:blip>
          <a:srcRect l="2756" r="52724"/>
          <a:stretch/>
        </p:blipFill>
        <p:spPr>
          <a:xfrm>
            <a:off x="3300588" y="5769384"/>
            <a:ext cx="1689185" cy="3897982"/>
          </a:xfrm>
          <a:prstGeom prst="rect">
            <a:avLst/>
          </a:prstGeom>
        </p:spPr>
      </p:pic>
      <p:cxnSp>
        <p:nvCxnSpPr>
          <p:cNvPr id="142" name="Straight Connector 141">
            <a:extLst>
              <a:ext uri="{FF2B5EF4-FFF2-40B4-BE49-F238E27FC236}">
                <a16:creationId xmlns:a16="http://schemas.microsoft.com/office/drawing/2014/main" xmlns="" id="{5EAC88C9-BE67-4DD0-B1D4-D01179DAE960}"/>
              </a:ext>
            </a:extLst>
          </p:cNvPr>
          <p:cNvCxnSpPr>
            <a:cxnSpLocks/>
          </p:cNvCxnSpPr>
          <p:nvPr/>
        </p:nvCxnSpPr>
        <p:spPr>
          <a:xfrm>
            <a:off x="2208856" y="5337862"/>
            <a:ext cx="0" cy="44412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xmlns="" id="{5EAC88C9-BE67-4DD0-B1D4-D01179DAE960}"/>
              </a:ext>
            </a:extLst>
          </p:cNvPr>
          <p:cNvCxnSpPr>
            <a:cxnSpLocks/>
          </p:cNvCxnSpPr>
          <p:nvPr/>
        </p:nvCxnSpPr>
        <p:spPr>
          <a:xfrm>
            <a:off x="5609374" y="5647260"/>
            <a:ext cx="0" cy="44412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xmlns="" id="{5EAC88C9-BE67-4DD0-B1D4-D01179DAE960}"/>
              </a:ext>
            </a:extLst>
          </p:cNvPr>
          <p:cNvCxnSpPr>
            <a:cxnSpLocks/>
          </p:cNvCxnSpPr>
          <p:nvPr/>
        </p:nvCxnSpPr>
        <p:spPr>
          <a:xfrm>
            <a:off x="6234214" y="5716292"/>
            <a:ext cx="0" cy="44412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xmlns="" id="{9549C5D0-79A3-47AC-9E77-D7CE74B6345C}"/>
              </a:ext>
            </a:extLst>
          </p:cNvPr>
          <p:cNvCxnSpPr>
            <a:cxnSpLocks/>
          </p:cNvCxnSpPr>
          <p:nvPr/>
        </p:nvCxnSpPr>
        <p:spPr>
          <a:xfrm>
            <a:off x="630768" y="5663702"/>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xmlns="" id="{9549C5D0-79A3-47AC-9E77-D7CE74B6345C}"/>
              </a:ext>
            </a:extLst>
          </p:cNvPr>
          <p:cNvCxnSpPr>
            <a:cxnSpLocks/>
          </p:cNvCxnSpPr>
          <p:nvPr/>
        </p:nvCxnSpPr>
        <p:spPr>
          <a:xfrm>
            <a:off x="3831168" y="5762762"/>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xmlns="" id="{9549C5D0-79A3-47AC-9E77-D7CE74B6345C}"/>
              </a:ext>
            </a:extLst>
          </p:cNvPr>
          <p:cNvCxnSpPr>
            <a:cxnSpLocks/>
          </p:cNvCxnSpPr>
          <p:nvPr/>
        </p:nvCxnSpPr>
        <p:spPr>
          <a:xfrm>
            <a:off x="4478868" y="5770382"/>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a:cxnSpLocks/>
          </p:cNvCxnSpPr>
          <p:nvPr/>
        </p:nvCxnSpPr>
        <p:spPr>
          <a:xfrm>
            <a:off x="3957072" y="1036431"/>
            <a:ext cx="0" cy="44412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a:cxnSpLocks/>
          </p:cNvCxnSpPr>
          <p:nvPr/>
        </p:nvCxnSpPr>
        <p:spPr>
          <a:xfrm>
            <a:off x="4423212" y="1313452"/>
            <a:ext cx="0" cy="411484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9867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2414" y="779719"/>
            <a:ext cx="6308975" cy="404085"/>
          </a:xfrm>
          <a:prstGeom prst="rect">
            <a:avLst/>
          </a:prstGeom>
          <a:noFill/>
        </p:spPr>
        <p:txBody>
          <a:bodyPr wrap="square" rtlCol="0">
            <a:spAutoFit/>
          </a:bodyPr>
          <a:lstStyle/>
          <a:p>
            <a:r>
              <a:rPr lang="en-GB" sz="1013" b="1" dirty="0"/>
              <a:t>Figure S2. </a:t>
            </a:r>
            <a:r>
              <a:rPr lang="en-GB" sz="1013" dirty="0" err="1"/>
              <a:t>RealTime-Glo</a:t>
            </a:r>
            <a:r>
              <a:rPr lang="en-GB" sz="1013" baseline="30000" dirty="0" err="1"/>
              <a:t>TM</a:t>
            </a:r>
            <a:r>
              <a:rPr lang="en-GB" sz="1013" dirty="0"/>
              <a:t> (RTG) assay optimization for (A) HCC1937 and (B) MDA-MB-231 in the </a:t>
            </a:r>
            <a:r>
              <a:rPr lang="en-GB" sz="1013" dirty="0" err="1"/>
              <a:t>OrganoPlate</a:t>
            </a:r>
            <a:r>
              <a:rPr lang="en-GB" sz="1013" dirty="0"/>
              <a:t>® for day 0 and day 7 culture .  For day 7, chips that were used on day 0 were also compared with unused chips (no RTG). </a:t>
            </a:r>
          </a:p>
        </p:txBody>
      </p:sp>
      <p:sp>
        <p:nvSpPr>
          <p:cNvPr id="6" name="TextBox 5"/>
          <p:cNvSpPr txBox="1"/>
          <p:nvPr/>
        </p:nvSpPr>
        <p:spPr>
          <a:xfrm>
            <a:off x="0" y="6127438"/>
            <a:ext cx="6279725" cy="1708160"/>
          </a:xfrm>
          <a:prstGeom prst="rect">
            <a:avLst/>
          </a:prstGeom>
          <a:noFill/>
        </p:spPr>
        <p:txBody>
          <a:bodyPr wrap="square" rtlCol="0">
            <a:spAutoFit/>
          </a:bodyPr>
          <a:lstStyle/>
          <a:p>
            <a:pPr lvl="1"/>
            <a:r>
              <a:rPr lang="en-US" sz="1050" kern="0" dirty="0"/>
              <a:t>The goal of this optimization study is to check seeding density range for the linearity of the </a:t>
            </a:r>
            <a:r>
              <a:rPr lang="en-US" sz="1050" kern="0" dirty="0" err="1"/>
              <a:t>RealTime-Glo</a:t>
            </a:r>
            <a:r>
              <a:rPr lang="en-US" sz="1050" kern="0" baseline="30000" dirty="0" err="1"/>
              <a:t>TM</a:t>
            </a:r>
            <a:r>
              <a:rPr lang="en-US" sz="1050" kern="0" dirty="0"/>
              <a:t> (RTG, </a:t>
            </a:r>
            <a:r>
              <a:rPr lang="en-US" sz="1050" kern="0" dirty="0" err="1"/>
              <a:t>Promega</a:t>
            </a:r>
            <a:r>
              <a:rPr lang="en-US" sz="1050" kern="0" dirty="0"/>
              <a:t>) assay at day 0 and after 7 days of culture. </a:t>
            </a:r>
            <a:r>
              <a:rPr lang="en-US" sz="1050" dirty="0">
                <a:latin typeface="Calibri" panose="020F0502020204030204" pitchFamily="34" charset="0"/>
              </a:rPr>
              <a:t>For HCC1937, during the linear phase of the RTG signal (10-30min after addition RTG reagent), a linear signal dependent on seeding density is detected. Best linearity is 15 min after reagent addition. High seeding densities deplete the substrate early after addition. Best linearity is 10 min after addition. For MDA-MB-231, </a:t>
            </a:r>
            <a:r>
              <a:rPr lang="en-GB" sz="1050" dirty="0">
                <a:latin typeface="Calibri" panose="020F0502020204030204" pitchFamily="34" charset="0"/>
              </a:rPr>
              <a:t>During the linear phase of the RTG signal (top graph, 10-35min after addition RTG reagent), a linear signal dependent on seeding density is detected. Best linearity is 30 min after reagent addition.</a:t>
            </a:r>
            <a:endParaRPr lang="en-US" sz="1050" dirty="0">
              <a:latin typeface="Calibri" panose="020F0502020204030204" pitchFamily="34" charset="0"/>
            </a:endParaRPr>
          </a:p>
          <a:p>
            <a:pPr lvl="1"/>
            <a:endParaRPr lang="en-US" sz="1050" dirty="0">
              <a:solidFill>
                <a:srgbClr val="006666"/>
              </a:solidFill>
              <a:latin typeface="Calibri" panose="020F0502020204030204" pitchFamily="34" charset="0"/>
            </a:endParaRPr>
          </a:p>
          <a:p>
            <a:pPr lvl="1"/>
            <a:endParaRPr lang="en-US" sz="1050" kern="0" dirty="0"/>
          </a:p>
          <a:p>
            <a:endParaRPr lang="en-GB" sz="1050" dirty="0"/>
          </a:p>
        </p:txBody>
      </p:sp>
      <p:sp>
        <p:nvSpPr>
          <p:cNvPr id="7" name="TextBox 6"/>
          <p:cNvSpPr txBox="1"/>
          <p:nvPr/>
        </p:nvSpPr>
        <p:spPr>
          <a:xfrm>
            <a:off x="303864" y="3749246"/>
            <a:ext cx="296876" cy="338554"/>
          </a:xfrm>
          <a:prstGeom prst="rect">
            <a:avLst/>
          </a:prstGeom>
          <a:noFill/>
        </p:spPr>
        <p:txBody>
          <a:bodyPr wrap="none" rtlCol="0">
            <a:spAutoFit/>
          </a:bodyPr>
          <a:lstStyle/>
          <a:p>
            <a:r>
              <a:rPr lang="en-GB" sz="1600" dirty="0"/>
              <a:t>B</a:t>
            </a:r>
          </a:p>
        </p:txBody>
      </p:sp>
      <p:sp>
        <p:nvSpPr>
          <p:cNvPr id="8" name="TextBox 7"/>
          <p:cNvSpPr txBox="1"/>
          <p:nvPr/>
        </p:nvSpPr>
        <p:spPr>
          <a:xfrm>
            <a:off x="300658" y="1756235"/>
            <a:ext cx="303288" cy="338554"/>
          </a:xfrm>
          <a:prstGeom prst="rect">
            <a:avLst/>
          </a:prstGeom>
          <a:noFill/>
        </p:spPr>
        <p:txBody>
          <a:bodyPr wrap="none" rtlCol="0">
            <a:spAutoFit/>
          </a:bodyPr>
          <a:lstStyle/>
          <a:p>
            <a:r>
              <a:rPr lang="en-GB" sz="1600" dirty="0"/>
              <a:t>A</a:t>
            </a:r>
          </a:p>
        </p:txBody>
      </p:sp>
      <p:cxnSp>
        <p:nvCxnSpPr>
          <p:cNvPr id="10" name="Straight Arrow Connector 9"/>
          <p:cNvCxnSpPr>
            <a:cxnSpLocks/>
          </p:cNvCxnSpPr>
          <p:nvPr/>
        </p:nvCxnSpPr>
        <p:spPr>
          <a:xfrm>
            <a:off x="2862705" y="1504478"/>
            <a:ext cx="705763" cy="0"/>
          </a:xfrm>
          <a:prstGeom prst="straightConnector1">
            <a:avLst/>
          </a:prstGeom>
          <a:ln w="38100">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675821" y="1135081"/>
            <a:ext cx="1030079" cy="369332"/>
          </a:xfrm>
          <a:prstGeom prst="rect">
            <a:avLst/>
          </a:prstGeom>
          <a:noFill/>
        </p:spPr>
        <p:txBody>
          <a:bodyPr wrap="square" rtlCol="0">
            <a:spAutoFit/>
          </a:bodyPr>
          <a:lstStyle/>
          <a:p>
            <a:r>
              <a:rPr lang="en-US" sz="900" dirty="0">
                <a:latin typeface="Calibri" panose="020F0502020204030204" pitchFamily="34" charset="0"/>
              </a:rPr>
              <a:t>Day 0 seeding, RTG</a:t>
            </a:r>
          </a:p>
        </p:txBody>
      </p:sp>
      <p:sp>
        <p:nvSpPr>
          <p:cNvPr id="12" name="TextBox 11"/>
          <p:cNvSpPr txBox="1"/>
          <p:nvPr/>
        </p:nvSpPr>
        <p:spPr>
          <a:xfrm>
            <a:off x="1567543" y="1291670"/>
            <a:ext cx="1254585" cy="553998"/>
          </a:xfrm>
          <a:prstGeom prst="rect">
            <a:avLst/>
          </a:prstGeom>
          <a:noFill/>
        </p:spPr>
        <p:txBody>
          <a:bodyPr wrap="square" rtlCol="0">
            <a:spAutoFit/>
          </a:bodyPr>
          <a:lstStyle/>
          <a:p>
            <a:r>
              <a:rPr lang="en-US" sz="1000" dirty="0">
                <a:latin typeface="Calibri" panose="020F0502020204030204" pitchFamily="34" charset="0"/>
              </a:rPr>
              <a:t>HCC1937 or MDA-MB-231 in </a:t>
            </a:r>
            <a:r>
              <a:rPr lang="en-US" sz="1000" dirty="0" err="1">
                <a:latin typeface="Calibri" panose="020F0502020204030204" pitchFamily="34" charset="0"/>
              </a:rPr>
              <a:t>matrigel</a:t>
            </a:r>
            <a:r>
              <a:rPr lang="en-US" sz="1000" dirty="0">
                <a:latin typeface="Calibri" panose="020F0502020204030204" pitchFamily="34" charset="0"/>
              </a:rPr>
              <a:t>, 5%CO2</a:t>
            </a:r>
          </a:p>
        </p:txBody>
      </p:sp>
      <p:cxnSp>
        <p:nvCxnSpPr>
          <p:cNvPr id="13" name="Straight Arrow Connector 12"/>
          <p:cNvCxnSpPr>
            <a:cxnSpLocks/>
          </p:cNvCxnSpPr>
          <p:nvPr/>
        </p:nvCxnSpPr>
        <p:spPr>
          <a:xfrm>
            <a:off x="3647275" y="1506934"/>
            <a:ext cx="705763" cy="0"/>
          </a:xfrm>
          <a:prstGeom prst="straightConnector1">
            <a:avLst/>
          </a:prstGeom>
          <a:ln w="38100">
            <a:solidFill>
              <a:srgbClr val="FFC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224369" y="1204331"/>
            <a:ext cx="759627" cy="230832"/>
          </a:xfrm>
          <a:prstGeom prst="rect">
            <a:avLst/>
          </a:prstGeom>
          <a:noFill/>
        </p:spPr>
        <p:txBody>
          <a:bodyPr wrap="square" rtlCol="0">
            <a:spAutoFit/>
          </a:bodyPr>
          <a:lstStyle/>
          <a:p>
            <a:r>
              <a:rPr lang="en-US" sz="900" dirty="0">
                <a:latin typeface="Calibri" panose="020F0502020204030204" pitchFamily="34" charset="0"/>
              </a:rPr>
              <a:t>Day 7, RTG</a:t>
            </a:r>
          </a:p>
        </p:txBody>
      </p:sp>
      <p:sp>
        <p:nvSpPr>
          <p:cNvPr id="15" name="TextBox 14"/>
          <p:cNvSpPr txBox="1"/>
          <p:nvPr/>
        </p:nvSpPr>
        <p:spPr>
          <a:xfrm>
            <a:off x="3129734" y="1521847"/>
            <a:ext cx="1285929" cy="507831"/>
          </a:xfrm>
          <a:prstGeom prst="rect">
            <a:avLst/>
          </a:prstGeom>
          <a:noFill/>
        </p:spPr>
        <p:txBody>
          <a:bodyPr wrap="square" rtlCol="0">
            <a:spAutoFit/>
          </a:bodyPr>
          <a:lstStyle/>
          <a:p>
            <a:r>
              <a:rPr lang="en-US" sz="900" dirty="0">
                <a:latin typeface="Calibri" panose="020F0502020204030204" pitchFamily="34" charset="0"/>
              </a:rPr>
              <a:t>Rocker: 8min, 7°</a:t>
            </a:r>
          </a:p>
          <a:p>
            <a:r>
              <a:rPr lang="en-US" sz="900" dirty="0">
                <a:latin typeface="Calibri" panose="020F0502020204030204" pitchFamily="34" charset="0"/>
              </a:rPr>
              <a:t>Continuous, bidirectional flow</a:t>
            </a:r>
          </a:p>
        </p:txBody>
      </p:sp>
      <p:graphicFrame>
        <p:nvGraphicFramePr>
          <p:cNvPr id="18" name="Chart 17"/>
          <p:cNvGraphicFramePr>
            <a:graphicFrameLocks/>
          </p:cNvGraphicFramePr>
          <p:nvPr>
            <p:extLst>
              <p:ext uri="{D42A27DB-BD31-4B8C-83A1-F6EECF244321}">
                <p14:modId xmlns:p14="http://schemas.microsoft.com/office/powerpoint/2010/main" val="3068080520"/>
              </p:ext>
            </p:extLst>
          </p:nvPr>
        </p:nvGraphicFramePr>
        <p:xfrm>
          <a:off x="452302" y="3918768"/>
          <a:ext cx="2919600" cy="1969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Chart 18"/>
          <p:cNvGraphicFramePr>
            <a:graphicFrameLocks/>
          </p:cNvGraphicFramePr>
          <p:nvPr>
            <p:extLst>
              <p:ext uri="{D42A27DB-BD31-4B8C-83A1-F6EECF244321}">
                <p14:modId xmlns:p14="http://schemas.microsoft.com/office/powerpoint/2010/main" val="2916036290"/>
              </p:ext>
            </p:extLst>
          </p:nvPr>
        </p:nvGraphicFramePr>
        <p:xfrm>
          <a:off x="3361230" y="3920224"/>
          <a:ext cx="2918495" cy="197026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Chart 20"/>
          <p:cNvGraphicFramePr>
            <a:graphicFrameLocks/>
          </p:cNvGraphicFramePr>
          <p:nvPr>
            <p:extLst>
              <p:ext uri="{D42A27DB-BD31-4B8C-83A1-F6EECF244321}">
                <p14:modId xmlns:p14="http://schemas.microsoft.com/office/powerpoint/2010/main" val="2518378602"/>
              </p:ext>
            </p:extLst>
          </p:nvPr>
        </p:nvGraphicFramePr>
        <p:xfrm>
          <a:off x="440525" y="1925512"/>
          <a:ext cx="2919600" cy="1969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2" name="Chart 21"/>
          <p:cNvGraphicFramePr>
            <a:graphicFrameLocks/>
          </p:cNvGraphicFramePr>
          <p:nvPr>
            <p:extLst>
              <p:ext uri="{D42A27DB-BD31-4B8C-83A1-F6EECF244321}">
                <p14:modId xmlns:p14="http://schemas.microsoft.com/office/powerpoint/2010/main" val="2631747937"/>
              </p:ext>
            </p:extLst>
          </p:nvPr>
        </p:nvGraphicFramePr>
        <p:xfrm>
          <a:off x="3360125" y="1930868"/>
          <a:ext cx="2919600" cy="19692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58944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2414" y="779719"/>
            <a:ext cx="6308975" cy="715837"/>
          </a:xfrm>
          <a:prstGeom prst="rect">
            <a:avLst/>
          </a:prstGeom>
          <a:noFill/>
        </p:spPr>
        <p:txBody>
          <a:bodyPr wrap="square" rtlCol="0">
            <a:spAutoFit/>
          </a:bodyPr>
          <a:lstStyle/>
          <a:p>
            <a:r>
              <a:rPr lang="en-GB" sz="1013" b="1" dirty="0"/>
              <a:t>Figure S3.</a:t>
            </a:r>
            <a:r>
              <a:rPr lang="en-GB" sz="1013" dirty="0"/>
              <a:t> MDA-MB-231 were cultured for 1 day in </a:t>
            </a:r>
            <a:r>
              <a:rPr lang="en-GB" sz="1013" dirty="0" err="1"/>
              <a:t>matrigel</a:t>
            </a:r>
            <a:r>
              <a:rPr lang="en-GB" sz="1013" dirty="0"/>
              <a:t> prior to 48h 100µM cisplatin exposure in the OrganoPlate®. Cells were fixed and DNA damage was visualized by staining for phosphorylated H2A.X (green). DNA was visualised by Hoechst staining (blue). Cancer cells exposed to cisplatin showed an increase in DNA damage marker expression.</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15145" b="27257"/>
          <a:stretch/>
        </p:blipFill>
        <p:spPr>
          <a:xfrm rot="10800000">
            <a:off x="345086" y="3849600"/>
            <a:ext cx="2916274" cy="602092"/>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27329" b="16734"/>
          <a:stretch/>
        </p:blipFill>
        <p:spPr>
          <a:xfrm rot="10800000">
            <a:off x="345086" y="3170214"/>
            <a:ext cx="2916274" cy="584724"/>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209" t="19748" r="209" b="24315"/>
          <a:stretch/>
        </p:blipFill>
        <p:spPr>
          <a:xfrm rot="10800000">
            <a:off x="345086" y="2511699"/>
            <a:ext cx="2916274" cy="584724"/>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t="13655" b="37182"/>
          <a:stretch/>
        </p:blipFill>
        <p:spPr>
          <a:xfrm rot="10800000">
            <a:off x="345086" y="1833859"/>
            <a:ext cx="2916274" cy="583255"/>
          </a:xfrm>
          <a:prstGeom prst="rect">
            <a:avLst/>
          </a:prstGeom>
        </p:spPr>
      </p:pic>
      <p:sp>
        <p:nvSpPr>
          <p:cNvPr id="8" name="TextBox 7"/>
          <p:cNvSpPr txBox="1"/>
          <p:nvPr/>
        </p:nvSpPr>
        <p:spPr>
          <a:xfrm>
            <a:off x="1107842" y="1560457"/>
            <a:ext cx="1390759" cy="307777"/>
          </a:xfrm>
          <a:prstGeom prst="rect">
            <a:avLst/>
          </a:prstGeom>
          <a:noFill/>
        </p:spPr>
        <p:txBody>
          <a:bodyPr wrap="square" rtlCol="0">
            <a:spAutoFit/>
          </a:bodyPr>
          <a:lstStyle/>
          <a:p>
            <a:r>
              <a:rPr lang="en-GB" sz="1400" b="1" dirty="0"/>
              <a:t>0 µM cisplatin</a:t>
            </a:r>
          </a:p>
        </p:txBody>
      </p:sp>
      <p:sp>
        <p:nvSpPr>
          <p:cNvPr id="9" name="TextBox 8"/>
          <p:cNvSpPr txBox="1"/>
          <p:nvPr/>
        </p:nvSpPr>
        <p:spPr>
          <a:xfrm>
            <a:off x="266560" y="2917875"/>
            <a:ext cx="1373988" cy="215444"/>
          </a:xfrm>
          <a:prstGeom prst="rect">
            <a:avLst/>
          </a:prstGeom>
          <a:noFill/>
        </p:spPr>
        <p:txBody>
          <a:bodyPr wrap="square" rtlCol="0">
            <a:spAutoFit/>
          </a:bodyPr>
          <a:lstStyle/>
          <a:p>
            <a:r>
              <a:rPr lang="en-GB" sz="800" b="1" dirty="0">
                <a:solidFill>
                  <a:srgbClr val="0070C0"/>
                </a:solidFill>
              </a:rPr>
              <a:t>DNA  </a:t>
            </a:r>
            <a:r>
              <a:rPr lang="en-GB" sz="800" b="1" dirty="0">
                <a:solidFill>
                  <a:srgbClr val="92D050"/>
                </a:solidFill>
              </a:rPr>
              <a:t>phospho-H2A.X</a:t>
            </a:r>
            <a:endParaRPr lang="en-GB" sz="800" b="1" dirty="0">
              <a:solidFill>
                <a:srgbClr val="0070C0"/>
              </a:solidFill>
            </a:endParaRPr>
          </a:p>
        </p:txBody>
      </p:sp>
      <p:sp>
        <p:nvSpPr>
          <p:cNvPr id="10" name="TextBox 9"/>
          <p:cNvSpPr txBox="1"/>
          <p:nvPr/>
        </p:nvSpPr>
        <p:spPr>
          <a:xfrm>
            <a:off x="266560" y="3573790"/>
            <a:ext cx="1373988" cy="215444"/>
          </a:xfrm>
          <a:prstGeom prst="rect">
            <a:avLst/>
          </a:prstGeom>
          <a:noFill/>
        </p:spPr>
        <p:txBody>
          <a:bodyPr wrap="square" rtlCol="0">
            <a:spAutoFit/>
          </a:bodyPr>
          <a:lstStyle/>
          <a:p>
            <a:r>
              <a:rPr lang="en-GB" sz="800" b="1" dirty="0">
                <a:solidFill>
                  <a:srgbClr val="92D050"/>
                </a:solidFill>
              </a:rPr>
              <a:t>phospho-H2A.X</a:t>
            </a:r>
            <a:endParaRPr lang="en-GB" sz="800" b="1" dirty="0">
              <a:solidFill>
                <a:srgbClr val="0070C0"/>
              </a:solidFill>
            </a:endParaRPr>
          </a:p>
        </p:txBody>
      </p:sp>
      <p:sp>
        <p:nvSpPr>
          <p:cNvPr id="11" name="TextBox 10"/>
          <p:cNvSpPr txBox="1"/>
          <p:nvPr/>
        </p:nvSpPr>
        <p:spPr>
          <a:xfrm>
            <a:off x="266560" y="4278920"/>
            <a:ext cx="1373988" cy="215444"/>
          </a:xfrm>
          <a:prstGeom prst="rect">
            <a:avLst/>
          </a:prstGeom>
          <a:noFill/>
        </p:spPr>
        <p:txBody>
          <a:bodyPr wrap="square" rtlCol="0">
            <a:spAutoFit/>
          </a:bodyPr>
          <a:lstStyle/>
          <a:p>
            <a:r>
              <a:rPr lang="en-GB" sz="800" b="1" dirty="0">
                <a:solidFill>
                  <a:srgbClr val="0070C0"/>
                </a:solidFill>
              </a:rPr>
              <a:t>DNA</a:t>
            </a:r>
          </a:p>
        </p:txBody>
      </p:sp>
      <p:pic>
        <p:nvPicPr>
          <p:cNvPr id="12" name="Picture 11"/>
          <p:cNvPicPr>
            <a:picLocks noChangeAspect="1"/>
          </p:cNvPicPr>
          <p:nvPr/>
        </p:nvPicPr>
        <p:blipFill rotWithShape="1">
          <a:blip r:embed="rId6">
            <a:extLst>
              <a:ext uri="{28A0092B-C50C-407E-A947-70E740481C1C}">
                <a14:useLocalDpi xmlns:a14="http://schemas.microsoft.com/office/drawing/2010/main" val="0"/>
              </a:ext>
            </a:extLst>
          </a:blip>
          <a:srcRect t="21812" b="28089"/>
          <a:stretch/>
        </p:blipFill>
        <p:spPr>
          <a:xfrm rot="10800000">
            <a:off x="3339885" y="1828798"/>
            <a:ext cx="2916274" cy="594361"/>
          </a:xfrm>
          <a:prstGeom prst="rect">
            <a:avLst/>
          </a:prstGeom>
        </p:spPr>
      </p:pic>
      <p:pic>
        <p:nvPicPr>
          <p:cNvPr id="13" name="Picture 12"/>
          <p:cNvPicPr>
            <a:picLocks noChangeAspect="1"/>
          </p:cNvPicPr>
          <p:nvPr/>
        </p:nvPicPr>
        <p:blipFill rotWithShape="1">
          <a:blip r:embed="rId7">
            <a:extLst>
              <a:ext uri="{28A0092B-C50C-407E-A947-70E740481C1C}">
                <a14:useLocalDpi xmlns:a14="http://schemas.microsoft.com/office/drawing/2010/main" val="0"/>
              </a:ext>
            </a:extLst>
          </a:blip>
          <a:srcRect t="21704" b="21924"/>
          <a:stretch/>
        </p:blipFill>
        <p:spPr>
          <a:xfrm rot="10800000">
            <a:off x="3339885" y="2509521"/>
            <a:ext cx="2916274" cy="589280"/>
          </a:xfrm>
          <a:prstGeom prst="rect">
            <a:avLst/>
          </a:prstGeom>
        </p:spPr>
      </p:pic>
      <p:pic>
        <p:nvPicPr>
          <p:cNvPr id="14" name="Picture 13"/>
          <p:cNvPicPr>
            <a:picLocks noChangeAspect="1"/>
          </p:cNvPicPr>
          <p:nvPr/>
        </p:nvPicPr>
        <p:blipFill rotWithShape="1">
          <a:blip r:embed="rId8">
            <a:extLst>
              <a:ext uri="{28A0092B-C50C-407E-A947-70E740481C1C}">
                <a14:useLocalDpi xmlns:a14="http://schemas.microsoft.com/office/drawing/2010/main" val="0"/>
              </a:ext>
            </a:extLst>
          </a:blip>
          <a:srcRect t="23083" b="19087"/>
          <a:stretch/>
        </p:blipFill>
        <p:spPr>
          <a:xfrm rot="10800000">
            <a:off x="3339885" y="3845561"/>
            <a:ext cx="2916274" cy="604520"/>
          </a:xfrm>
          <a:prstGeom prst="rect">
            <a:avLst/>
          </a:prstGeom>
        </p:spPr>
      </p:pic>
      <p:pic>
        <p:nvPicPr>
          <p:cNvPr id="16" name="Picture 15"/>
          <p:cNvPicPr>
            <a:picLocks noChangeAspect="1"/>
          </p:cNvPicPr>
          <p:nvPr/>
        </p:nvPicPr>
        <p:blipFill rotWithShape="1">
          <a:blip r:embed="rId9">
            <a:extLst>
              <a:ext uri="{28A0092B-C50C-407E-A947-70E740481C1C}">
                <a14:useLocalDpi xmlns:a14="http://schemas.microsoft.com/office/drawing/2010/main" val="0"/>
              </a:ext>
            </a:extLst>
          </a:blip>
          <a:srcRect t="28059" b="16540"/>
          <a:stretch/>
        </p:blipFill>
        <p:spPr>
          <a:xfrm rot="10800000">
            <a:off x="3339885" y="3174999"/>
            <a:ext cx="2916274" cy="579121"/>
          </a:xfrm>
          <a:prstGeom prst="rect">
            <a:avLst/>
          </a:prstGeom>
        </p:spPr>
      </p:pic>
      <p:sp>
        <p:nvSpPr>
          <p:cNvPr id="17" name="TextBox 16"/>
          <p:cNvSpPr txBox="1"/>
          <p:nvPr/>
        </p:nvSpPr>
        <p:spPr>
          <a:xfrm>
            <a:off x="4053019" y="1560457"/>
            <a:ext cx="1490003" cy="307777"/>
          </a:xfrm>
          <a:prstGeom prst="rect">
            <a:avLst/>
          </a:prstGeom>
          <a:noFill/>
        </p:spPr>
        <p:txBody>
          <a:bodyPr wrap="square" rtlCol="0">
            <a:spAutoFit/>
          </a:bodyPr>
          <a:lstStyle/>
          <a:p>
            <a:r>
              <a:rPr lang="en-GB" sz="1400" b="1" dirty="0"/>
              <a:t>100 µM cisplatin</a:t>
            </a:r>
          </a:p>
        </p:txBody>
      </p:sp>
    </p:spTree>
    <p:extLst>
      <p:ext uri="{BB962C8B-B14F-4D97-AF65-F5344CB8AC3E}">
        <p14:creationId xmlns:p14="http://schemas.microsoft.com/office/powerpoint/2010/main" val="2808646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4119</TotalTime>
  <Words>1355</Words>
  <Application>Microsoft Office PowerPoint</Application>
  <PresentationFormat>A4 Paper (210x297 mm)</PresentationFormat>
  <Paragraphs>340</Paragraphs>
  <Slides>6</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1" baseType="lpstr">
      <vt:lpstr>Arial</vt:lpstr>
      <vt:lpstr>Calibri</vt:lpstr>
      <vt:lpstr>Times New Roman</vt:lpstr>
      <vt:lpstr>Office-thema</vt:lpstr>
      <vt:lpstr>Document</vt:lpstr>
      <vt:lpstr>PowerPoint Presentation</vt:lpstr>
      <vt:lpstr>PowerPoint Presentation</vt:lpstr>
      <vt:lpstr>PowerPoint Presentation</vt:lpstr>
      <vt:lpstr>PowerPoint Presentation</vt:lpstr>
      <vt:lpstr>PowerPoint Presentation</vt:lpstr>
      <vt:lpstr>PowerPoint Presentation</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Paul Vulto</dc:creator>
  <cp:lastModifiedBy>Henriëtte Lanz | Mimetas</cp:lastModifiedBy>
  <cp:revision>84</cp:revision>
  <dcterms:created xsi:type="dcterms:W3CDTF">2016-01-23T16:00:22Z</dcterms:created>
  <dcterms:modified xsi:type="dcterms:W3CDTF">2017-08-02T10:14:13Z</dcterms:modified>
</cp:coreProperties>
</file>