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10058400" cy="77724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59" autoAdjust="0"/>
    <p:restoredTop sz="94660"/>
  </p:normalViewPr>
  <p:slideViewPr>
    <p:cSldViewPr snapToGrid="0">
      <p:cViewPr>
        <p:scale>
          <a:sx n="90" d="100"/>
          <a:sy n="90" d="100"/>
        </p:scale>
        <p:origin x="-2556" y="-468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870" indent="0" algn="ctr">
              <a:buNone/>
              <a:defRPr sz="2200"/>
            </a:lvl2pPr>
            <a:lvl3pPr marL="1005742" indent="0" algn="ctr">
              <a:buNone/>
              <a:defRPr sz="1980"/>
            </a:lvl3pPr>
            <a:lvl4pPr marL="1508613" indent="0" algn="ctr">
              <a:buNone/>
              <a:defRPr sz="1760"/>
            </a:lvl4pPr>
            <a:lvl5pPr marL="2011483" indent="0" algn="ctr">
              <a:buNone/>
              <a:defRPr sz="1760"/>
            </a:lvl5pPr>
            <a:lvl6pPr marL="2514353" indent="0" algn="ctr">
              <a:buNone/>
              <a:defRPr sz="1760"/>
            </a:lvl6pPr>
            <a:lvl7pPr marL="3017225" indent="0" algn="ctr">
              <a:buNone/>
              <a:defRPr sz="1760"/>
            </a:lvl7pPr>
            <a:lvl8pPr marL="3520096" indent="0" algn="ctr">
              <a:buNone/>
              <a:defRPr sz="1760"/>
            </a:lvl8pPr>
            <a:lvl9pPr marL="4022966" indent="0" algn="ctr">
              <a:buNone/>
              <a:defRPr sz="17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4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8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08"/>
            <a:ext cx="2168843" cy="6586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0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96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9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9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8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742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613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483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353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225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096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2966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04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32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413812"/>
            <a:ext cx="8675370" cy="1502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870" indent="0">
              <a:buNone/>
              <a:defRPr sz="2200" b="1"/>
            </a:lvl2pPr>
            <a:lvl3pPr marL="1005742" indent="0">
              <a:buNone/>
              <a:defRPr sz="1980" b="1"/>
            </a:lvl3pPr>
            <a:lvl4pPr marL="1508613" indent="0">
              <a:buNone/>
              <a:defRPr sz="1760" b="1"/>
            </a:lvl4pPr>
            <a:lvl5pPr marL="2011483" indent="0">
              <a:buNone/>
              <a:defRPr sz="1760" b="1"/>
            </a:lvl5pPr>
            <a:lvl6pPr marL="2514353" indent="0">
              <a:buNone/>
              <a:defRPr sz="1760" b="1"/>
            </a:lvl6pPr>
            <a:lvl7pPr marL="3017225" indent="0">
              <a:buNone/>
              <a:defRPr sz="1760" b="1"/>
            </a:lvl7pPr>
            <a:lvl8pPr marL="3520096" indent="0">
              <a:buNone/>
              <a:defRPr sz="1760" b="1"/>
            </a:lvl8pPr>
            <a:lvl9pPr marL="4022966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870" indent="0">
              <a:buNone/>
              <a:defRPr sz="2200" b="1"/>
            </a:lvl2pPr>
            <a:lvl3pPr marL="1005742" indent="0">
              <a:buNone/>
              <a:defRPr sz="1980" b="1"/>
            </a:lvl3pPr>
            <a:lvl4pPr marL="1508613" indent="0">
              <a:buNone/>
              <a:defRPr sz="1760" b="1"/>
            </a:lvl4pPr>
            <a:lvl5pPr marL="2011483" indent="0">
              <a:buNone/>
              <a:defRPr sz="1760" b="1"/>
            </a:lvl5pPr>
            <a:lvl6pPr marL="2514353" indent="0">
              <a:buNone/>
              <a:defRPr sz="1760" b="1"/>
            </a:lvl6pPr>
            <a:lvl7pPr marL="3017225" indent="0">
              <a:buNone/>
              <a:defRPr sz="1760" b="1"/>
            </a:lvl7pPr>
            <a:lvl8pPr marL="3520096" indent="0">
              <a:buNone/>
              <a:defRPr sz="1760" b="1"/>
            </a:lvl8pPr>
            <a:lvl9pPr marL="4022966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8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5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39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3"/>
            <a:ext cx="5092066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0"/>
            <a:ext cx="3244095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870" indent="0">
              <a:buNone/>
              <a:defRPr sz="1540"/>
            </a:lvl2pPr>
            <a:lvl3pPr marL="1005742" indent="0">
              <a:buNone/>
              <a:defRPr sz="1320"/>
            </a:lvl3pPr>
            <a:lvl4pPr marL="1508613" indent="0">
              <a:buNone/>
              <a:defRPr sz="1100"/>
            </a:lvl4pPr>
            <a:lvl5pPr marL="2011483" indent="0">
              <a:buNone/>
              <a:defRPr sz="1100"/>
            </a:lvl5pPr>
            <a:lvl6pPr marL="2514353" indent="0">
              <a:buNone/>
              <a:defRPr sz="1100"/>
            </a:lvl6pPr>
            <a:lvl7pPr marL="3017225" indent="0">
              <a:buNone/>
              <a:defRPr sz="1100"/>
            </a:lvl7pPr>
            <a:lvl8pPr marL="3520096" indent="0">
              <a:buNone/>
              <a:defRPr sz="1100"/>
            </a:lvl8pPr>
            <a:lvl9pPr marL="4022966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40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3"/>
            <a:ext cx="5092066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870" indent="0">
              <a:buNone/>
              <a:defRPr sz="3080"/>
            </a:lvl2pPr>
            <a:lvl3pPr marL="1005742" indent="0">
              <a:buNone/>
              <a:defRPr sz="2640"/>
            </a:lvl3pPr>
            <a:lvl4pPr marL="1508613" indent="0">
              <a:buNone/>
              <a:defRPr sz="2200"/>
            </a:lvl4pPr>
            <a:lvl5pPr marL="2011483" indent="0">
              <a:buNone/>
              <a:defRPr sz="2200"/>
            </a:lvl5pPr>
            <a:lvl6pPr marL="2514353" indent="0">
              <a:buNone/>
              <a:defRPr sz="2200"/>
            </a:lvl6pPr>
            <a:lvl7pPr marL="3017225" indent="0">
              <a:buNone/>
              <a:defRPr sz="2200"/>
            </a:lvl7pPr>
            <a:lvl8pPr marL="3520096" indent="0">
              <a:buNone/>
              <a:defRPr sz="2200"/>
            </a:lvl8pPr>
            <a:lvl9pPr marL="4022966" indent="0">
              <a:buNone/>
              <a:defRPr sz="2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0"/>
            <a:ext cx="3244095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870" indent="0">
              <a:buNone/>
              <a:defRPr sz="1540"/>
            </a:lvl2pPr>
            <a:lvl3pPr marL="1005742" indent="0">
              <a:buNone/>
              <a:defRPr sz="1320"/>
            </a:lvl3pPr>
            <a:lvl4pPr marL="1508613" indent="0">
              <a:buNone/>
              <a:defRPr sz="1100"/>
            </a:lvl4pPr>
            <a:lvl5pPr marL="2011483" indent="0">
              <a:buNone/>
              <a:defRPr sz="1100"/>
            </a:lvl5pPr>
            <a:lvl6pPr marL="2514353" indent="0">
              <a:buNone/>
              <a:defRPr sz="1100"/>
            </a:lvl6pPr>
            <a:lvl7pPr marL="3017225" indent="0">
              <a:buNone/>
              <a:defRPr sz="1100"/>
            </a:lvl7pPr>
            <a:lvl8pPr marL="3520096" indent="0">
              <a:buNone/>
              <a:defRPr sz="1100"/>
            </a:lvl8pPr>
            <a:lvl9pPr marL="4022966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82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2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23CF9-C406-4693-AF0C-4016FAC4A25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8F79A-C895-4727-858A-579E00E87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3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742" rtl="0" eaLnBrk="1" latinLnBrk="0" hangingPunct="1">
        <a:lnSpc>
          <a:spcPct val="90000"/>
        </a:lnSpc>
        <a:spcBef>
          <a:spcPct val="0"/>
        </a:spcBef>
        <a:buNone/>
        <a:defRPr sz="48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36" indent="-251436" algn="l" defTabSz="1005742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06" indent="-251436" algn="l" defTabSz="1005742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177" indent="-251436" algn="l" defTabSz="1005742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048" indent="-251436" algn="l" defTabSz="1005742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2918" indent="-251436" algn="l" defTabSz="1005742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5790" indent="-251436" algn="l" defTabSz="1005742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660" indent="-251436" algn="l" defTabSz="1005742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530" indent="-251436" algn="l" defTabSz="1005742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401" indent="-251436" algn="l" defTabSz="1005742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74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870" algn="l" defTabSz="100574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42" algn="l" defTabSz="100574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613" algn="l" defTabSz="100574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483" algn="l" defTabSz="100574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53" algn="l" defTabSz="100574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225" algn="l" defTabSz="100574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096" algn="l" defTabSz="100574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2966" algn="l" defTabSz="1005742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2" name="Straight Arrow Connector 151"/>
          <p:cNvCxnSpPr/>
          <p:nvPr/>
        </p:nvCxnSpPr>
        <p:spPr>
          <a:xfrm flipH="1">
            <a:off x="2432455" y="2585942"/>
            <a:ext cx="721503" cy="1916827"/>
          </a:xfrm>
          <a:prstGeom prst="straightConnector1">
            <a:avLst/>
          </a:prstGeom>
          <a:ln>
            <a:solidFill>
              <a:schemeClr val="tx1"/>
            </a:solidFill>
            <a:headEnd w="lg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/>
          <p:cNvCxnSpPr>
            <a:endCxn id="223" idx="0"/>
          </p:cNvCxnSpPr>
          <p:nvPr/>
        </p:nvCxnSpPr>
        <p:spPr>
          <a:xfrm>
            <a:off x="2433015" y="1281949"/>
            <a:ext cx="6296176" cy="2916809"/>
          </a:xfrm>
          <a:prstGeom prst="straightConnector1">
            <a:avLst/>
          </a:prstGeom>
          <a:ln>
            <a:solidFill>
              <a:schemeClr val="tx1"/>
            </a:solidFill>
            <a:headEnd w="lg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Arrow Connector 262"/>
          <p:cNvCxnSpPr/>
          <p:nvPr/>
        </p:nvCxnSpPr>
        <p:spPr>
          <a:xfrm flipH="1">
            <a:off x="1388791" y="1188145"/>
            <a:ext cx="340143" cy="19694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/>
          <p:cNvCxnSpPr/>
          <p:nvPr/>
        </p:nvCxnSpPr>
        <p:spPr>
          <a:xfrm>
            <a:off x="2045010" y="766845"/>
            <a:ext cx="3455" cy="310382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endCxn id="277" idx="0"/>
          </p:cNvCxnSpPr>
          <p:nvPr/>
        </p:nvCxnSpPr>
        <p:spPr>
          <a:xfrm flipH="1">
            <a:off x="1025301" y="1670567"/>
            <a:ext cx="1065349" cy="2743681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Group 150"/>
          <p:cNvGrpSpPr/>
          <p:nvPr/>
        </p:nvGrpSpPr>
        <p:grpSpPr>
          <a:xfrm>
            <a:off x="1582946" y="955475"/>
            <a:ext cx="1508858" cy="830090"/>
            <a:chOff x="1510731" y="959223"/>
            <a:chExt cx="1273957" cy="929833"/>
          </a:xfrm>
        </p:grpSpPr>
        <p:sp>
          <p:nvSpPr>
            <p:cNvPr id="129" name="Oval 128"/>
            <p:cNvSpPr/>
            <p:nvPr/>
          </p:nvSpPr>
          <p:spPr>
            <a:xfrm>
              <a:off x="1510731" y="959223"/>
              <a:ext cx="1092227" cy="77093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2"/>
            <p:cNvSpPr txBox="1"/>
            <p:nvPr/>
          </p:nvSpPr>
          <p:spPr>
            <a:xfrm>
              <a:off x="1519821" y="1105625"/>
              <a:ext cx="1264867" cy="783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Global appraisals 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T1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376694" y="618441"/>
            <a:ext cx="1165682" cy="803605"/>
            <a:chOff x="3874320" y="1569410"/>
            <a:chExt cx="1066440" cy="681180"/>
          </a:xfrm>
        </p:grpSpPr>
        <p:sp>
          <p:nvSpPr>
            <p:cNvPr id="212" name="Rectangle 211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TextBox 134"/>
            <p:cNvSpPr txBox="1"/>
            <p:nvPr/>
          </p:nvSpPr>
          <p:spPr>
            <a:xfrm>
              <a:off x="3874320" y="1569410"/>
              <a:ext cx="1066440" cy="547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Fragile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person in a scary </a:t>
              </a:r>
              <a:endPara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world T1 </a:t>
              </a:r>
              <a:endParaRPr lang="en-US" sz="1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4" name="Group 213"/>
          <p:cNvGrpSpPr/>
          <p:nvPr/>
        </p:nvGrpSpPr>
        <p:grpSpPr>
          <a:xfrm>
            <a:off x="382306" y="1507742"/>
            <a:ext cx="984635" cy="778897"/>
            <a:chOff x="3898240" y="1565454"/>
            <a:chExt cx="889424" cy="685136"/>
          </a:xfrm>
        </p:grpSpPr>
        <p:sp>
          <p:nvSpPr>
            <p:cNvPr id="215" name="Rectangle 214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TextBox 134"/>
            <p:cNvSpPr txBox="1"/>
            <p:nvPr/>
          </p:nvSpPr>
          <p:spPr>
            <a:xfrm>
              <a:off x="3911221" y="1565454"/>
              <a:ext cx="876443" cy="568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Permanent &amp; disturbing change T1</a:t>
              </a:r>
              <a:endParaRPr lang="en-US" sz="1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66" name="Straight Arrow Connector 265"/>
          <p:cNvCxnSpPr>
            <a:endCxn id="215" idx="3"/>
          </p:cNvCxnSpPr>
          <p:nvPr/>
        </p:nvCxnSpPr>
        <p:spPr>
          <a:xfrm flipH="1">
            <a:off x="1363605" y="1650143"/>
            <a:ext cx="602636" cy="257723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268"/>
          <p:cNvSpPr txBox="1"/>
          <p:nvPr/>
        </p:nvSpPr>
        <p:spPr>
          <a:xfrm>
            <a:off x="1335876" y="792400"/>
            <a:ext cx="617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.76***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1299766" y="1511644"/>
            <a:ext cx="631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.90***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2" name="Straight Arrow Connector 271"/>
          <p:cNvCxnSpPr/>
          <p:nvPr/>
        </p:nvCxnSpPr>
        <p:spPr>
          <a:xfrm>
            <a:off x="1445736" y="4757778"/>
            <a:ext cx="442021" cy="0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6" name="Group 275"/>
          <p:cNvGrpSpPr/>
          <p:nvPr/>
        </p:nvGrpSpPr>
        <p:grpSpPr>
          <a:xfrm>
            <a:off x="584090" y="4414248"/>
            <a:ext cx="998856" cy="666355"/>
            <a:chOff x="3898240" y="1584235"/>
            <a:chExt cx="1003371" cy="666355"/>
          </a:xfrm>
        </p:grpSpPr>
        <p:sp>
          <p:nvSpPr>
            <p:cNvPr id="277" name="Rectangle 276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8" name="TextBox 134"/>
            <p:cNvSpPr txBox="1"/>
            <p:nvPr/>
          </p:nvSpPr>
          <p:spPr>
            <a:xfrm>
              <a:off x="3930139" y="1690904"/>
              <a:ext cx="971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Trauma history T1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329" name="Straight Arrow Connector 328"/>
          <p:cNvCxnSpPr>
            <a:endCxn id="331" idx="0"/>
          </p:cNvCxnSpPr>
          <p:nvPr/>
        </p:nvCxnSpPr>
        <p:spPr>
          <a:xfrm flipH="1">
            <a:off x="901633" y="4922082"/>
            <a:ext cx="1034250" cy="510192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Arrow Connector 332"/>
          <p:cNvCxnSpPr/>
          <p:nvPr/>
        </p:nvCxnSpPr>
        <p:spPr>
          <a:xfrm flipH="1">
            <a:off x="1953050" y="4888557"/>
            <a:ext cx="137600" cy="549396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Arrow Connector 335"/>
          <p:cNvCxnSpPr>
            <a:endCxn id="335" idx="0"/>
          </p:cNvCxnSpPr>
          <p:nvPr/>
        </p:nvCxnSpPr>
        <p:spPr>
          <a:xfrm>
            <a:off x="2307238" y="4794090"/>
            <a:ext cx="382861" cy="638184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Arrow Connector 380"/>
          <p:cNvCxnSpPr>
            <a:stCxn id="129" idx="4"/>
          </p:cNvCxnSpPr>
          <p:nvPr/>
        </p:nvCxnSpPr>
        <p:spPr>
          <a:xfrm flipH="1">
            <a:off x="2196676" y="1643708"/>
            <a:ext cx="33080" cy="2874880"/>
          </a:xfrm>
          <a:prstGeom prst="straightConnector1">
            <a:avLst/>
          </a:prstGeom>
          <a:ln>
            <a:solidFill>
              <a:schemeClr val="tx1"/>
            </a:solidFill>
            <a:headEnd w="lg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TextBox 382"/>
          <p:cNvSpPr txBox="1"/>
          <p:nvPr/>
        </p:nvSpPr>
        <p:spPr>
          <a:xfrm>
            <a:off x="759621" y="5079813"/>
            <a:ext cx="641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.79***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6" name="Straight Arrow Connector 385"/>
          <p:cNvCxnSpPr>
            <a:endCxn id="321" idx="0"/>
          </p:cNvCxnSpPr>
          <p:nvPr/>
        </p:nvCxnSpPr>
        <p:spPr>
          <a:xfrm flipH="1">
            <a:off x="4083064" y="4789641"/>
            <a:ext cx="676054" cy="636582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Arrow Connector 386"/>
          <p:cNvCxnSpPr>
            <a:stCxn id="183" idx="4"/>
            <a:endCxn id="327" idx="0"/>
          </p:cNvCxnSpPr>
          <p:nvPr/>
        </p:nvCxnSpPr>
        <p:spPr>
          <a:xfrm flipH="1">
            <a:off x="5039457" y="5109899"/>
            <a:ext cx="34478" cy="317199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Arrow Connector 387"/>
          <p:cNvCxnSpPr>
            <a:endCxn id="324" idx="0"/>
          </p:cNvCxnSpPr>
          <p:nvPr/>
        </p:nvCxnSpPr>
        <p:spPr>
          <a:xfrm>
            <a:off x="5394979" y="4776041"/>
            <a:ext cx="462909" cy="650182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TextBox 391"/>
          <p:cNvSpPr txBox="1"/>
          <p:nvPr/>
        </p:nvSpPr>
        <p:spPr>
          <a:xfrm>
            <a:off x="1670779" y="2536495"/>
            <a:ext cx="693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.71***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389312" y="4424204"/>
            <a:ext cx="722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.18 (ns)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8" name="Straight Arrow Connector 147"/>
          <p:cNvCxnSpPr>
            <a:stCxn id="223" idx="3"/>
          </p:cNvCxnSpPr>
          <p:nvPr/>
        </p:nvCxnSpPr>
        <p:spPr>
          <a:xfrm flipH="1">
            <a:off x="8010206" y="4741633"/>
            <a:ext cx="400402" cy="652183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223" idx="4"/>
          </p:cNvCxnSpPr>
          <p:nvPr/>
        </p:nvCxnSpPr>
        <p:spPr>
          <a:xfrm>
            <a:off x="8729191" y="4834776"/>
            <a:ext cx="15593" cy="559915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endCxn id="257" idx="0"/>
          </p:cNvCxnSpPr>
          <p:nvPr/>
        </p:nvCxnSpPr>
        <p:spPr>
          <a:xfrm>
            <a:off x="8932485" y="4493193"/>
            <a:ext cx="730117" cy="673524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3586924" y="4557361"/>
            <a:ext cx="693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.67***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5639818" y="2514611"/>
            <a:ext cx="710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.15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6358737" y="4500310"/>
            <a:ext cx="856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.29 (ns)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2514903" y="5085611"/>
            <a:ext cx="664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.69***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1939158" y="5110351"/>
            <a:ext cx="628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.84***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3807527" y="5014976"/>
            <a:ext cx="647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.83***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5000128" y="5082910"/>
            <a:ext cx="646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.87***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5704350" y="5050717"/>
            <a:ext cx="688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.80***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7657297" y="4811839"/>
            <a:ext cx="712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.74***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8703356" y="4842962"/>
            <a:ext cx="646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.98***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9465326" y="4846543"/>
            <a:ext cx="643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.83***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065046" y="2518945"/>
            <a:ext cx="68673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.13 (ns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" name="Oval 205"/>
          <p:cNvSpPr/>
          <p:nvPr/>
        </p:nvSpPr>
        <p:spPr>
          <a:xfrm>
            <a:off x="1935883" y="625306"/>
            <a:ext cx="233158" cy="24865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22" name="Group 221"/>
          <p:cNvGrpSpPr/>
          <p:nvPr/>
        </p:nvGrpSpPr>
        <p:grpSpPr>
          <a:xfrm>
            <a:off x="8278647" y="4198758"/>
            <a:ext cx="901088" cy="636018"/>
            <a:chOff x="1510731" y="959223"/>
            <a:chExt cx="1092227" cy="770931"/>
          </a:xfrm>
        </p:grpSpPr>
        <p:sp>
          <p:nvSpPr>
            <p:cNvPr id="223" name="Oval 222"/>
            <p:cNvSpPr/>
            <p:nvPr/>
          </p:nvSpPr>
          <p:spPr>
            <a:xfrm>
              <a:off x="1510731" y="959223"/>
              <a:ext cx="1092227" cy="77093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132"/>
            <p:cNvSpPr txBox="1"/>
            <p:nvPr/>
          </p:nvSpPr>
          <p:spPr>
            <a:xfrm>
              <a:off x="1605285" y="1179018"/>
              <a:ext cx="921598" cy="335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PTSS T3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233" name="Straight Arrow Connector 232"/>
          <p:cNvCxnSpPr>
            <a:endCxn id="223" idx="7"/>
          </p:cNvCxnSpPr>
          <p:nvPr/>
        </p:nvCxnSpPr>
        <p:spPr>
          <a:xfrm flipH="1">
            <a:off x="9047774" y="4048433"/>
            <a:ext cx="162343" cy="243468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Oval 233"/>
          <p:cNvSpPr/>
          <p:nvPr/>
        </p:nvSpPr>
        <p:spPr>
          <a:xfrm>
            <a:off x="9116973" y="3831173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35" name="Group 234"/>
          <p:cNvGrpSpPr/>
          <p:nvPr/>
        </p:nvGrpSpPr>
        <p:grpSpPr>
          <a:xfrm>
            <a:off x="7428692" y="5166717"/>
            <a:ext cx="1009786" cy="873868"/>
            <a:chOff x="3898240" y="1584235"/>
            <a:chExt cx="971473" cy="873868"/>
          </a:xfrm>
        </p:grpSpPr>
        <p:sp>
          <p:nvSpPr>
            <p:cNvPr id="236" name="Rectangle 235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TextBox 134"/>
            <p:cNvSpPr txBox="1"/>
            <p:nvPr/>
          </p:nvSpPr>
          <p:spPr>
            <a:xfrm>
              <a:off x="3898240" y="1627106"/>
              <a:ext cx="97147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Re-experiencing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T3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250" name="Straight Arrow Connector 249"/>
          <p:cNvCxnSpPr/>
          <p:nvPr/>
        </p:nvCxnSpPr>
        <p:spPr>
          <a:xfrm flipV="1">
            <a:off x="7898842" y="5829124"/>
            <a:ext cx="0" cy="214353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6" name="Group 255"/>
          <p:cNvGrpSpPr/>
          <p:nvPr/>
        </p:nvGrpSpPr>
        <p:grpSpPr>
          <a:xfrm>
            <a:off x="9340822" y="5166717"/>
            <a:ext cx="705316" cy="666355"/>
            <a:chOff x="3898240" y="1584235"/>
            <a:chExt cx="971473" cy="666355"/>
          </a:xfrm>
        </p:grpSpPr>
        <p:sp>
          <p:nvSpPr>
            <p:cNvPr id="257" name="Rectangle 256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8" name="TextBox 134"/>
            <p:cNvSpPr txBox="1"/>
            <p:nvPr/>
          </p:nvSpPr>
          <p:spPr>
            <a:xfrm>
              <a:off x="3898241" y="1627106"/>
              <a:ext cx="971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Arousal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T3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259" name="Group 258"/>
          <p:cNvGrpSpPr/>
          <p:nvPr/>
        </p:nvGrpSpPr>
        <p:grpSpPr>
          <a:xfrm>
            <a:off x="8481338" y="5167592"/>
            <a:ext cx="868027" cy="666355"/>
            <a:chOff x="3898240" y="1584235"/>
            <a:chExt cx="971473" cy="666355"/>
          </a:xfrm>
        </p:grpSpPr>
        <p:sp>
          <p:nvSpPr>
            <p:cNvPr id="260" name="Rectangle 259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4" name="TextBox 134"/>
            <p:cNvSpPr txBox="1"/>
            <p:nvPr/>
          </p:nvSpPr>
          <p:spPr>
            <a:xfrm>
              <a:off x="3898241" y="1627106"/>
              <a:ext cx="971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Avoidance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T3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68" name="Oval 267"/>
          <p:cNvSpPr/>
          <p:nvPr/>
        </p:nvSpPr>
        <p:spPr>
          <a:xfrm>
            <a:off x="7781470" y="6023144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05" name="Straight Arrow Connector 304"/>
          <p:cNvCxnSpPr/>
          <p:nvPr/>
        </p:nvCxnSpPr>
        <p:spPr>
          <a:xfrm flipV="1">
            <a:off x="8926773" y="5831463"/>
            <a:ext cx="0" cy="214353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Oval 305"/>
          <p:cNvSpPr/>
          <p:nvPr/>
        </p:nvSpPr>
        <p:spPr>
          <a:xfrm>
            <a:off x="8820655" y="6025483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07" name="Straight Arrow Connector 306"/>
          <p:cNvCxnSpPr/>
          <p:nvPr/>
        </p:nvCxnSpPr>
        <p:spPr>
          <a:xfrm flipV="1">
            <a:off x="9655284" y="5832104"/>
            <a:ext cx="0" cy="214353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Oval 318"/>
          <p:cNvSpPr/>
          <p:nvPr/>
        </p:nvSpPr>
        <p:spPr>
          <a:xfrm>
            <a:off x="9537912" y="6026124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20" name="Group 319"/>
          <p:cNvGrpSpPr/>
          <p:nvPr/>
        </p:nvGrpSpPr>
        <p:grpSpPr>
          <a:xfrm>
            <a:off x="3622379" y="5426223"/>
            <a:ext cx="1009786" cy="689202"/>
            <a:chOff x="3898240" y="1584235"/>
            <a:chExt cx="971472" cy="689202"/>
          </a:xfrm>
        </p:grpSpPr>
        <p:sp>
          <p:nvSpPr>
            <p:cNvPr id="321" name="Rectangle 320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2" name="TextBox 134"/>
            <p:cNvSpPr txBox="1"/>
            <p:nvPr/>
          </p:nvSpPr>
          <p:spPr>
            <a:xfrm>
              <a:off x="3898240" y="1627106"/>
              <a:ext cx="971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Re-experiencing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T2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23" name="Group 322"/>
          <p:cNvGrpSpPr/>
          <p:nvPr/>
        </p:nvGrpSpPr>
        <p:grpSpPr>
          <a:xfrm>
            <a:off x="5534509" y="5426223"/>
            <a:ext cx="708822" cy="666355"/>
            <a:chOff x="3898240" y="1584235"/>
            <a:chExt cx="971472" cy="666355"/>
          </a:xfrm>
        </p:grpSpPr>
        <p:sp>
          <p:nvSpPr>
            <p:cNvPr id="324" name="Rectangle 323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5" name="TextBox 134"/>
            <p:cNvSpPr txBox="1"/>
            <p:nvPr/>
          </p:nvSpPr>
          <p:spPr>
            <a:xfrm>
              <a:off x="3898240" y="1627106"/>
              <a:ext cx="971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Arousal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T2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26" name="Group 325"/>
          <p:cNvGrpSpPr/>
          <p:nvPr/>
        </p:nvGrpSpPr>
        <p:grpSpPr>
          <a:xfrm>
            <a:off x="4578772" y="5427098"/>
            <a:ext cx="1009786" cy="666355"/>
            <a:chOff x="3898240" y="1584235"/>
            <a:chExt cx="971472" cy="666355"/>
          </a:xfrm>
        </p:grpSpPr>
        <p:sp>
          <p:nvSpPr>
            <p:cNvPr id="327" name="Rectangle 326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8" name="TextBox 134"/>
            <p:cNvSpPr txBox="1"/>
            <p:nvPr/>
          </p:nvSpPr>
          <p:spPr>
            <a:xfrm>
              <a:off x="3898240" y="1627106"/>
              <a:ext cx="971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Avoidance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T2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30" name="Group 329"/>
          <p:cNvGrpSpPr/>
          <p:nvPr/>
        </p:nvGrpSpPr>
        <p:grpSpPr>
          <a:xfrm>
            <a:off x="440948" y="5432274"/>
            <a:ext cx="1009786" cy="689202"/>
            <a:chOff x="3898240" y="1584235"/>
            <a:chExt cx="971472" cy="689202"/>
          </a:xfrm>
        </p:grpSpPr>
        <p:sp>
          <p:nvSpPr>
            <p:cNvPr id="331" name="Rectangle 330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2" name="TextBox 134"/>
            <p:cNvSpPr txBox="1"/>
            <p:nvPr/>
          </p:nvSpPr>
          <p:spPr>
            <a:xfrm>
              <a:off x="3898240" y="1627106"/>
              <a:ext cx="971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Re-experiencing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T1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34" name="Group 333"/>
          <p:cNvGrpSpPr/>
          <p:nvPr/>
        </p:nvGrpSpPr>
        <p:grpSpPr>
          <a:xfrm>
            <a:off x="2353077" y="5432274"/>
            <a:ext cx="738726" cy="666355"/>
            <a:chOff x="3898240" y="1584235"/>
            <a:chExt cx="971472" cy="666355"/>
          </a:xfrm>
        </p:grpSpPr>
        <p:sp>
          <p:nvSpPr>
            <p:cNvPr id="335" name="Rectangle 334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7" name="TextBox 134"/>
            <p:cNvSpPr txBox="1"/>
            <p:nvPr/>
          </p:nvSpPr>
          <p:spPr>
            <a:xfrm>
              <a:off x="3898240" y="1627106"/>
              <a:ext cx="971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Arousal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T1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38" name="Group 337"/>
          <p:cNvGrpSpPr/>
          <p:nvPr/>
        </p:nvGrpSpPr>
        <p:grpSpPr>
          <a:xfrm>
            <a:off x="1397341" y="5433149"/>
            <a:ext cx="1009786" cy="666355"/>
            <a:chOff x="3898240" y="1584235"/>
            <a:chExt cx="971472" cy="666355"/>
          </a:xfrm>
        </p:grpSpPr>
        <p:sp>
          <p:nvSpPr>
            <p:cNvPr id="339" name="Rectangle 338"/>
            <p:cNvSpPr/>
            <p:nvPr/>
          </p:nvSpPr>
          <p:spPr>
            <a:xfrm>
              <a:off x="3898240" y="1584235"/>
              <a:ext cx="886411" cy="6663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0" name="TextBox 134"/>
            <p:cNvSpPr txBox="1"/>
            <p:nvPr/>
          </p:nvSpPr>
          <p:spPr>
            <a:xfrm>
              <a:off x="3898240" y="1627106"/>
              <a:ext cx="971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Avoidance</a:t>
              </a: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T1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344" name="Straight Arrow Connector 343"/>
          <p:cNvCxnSpPr/>
          <p:nvPr/>
        </p:nvCxnSpPr>
        <p:spPr>
          <a:xfrm flipH="1">
            <a:off x="5502544" y="4580099"/>
            <a:ext cx="258704" cy="121016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Oval 344"/>
          <p:cNvSpPr/>
          <p:nvPr/>
        </p:nvSpPr>
        <p:spPr>
          <a:xfrm>
            <a:off x="5709138" y="4500317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46" name="Straight Arrow Connector 345"/>
          <p:cNvCxnSpPr>
            <a:endCxn id="180" idx="1"/>
          </p:cNvCxnSpPr>
          <p:nvPr/>
        </p:nvCxnSpPr>
        <p:spPr>
          <a:xfrm>
            <a:off x="1917138" y="4244695"/>
            <a:ext cx="98204" cy="321465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7" name="Oval 346"/>
          <p:cNvSpPr/>
          <p:nvPr/>
        </p:nvSpPr>
        <p:spPr>
          <a:xfrm>
            <a:off x="1741707" y="4169243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48" name="Straight Arrow Connector 347"/>
          <p:cNvCxnSpPr/>
          <p:nvPr/>
        </p:nvCxnSpPr>
        <p:spPr>
          <a:xfrm flipV="1">
            <a:off x="4042528" y="6091419"/>
            <a:ext cx="0" cy="214353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Oval 348"/>
          <p:cNvSpPr/>
          <p:nvPr/>
        </p:nvSpPr>
        <p:spPr>
          <a:xfrm>
            <a:off x="3925156" y="6285439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50" name="Straight Arrow Connector 349"/>
          <p:cNvCxnSpPr/>
          <p:nvPr/>
        </p:nvCxnSpPr>
        <p:spPr>
          <a:xfrm flipV="1">
            <a:off x="5006291" y="6093758"/>
            <a:ext cx="0" cy="214353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1" name="Oval 350"/>
          <p:cNvSpPr/>
          <p:nvPr/>
        </p:nvSpPr>
        <p:spPr>
          <a:xfrm>
            <a:off x="4888919" y="6287778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69" name="Straight Arrow Connector 368"/>
          <p:cNvCxnSpPr/>
          <p:nvPr/>
        </p:nvCxnSpPr>
        <p:spPr>
          <a:xfrm flipV="1">
            <a:off x="6007516" y="6094399"/>
            <a:ext cx="0" cy="214353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Oval 369"/>
          <p:cNvSpPr/>
          <p:nvPr/>
        </p:nvSpPr>
        <p:spPr>
          <a:xfrm>
            <a:off x="5890144" y="6288419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1" name="Straight Arrow Connector 370"/>
          <p:cNvCxnSpPr/>
          <p:nvPr/>
        </p:nvCxnSpPr>
        <p:spPr>
          <a:xfrm flipV="1">
            <a:off x="897746" y="6089428"/>
            <a:ext cx="0" cy="214353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Oval 371"/>
          <p:cNvSpPr/>
          <p:nvPr/>
        </p:nvSpPr>
        <p:spPr>
          <a:xfrm>
            <a:off x="780374" y="6283448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7" name="Straight Arrow Connector 376"/>
          <p:cNvCxnSpPr/>
          <p:nvPr/>
        </p:nvCxnSpPr>
        <p:spPr>
          <a:xfrm flipV="1">
            <a:off x="1861509" y="6091767"/>
            <a:ext cx="0" cy="214353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" name="Oval 377"/>
          <p:cNvSpPr/>
          <p:nvPr/>
        </p:nvSpPr>
        <p:spPr>
          <a:xfrm>
            <a:off x="1744137" y="6285787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9" name="Straight Arrow Connector 378"/>
          <p:cNvCxnSpPr/>
          <p:nvPr/>
        </p:nvCxnSpPr>
        <p:spPr>
          <a:xfrm flipV="1">
            <a:off x="2772204" y="6092408"/>
            <a:ext cx="0" cy="214353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Oval 379"/>
          <p:cNvSpPr/>
          <p:nvPr/>
        </p:nvSpPr>
        <p:spPr>
          <a:xfrm>
            <a:off x="2654832" y="6286428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90" name="Straight Arrow Connector 389"/>
          <p:cNvCxnSpPr/>
          <p:nvPr/>
        </p:nvCxnSpPr>
        <p:spPr>
          <a:xfrm>
            <a:off x="156846" y="955474"/>
            <a:ext cx="230368" cy="0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5" name="Oval 384"/>
          <p:cNvSpPr/>
          <p:nvPr/>
        </p:nvSpPr>
        <p:spPr>
          <a:xfrm>
            <a:off x="51339" y="831149"/>
            <a:ext cx="233158" cy="24865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94" name="Straight Arrow Connector 393"/>
          <p:cNvCxnSpPr/>
          <p:nvPr/>
        </p:nvCxnSpPr>
        <p:spPr>
          <a:xfrm>
            <a:off x="165381" y="1874651"/>
            <a:ext cx="230368" cy="0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5" name="Oval 394"/>
          <p:cNvSpPr/>
          <p:nvPr/>
        </p:nvSpPr>
        <p:spPr>
          <a:xfrm>
            <a:off x="43832" y="1750326"/>
            <a:ext cx="233158" cy="24865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38" name="Straight Arrow Connector 437"/>
          <p:cNvCxnSpPr/>
          <p:nvPr/>
        </p:nvCxnSpPr>
        <p:spPr>
          <a:xfrm flipV="1">
            <a:off x="5500142" y="4644219"/>
            <a:ext cx="2778505" cy="145424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2" name="Group 181"/>
          <p:cNvGrpSpPr/>
          <p:nvPr/>
        </p:nvGrpSpPr>
        <p:grpSpPr>
          <a:xfrm>
            <a:off x="4594308" y="4473881"/>
            <a:ext cx="985374" cy="636018"/>
            <a:chOff x="1475480" y="959223"/>
            <a:chExt cx="1194390" cy="770931"/>
          </a:xfrm>
        </p:grpSpPr>
        <p:sp>
          <p:nvSpPr>
            <p:cNvPr id="183" name="Oval 182"/>
            <p:cNvSpPr/>
            <p:nvPr/>
          </p:nvSpPr>
          <p:spPr>
            <a:xfrm>
              <a:off x="1510731" y="959223"/>
              <a:ext cx="1092227" cy="77093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TextBox 132"/>
            <p:cNvSpPr txBox="1"/>
            <p:nvPr/>
          </p:nvSpPr>
          <p:spPr>
            <a:xfrm>
              <a:off x="1475480" y="1166741"/>
              <a:ext cx="1194390" cy="335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PTSS T2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439" name="Straight Arrow Connector 438"/>
          <p:cNvCxnSpPr/>
          <p:nvPr/>
        </p:nvCxnSpPr>
        <p:spPr>
          <a:xfrm>
            <a:off x="2019876" y="4789180"/>
            <a:ext cx="2612979" cy="2649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2529267" y="3930907"/>
            <a:ext cx="1416028" cy="764953"/>
          </a:xfrm>
          <a:prstGeom prst="straightConnector1">
            <a:avLst/>
          </a:prstGeom>
          <a:ln>
            <a:solidFill>
              <a:schemeClr val="tx1"/>
            </a:solidFill>
            <a:headEnd w="lg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6337438" y="3785442"/>
            <a:ext cx="76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.35*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187790" y="295268"/>
            <a:ext cx="9543875" cy="30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25"/>
              </a:spcAft>
            </a:pP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4.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 results examining the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relations of  appraisals  </a:t>
            </a:r>
            <a:r>
              <a:rPr lang="en-US" sz="12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2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avoidant coping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PTSS status over time.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45591" y="6752740"/>
            <a:ext cx="9543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Legend: Fit indices: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χ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[82,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N=96] =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83.71,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.43;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CFI =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1.00; RMSEA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..02. PTSS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Posttraumatic Stress Symptoms; T1 = &lt; 2 weeks since injury; T2 = 6 week follow-up; T3 = 12 week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follow-up, * = &lt; .05, **, = &lt; .01, *** = &lt; .001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Not pictured: covariates relationships (child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age, child sex, and injury severity; none had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direct effect on PTSS at any time point).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8" name="Straight Arrow Connector 197"/>
          <p:cNvCxnSpPr>
            <a:stCxn id="199" idx="6"/>
          </p:cNvCxnSpPr>
          <p:nvPr/>
        </p:nvCxnSpPr>
        <p:spPr>
          <a:xfrm>
            <a:off x="3750651" y="3845412"/>
            <a:ext cx="195945" cy="45644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Oval 198"/>
          <p:cNvSpPr/>
          <p:nvPr/>
        </p:nvSpPr>
        <p:spPr>
          <a:xfrm>
            <a:off x="3517493" y="3729778"/>
            <a:ext cx="233158" cy="23126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05" name="Straight Arrow Connector 204"/>
          <p:cNvCxnSpPr/>
          <p:nvPr/>
        </p:nvCxnSpPr>
        <p:spPr>
          <a:xfrm>
            <a:off x="6199897" y="3930907"/>
            <a:ext cx="2078750" cy="544916"/>
          </a:xfrm>
          <a:prstGeom prst="straightConnector1">
            <a:avLst/>
          </a:prstGeom>
          <a:ln>
            <a:solidFill>
              <a:schemeClr val="tx1"/>
            </a:solidFill>
            <a:headEnd w="lg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/>
          <p:cNvGrpSpPr/>
          <p:nvPr/>
        </p:nvGrpSpPr>
        <p:grpSpPr>
          <a:xfrm>
            <a:off x="3901434" y="3767288"/>
            <a:ext cx="2484713" cy="276999"/>
            <a:chOff x="3862535" y="1592643"/>
            <a:chExt cx="1247609" cy="378871"/>
          </a:xfrm>
        </p:grpSpPr>
        <p:sp>
          <p:nvSpPr>
            <p:cNvPr id="155" name="Rectangle 154"/>
            <p:cNvSpPr/>
            <p:nvPr/>
          </p:nvSpPr>
          <p:spPr>
            <a:xfrm>
              <a:off x="3882513" y="1631548"/>
              <a:ext cx="1142411" cy="3312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TextBox 134"/>
            <p:cNvSpPr txBox="1"/>
            <p:nvPr/>
          </p:nvSpPr>
          <p:spPr>
            <a:xfrm>
              <a:off x="3862535" y="1592643"/>
              <a:ext cx="1247609" cy="378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Avoidant coping T2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1834844" y="4473017"/>
            <a:ext cx="985374" cy="636018"/>
            <a:chOff x="1451899" y="959223"/>
            <a:chExt cx="1194390" cy="770931"/>
          </a:xfrm>
        </p:grpSpPr>
        <p:sp>
          <p:nvSpPr>
            <p:cNvPr id="180" name="Oval 179"/>
            <p:cNvSpPr/>
            <p:nvPr/>
          </p:nvSpPr>
          <p:spPr>
            <a:xfrm>
              <a:off x="1510731" y="959223"/>
              <a:ext cx="1092227" cy="77093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TextBox 132"/>
            <p:cNvSpPr txBox="1"/>
            <p:nvPr/>
          </p:nvSpPr>
          <p:spPr>
            <a:xfrm>
              <a:off x="1451899" y="1166741"/>
              <a:ext cx="1194390" cy="335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PTSS T1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42" name="TextBox 241"/>
          <p:cNvSpPr txBox="1"/>
          <p:nvPr/>
        </p:nvSpPr>
        <p:spPr>
          <a:xfrm>
            <a:off x="2925054" y="4053115"/>
            <a:ext cx="647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.52***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2482852" y="3136268"/>
            <a:ext cx="693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.19*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215111" y="15219"/>
            <a:ext cx="9516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A BIO-PSYCHO-SOCIAL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                                      					29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2877688" y="1670567"/>
            <a:ext cx="3455" cy="310382"/>
          </a:xfrm>
          <a:prstGeom prst="straightConnector1">
            <a:avLst/>
          </a:prstGeom>
          <a:ln>
            <a:solidFill>
              <a:schemeClr val="tx1"/>
            </a:solidFill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Group 144"/>
          <p:cNvGrpSpPr/>
          <p:nvPr/>
        </p:nvGrpSpPr>
        <p:grpSpPr>
          <a:xfrm>
            <a:off x="2753615" y="1870346"/>
            <a:ext cx="949943" cy="782764"/>
            <a:chOff x="1510731" y="475953"/>
            <a:chExt cx="1111928" cy="770931"/>
          </a:xfrm>
        </p:grpSpPr>
        <p:sp>
          <p:nvSpPr>
            <p:cNvPr id="146" name="Rectangle 145"/>
            <p:cNvSpPr/>
            <p:nvPr/>
          </p:nvSpPr>
          <p:spPr>
            <a:xfrm>
              <a:off x="1510731" y="475953"/>
              <a:ext cx="1092227" cy="77093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825"/>
                </a:spcAft>
              </a:pPr>
              <a:r>
                <a:rPr lang="en-US" sz="907"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907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7" name="TextBox 132"/>
            <p:cNvSpPr txBox="1"/>
            <p:nvPr/>
          </p:nvSpPr>
          <p:spPr>
            <a:xfrm>
              <a:off x="1555132" y="491789"/>
              <a:ext cx="1067527" cy="559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Trauma-specific appraisals T1</a:t>
              </a:r>
              <a:endParaRPr lang="en-US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157" name="Straight Arrow Connector 156"/>
          <p:cNvCxnSpPr/>
          <p:nvPr/>
        </p:nvCxnSpPr>
        <p:spPr>
          <a:xfrm>
            <a:off x="3733231" y="2235890"/>
            <a:ext cx="4677377" cy="2028715"/>
          </a:xfrm>
          <a:prstGeom prst="straightConnector1">
            <a:avLst/>
          </a:prstGeom>
          <a:ln>
            <a:solidFill>
              <a:schemeClr val="tx1"/>
            </a:solidFill>
            <a:headEnd w="lg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Oval 157"/>
          <p:cNvSpPr/>
          <p:nvPr/>
        </p:nvSpPr>
        <p:spPr>
          <a:xfrm>
            <a:off x="2753615" y="1536914"/>
            <a:ext cx="233158" cy="24865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3850012" y="2137420"/>
            <a:ext cx="710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.05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6" name="Straight Arrow Connector 195"/>
          <p:cNvCxnSpPr>
            <a:stCxn id="146" idx="1"/>
          </p:cNvCxnSpPr>
          <p:nvPr/>
        </p:nvCxnSpPr>
        <p:spPr>
          <a:xfrm flipH="1">
            <a:off x="1372965" y="2261728"/>
            <a:ext cx="1380650" cy="2143747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Box 217"/>
          <p:cNvSpPr txBox="1"/>
          <p:nvPr/>
        </p:nvSpPr>
        <p:spPr>
          <a:xfrm>
            <a:off x="1425187" y="3259399"/>
            <a:ext cx="68673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.02 (ns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00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tx1"/>
          </a:solidFill>
          <a:headEnd w="sm" len="med"/>
          <a:tailEnd type="arrow" w="sm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1289</TotalTime>
  <Words>267</Words>
  <Application>Microsoft Office PowerPoint</Application>
  <PresentationFormat>Custom</PresentationFormat>
  <Paragraphs>89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Children's Hospital of Philadelphia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Weiss, Danielle E</dc:creator>
  <cp:lastModifiedBy>Marsac, Meghan L</cp:lastModifiedBy>
  <cp:revision>123</cp:revision>
  <cp:lastPrinted>2016-04-27T14:32:31Z</cp:lastPrinted>
  <dcterms:created xsi:type="dcterms:W3CDTF">2016-03-08T15:39:50Z</dcterms:created>
  <dcterms:modified xsi:type="dcterms:W3CDTF">2017-03-02T20:12:20Z</dcterms:modified>
</cp:coreProperties>
</file>