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62" r:id="rId2"/>
    <p:sldId id="263" r:id="rId3"/>
    <p:sldId id="264" r:id="rId4"/>
    <p:sldId id="256" r:id="rId5"/>
    <p:sldId id="266" r:id="rId6"/>
    <p:sldId id="265" r:id="rId7"/>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31"/>
  </p:normalViewPr>
  <p:slideViewPr>
    <p:cSldViewPr snapToGrid="0" snapToObjects="1">
      <p:cViewPr>
        <p:scale>
          <a:sx n="117" d="100"/>
          <a:sy n="117" d="100"/>
        </p:scale>
        <p:origin x="2328" y="-9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60C8F8-9368-1947-BF98-FF43661C9454}" type="datetimeFigureOut">
              <a:rPr lang="en-US" smtClean="0"/>
              <a:t>9/6/17</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A05B9F-EF60-BD41-B0AC-8DA00F664540}" type="slidenum">
              <a:rPr lang="en-US" smtClean="0"/>
              <a:t>‹#›</a:t>
            </a:fld>
            <a:endParaRPr lang="en-US"/>
          </a:p>
        </p:txBody>
      </p:sp>
    </p:spTree>
    <p:extLst>
      <p:ext uri="{BB962C8B-B14F-4D97-AF65-F5344CB8AC3E}">
        <p14:creationId xmlns:p14="http://schemas.microsoft.com/office/powerpoint/2010/main" val="970321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27340B7-C80E-1D49-897D-B8A56D3BBA97}" type="datetimeFigureOut">
              <a:rPr lang="en-US" smtClean="0"/>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7340B7-C80E-1D49-897D-B8A56D3BBA97}" type="datetimeFigureOut">
              <a:rPr lang="en-US" smtClean="0"/>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7340B7-C80E-1D49-897D-B8A56D3BBA97}" type="datetimeFigureOut">
              <a:rPr lang="en-US" smtClean="0"/>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7340B7-C80E-1D49-897D-B8A56D3BBA97}" type="datetimeFigureOut">
              <a:rPr lang="en-US" smtClean="0"/>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7340B7-C80E-1D49-897D-B8A56D3BBA97}" type="datetimeFigureOut">
              <a:rPr lang="en-US" smtClean="0"/>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27340B7-C80E-1D49-897D-B8A56D3BBA97}" type="datetimeFigureOut">
              <a:rPr lang="en-US" smtClean="0"/>
              <a:t>9/6/17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27340B7-C80E-1D49-897D-B8A56D3BBA97}" type="datetimeFigureOut">
              <a:rPr lang="en-US" smtClean="0"/>
              <a:t>9/6/17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27340B7-C80E-1D49-897D-B8A56D3BBA97}" type="datetimeFigureOut">
              <a:rPr lang="en-US" smtClean="0"/>
              <a:t>9/6/17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7340B7-C80E-1D49-897D-B8A56D3BBA97}" type="datetimeFigureOut">
              <a:rPr lang="en-US" smtClean="0"/>
              <a:t>9/6/17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7340B7-C80E-1D49-897D-B8A56D3BBA97}" type="datetimeFigureOut">
              <a:rPr lang="en-US" smtClean="0"/>
              <a:t>9/6/17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7340B7-C80E-1D49-897D-B8A56D3BBA97}" type="datetimeFigureOut">
              <a:rPr lang="en-US" smtClean="0"/>
              <a:t>9/6/17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17E10-27CE-6B4D-910B-F2E4E942BAC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27340B7-C80E-1D49-897D-B8A56D3BBA97}" type="datetimeFigureOut">
              <a:rPr lang="en-US" smtClean="0"/>
              <a:t>9/6/17</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F817E10-27CE-6B4D-910B-F2E4E942BACB}" type="slidenum">
              <a:rPr lang="en-US" smtClean="0"/>
              <a:t>‹#›</a:t>
            </a:fld>
            <a:endParaRPr lang="en-US"/>
          </a:p>
        </p:txBody>
      </p:sp>
    </p:spTree>
    <p:extLst>
      <p:ext uri="{BB962C8B-B14F-4D97-AF65-F5344CB8AC3E}">
        <p14:creationId xmlns:p14="http://schemas.microsoft.com/office/powerpoint/2010/main" val="344187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5909" y="7050148"/>
            <a:ext cx="6103189" cy="830997"/>
          </a:xfrm>
          <a:prstGeom prst="rect">
            <a:avLst/>
          </a:prstGeom>
          <a:noFill/>
        </p:spPr>
        <p:txBody>
          <a:bodyPr wrap="square" rtlCol="0">
            <a:spAutoFit/>
          </a:bodyPr>
          <a:lstStyle/>
          <a:p>
            <a:pPr lvl="0"/>
            <a:r>
              <a:rPr lang="en-US" sz="1200" b="1" dirty="0"/>
              <a:t>Figure S1– </a:t>
            </a:r>
            <a:r>
              <a:rPr lang="en-US" sz="1200" dirty="0"/>
              <a:t>Linkage map of </a:t>
            </a:r>
            <a:r>
              <a:rPr lang="en-US" sz="1200" dirty="0" err="1"/>
              <a:t>Waneta</a:t>
            </a:r>
            <a:r>
              <a:rPr lang="en-US" sz="1200" dirty="0"/>
              <a:t> chromosome 5 (H1-H4 = homologous maps). The olive green and blue bars correspond to the support LOD interval for the QTLs location for leaf necrosis and mosaic symptoms, respectively.  In the bars, whiskers represent the two LOD support interval and the solid box represents the one LOD support interval for the QTL location.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30" y="474175"/>
            <a:ext cx="6533410" cy="6575973"/>
          </a:xfrm>
          <a:prstGeom prst="rect">
            <a:avLst/>
          </a:prstGeom>
        </p:spPr>
      </p:pic>
    </p:spTree>
    <p:extLst>
      <p:ext uri="{BB962C8B-B14F-4D97-AF65-F5344CB8AC3E}">
        <p14:creationId xmlns:p14="http://schemas.microsoft.com/office/powerpoint/2010/main" val="1055989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8539" y="7633977"/>
            <a:ext cx="6281531" cy="830997"/>
          </a:xfrm>
          <a:prstGeom prst="rect">
            <a:avLst/>
          </a:prstGeom>
          <a:noFill/>
        </p:spPr>
        <p:txBody>
          <a:bodyPr wrap="square" rtlCol="0">
            <a:spAutoFit/>
          </a:bodyPr>
          <a:lstStyle/>
          <a:p>
            <a:pPr lvl="0"/>
            <a:r>
              <a:rPr lang="en-US" sz="1200" b="1" dirty="0"/>
              <a:t>Figure S2 – </a:t>
            </a:r>
            <a:r>
              <a:rPr lang="en-US" sz="1200" dirty="0"/>
              <a:t>Linkage Map of Pike chromosome 5 (H5-H8 = homologous maps). The blue bar corresponds to the support LOD interval for the QTL location for Mosaic.  In the bar, whiskers represent the two LOD support interval and the solid box represents the one LOD support interval for the QTL location.</a:t>
            </a: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348"/>
            <a:ext cx="6858000" cy="7624629"/>
          </a:xfrm>
          <a:prstGeom prst="rect">
            <a:avLst/>
          </a:prstGeom>
        </p:spPr>
      </p:pic>
    </p:spTree>
    <p:extLst>
      <p:ext uri="{BB962C8B-B14F-4D97-AF65-F5344CB8AC3E}">
        <p14:creationId xmlns:p14="http://schemas.microsoft.com/office/powerpoint/2010/main" val="1207995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0361" y="8166741"/>
            <a:ext cx="5410200" cy="461665"/>
          </a:xfrm>
          <a:prstGeom prst="rect">
            <a:avLst/>
          </a:prstGeom>
          <a:noFill/>
        </p:spPr>
        <p:txBody>
          <a:bodyPr wrap="square" rtlCol="0">
            <a:spAutoFit/>
          </a:bodyPr>
          <a:lstStyle/>
          <a:p>
            <a:pPr lvl="0"/>
            <a:r>
              <a:rPr lang="en-US" sz="1200" b="1" dirty="0"/>
              <a:t>Figure S3 – </a:t>
            </a:r>
            <a:r>
              <a:rPr lang="en-US" sz="1200" dirty="0"/>
              <a:t>Graph of chromosome 4 from the parents (</a:t>
            </a:r>
            <a:r>
              <a:rPr lang="en-US" sz="1200" dirty="0" err="1"/>
              <a:t>Waneta</a:t>
            </a:r>
            <a:r>
              <a:rPr lang="en-US" sz="1200" dirty="0"/>
              <a:t> and Pike) showing the genetic location (</a:t>
            </a:r>
            <a:r>
              <a:rPr lang="en-US" sz="1200" dirty="0" err="1"/>
              <a:t>cM</a:t>
            </a:r>
            <a:r>
              <a:rPr lang="en-US" sz="1200" dirty="0"/>
              <a:t>) and the physical position (Mb) of SNP markers. </a:t>
            </a: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12800" y="440130"/>
            <a:ext cx="4415183" cy="353989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12800" y="4432642"/>
            <a:ext cx="4415183" cy="3539892"/>
          </a:xfrm>
          <a:prstGeom prst="rect">
            <a:avLst/>
          </a:prstGeom>
        </p:spPr>
      </p:pic>
    </p:spTree>
    <p:extLst>
      <p:ext uri="{BB962C8B-B14F-4D97-AF65-F5344CB8AC3E}">
        <p14:creationId xmlns:p14="http://schemas.microsoft.com/office/powerpoint/2010/main" val="467936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2334" y="2697885"/>
            <a:ext cx="5779957" cy="646331"/>
          </a:xfrm>
          <a:prstGeom prst="rect">
            <a:avLst/>
          </a:prstGeom>
          <a:noFill/>
        </p:spPr>
        <p:txBody>
          <a:bodyPr wrap="square" rtlCol="0">
            <a:spAutoFit/>
          </a:bodyPr>
          <a:lstStyle/>
          <a:p>
            <a:r>
              <a:rPr lang="en-US" sz="1200" b="1" dirty="0" smtClean="0"/>
              <a:t>Table </a:t>
            </a:r>
            <a:r>
              <a:rPr lang="en-US" sz="1200" b="1" dirty="0" smtClean="0"/>
              <a:t>S2. </a:t>
            </a:r>
            <a:r>
              <a:rPr lang="en-US" sz="1200" dirty="0" smtClean="0"/>
              <a:t>Raw phenotypic trait data of parents and H25 population for mosaic, </a:t>
            </a:r>
            <a:r>
              <a:rPr lang="en-US" sz="1200" dirty="0" err="1" smtClean="0">
                <a:solidFill>
                  <a:srgbClr val="000000"/>
                </a:solidFill>
                <a:latin typeface="Calibri" charset="0"/>
              </a:rPr>
              <a:t>v</a:t>
            </a:r>
            <a:r>
              <a:rPr lang="en-US" sz="1200" i="0" u="none" strike="noStrike" dirty="0" err="1" smtClean="0">
                <a:solidFill>
                  <a:srgbClr val="000000"/>
                </a:solidFill>
                <a:effectLst/>
                <a:latin typeface="Calibri" charset="0"/>
              </a:rPr>
              <a:t>einal</a:t>
            </a:r>
            <a:r>
              <a:rPr lang="en-US" sz="1200" i="0" u="none" strike="noStrike" dirty="0" smtClean="0">
                <a:solidFill>
                  <a:srgbClr val="000000"/>
                </a:solidFill>
                <a:effectLst/>
                <a:latin typeface="Calibri" charset="0"/>
              </a:rPr>
              <a:t> necrosis, leaf necrosis, and PTNRD</a:t>
            </a:r>
            <a:r>
              <a:rPr lang="en-US" sz="1200" dirty="0" smtClean="0"/>
              <a:t>. </a:t>
            </a:r>
          </a:p>
          <a:p>
            <a:endParaRPr lang="en-US" sz="1200" dirty="0" smtClean="0"/>
          </a:p>
        </p:txBody>
      </p:sp>
      <p:sp>
        <p:nvSpPr>
          <p:cNvPr id="5" name="TextBox 4"/>
          <p:cNvSpPr txBox="1"/>
          <p:nvPr/>
        </p:nvSpPr>
        <p:spPr>
          <a:xfrm>
            <a:off x="492333" y="1238250"/>
            <a:ext cx="5779957" cy="830997"/>
          </a:xfrm>
          <a:prstGeom prst="rect">
            <a:avLst/>
          </a:prstGeom>
          <a:noFill/>
        </p:spPr>
        <p:txBody>
          <a:bodyPr wrap="square" rtlCol="0">
            <a:spAutoFit/>
          </a:bodyPr>
          <a:lstStyle/>
          <a:p>
            <a:r>
              <a:rPr lang="en-US" sz="1200" b="1" dirty="0"/>
              <a:t>Table </a:t>
            </a:r>
            <a:r>
              <a:rPr lang="en-US" sz="1200" b="1" dirty="0" smtClean="0"/>
              <a:t>S1. </a:t>
            </a:r>
            <a:r>
              <a:rPr lang="en-US" sz="1200" dirty="0"/>
              <a:t>Genotype scores of the </a:t>
            </a:r>
            <a:r>
              <a:rPr lang="en-US" sz="1200" dirty="0" err="1"/>
              <a:t>Infinium</a:t>
            </a:r>
            <a:r>
              <a:rPr lang="en-US" sz="1200" dirty="0"/>
              <a:t> 8303 Potato Array SNP markers (AAAA=0, AAAB=1, AABB=2, ABBB=3, BBBB=4, and missing value</a:t>
            </a:r>
            <a:r>
              <a:rPr lang="en-US" sz="1200" dirty="0" smtClean="0"/>
              <a:t>= 9) evaluated in the H25 population.  SNPs went through a pre-filtering step and filtering and hierarchical </a:t>
            </a:r>
            <a:r>
              <a:rPr lang="en-US" sz="1200" dirty="0"/>
              <a:t>clustering analyses </a:t>
            </a:r>
            <a:r>
              <a:rPr lang="en-US" sz="1200" dirty="0" smtClean="0"/>
              <a:t>in </a:t>
            </a:r>
            <a:r>
              <a:rPr lang="en-US" sz="1200" dirty="0" err="1" smtClean="0"/>
              <a:t>TetraploidSNPMap</a:t>
            </a:r>
            <a:r>
              <a:rPr lang="en-US" sz="1200" dirty="0" smtClean="0"/>
              <a:t>.  </a:t>
            </a:r>
          </a:p>
        </p:txBody>
      </p:sp>
      <p:graphicFrame>
        <p:nvGraphicFramePr>
          <p:cNvPr id="6" name="Table 5"/>
          <p:cNvGraphicFramePr>
            <a:graphicFrameLocks noGrp="1"/>
          </p:cNvGraphicFramePr>
          <p:nvPr/>
        </p:nvGraphicFramePr>
        <p:xfrm>
          <a:off x="3016250" y="5148739"/>
          <a:ext cx="825500" cy="203200"/>
        </p:xfrm>
        <a:graphic>
          <a:graphicData uri="http://schemas.openxmlformats.org/drawingml/2006/table">
            <a:tbl>
              <a:tblPr/>
              <a:tblGrid>
                <a:gridCol w="825500"/>
              </a:tblGrid>
              <a:tr h="203200">
                <a:tc>
                  <a:txBody>
                    <a:bodyPr/>
                    <a:lstStyle/>
                    <a:p>
                      <a:pPr algn="l" fontAlgn="b"/>
                      <a:endParaRPr lang="en-US" sz="1200" b="0" i="0" u="none" strike="noStrike" dirty="0">
                        <a:solidFill>
                          <a:srgbClr val="000000"/>
                        </a:solidFill>
                        <a:effectLst/>
                        <a:latin typeface="Calibri" charset="0"/>
                      </a:endParaRPr>
                    </a:p>
                  </a:txBody>
                  <a:tcPr marL="6350" marR="6350" marT="6350" marB="0" anchor="b">
                    <a:lnL>
                      <a:noFill/>
                    </a:lnL>
                    <a:lnR>
                      <a:noFill/>
                    </a:lnR>
                    <a:lnT>
                      <a:noFill/>
                    </a:lnT>
                    <a:lnB>
                      <a:noFill/>
                    </a:lnB>
                  </a:tcPr>
                </a:tc>
              </a:tr>
            </a:tbl>
          </a:graphicData>
        </a:graphic>
      </p:graphicFrame>
    </p:spTree>
    <p:extLst>
      <p:ext uri="{BB962C8B-B14F-4D97-AF65-F5344CB8AC3E}">
        <p14:creationId xmlns:p14="http://schemas.microsoft.com/office/powerpoint/2010/main" val="1445795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70302" y="840318"/>
            <a:ext cx="4946676" cy="461665"/>
          </a:xfrm>
          <a:prstGeom prst="rect">
            <a:avLst/>
          </a:prstGeom>
          <a:noFill/>
        </p:spPr>
        <p:txBody>
          <a:bodyPr wrap="square" rtlCol="0">
            <a:spAutoFit/>
          </a:bodyPr>
          <a:lstStyle/>
          <a:p>
            <a:r>
              <a:rPr lang="en-US" sz="1200" b="1" dirty="0">
                <a:latin typeface="Calibri" charset="0"/>
                <a:ea typeface="Calibri" charset="0"/>
                <a:cs typeface="Calibri" charset="0"/>
              </a:rPr>
              <a:t>Table </a:t>
            </a:r>
            <a:r>
              <a:rPr lang="en-US" sz="1200" b="1" dirty="0" smtClean="0">
                <a:latin typeface="Calibri" charset="0"/>
                <a:ea typeface="Calibri" charset="0"/>
                <a:cs typeface="Calibri" charset="0"/>
              </a:rPr>
              <a:t>S3- </a:t>
            </a:r>
            <a:r>
              <a:rPr lang="en-US" sz="1200" dirty="0" smtClean="0">
                <a:latin typeface="Calibri" charset="0"/>
                <a:ea typeface="Calibri" charset="0"/>
                <a:cs typeface="Calibri" charset="0"/>
              </a:rPr>
              <a:t>Parents </a:t>
            </a:r>
            <a:r>
              <a:rPr lang="en-US" sz="1200" dirty="0">
                <a:latin typeface="Calibri" charset="0"/>
                <a:ea typeface="Calibri" charset="0"/>
                <a:cs typeface="Calibri" charset="0"/>
              </a:rPr>
              <a:t>and F1 offspring genotype configurations in the </a:t>
            </a:r>
            <a:r>
              <a:rPr lang="en-US" sz="1200" dirty="0" smtClean="0">
                <a:latin typeface="Calibri" charset="0"/>
                <a:ea typeface="Calibri" charset="0"/>
                <a:cs typeface="Calibri" charset="0"/>
              </a:rPr>
              <a:t>H25 tetraploid </a:t>
            </a:r>
            <a:r>
              <a:rPr lang="en-US" sz="1200" dirty="0">
                <a:latin typeface="Calibri" charset="0"/>
                <a:ea typeface="Calibri" charset="0"/>
                <a:cs typeface="Calibri" charset="0"/>
              </a:rPr>
              <a:t>mapping population. </a:t>
            </a:r>
            <a:endParaRPr lang="en-US" sz="1200" dirty="0" smtClean="0">
              <a:latin typeface="Calibri" charset="0"/>
              <a:ea typeface="Calibri" charset="0"/>
              <a:cs typeface="Calibri"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09573382"/>
              </p:ext>
            </p:extLst>
          </p:nvPr>
        </p:nvGraphicFramePr>
        <p:xfrm>
          <a:off x="670302" y="1388700"/>
          <a:ext cx="5150658" cy="2986554"/>
        </p:xfrm>
        <a:graphic>
          <a:graphicData uri="http://schemas.openxmlformats.org/drawingml/2006/table">
            <a:tbl>
              <a:tblPr/>
              <a:tblGrid>
                <a:gridCol w="1382727"/>
                <a:gridCol w="1320505"/>
                <a:gridCol w="1182231"/>
                <a:gridCol w="1265195"/>
              </a:tblGrid>
              <a:tr h="221226">
                <a:tc gridSpan="2">
                  <a:txBody>
                    <a:bodyPr/>
                    <a:lstStyle/>
                    <a:p>
                      <a:pPr algn="ctr" fontAlgn="b"/>
                      <a:r>
                        <a:rPr lang="en-US" sz="1200" b="1" i="0" u="none" strike="noStrike" dirty="0">
                          <a:solidFill>
                            <a:srgbClr val="000000"/>
                          </a:solidFill>
                          <a:effectLst/>
                          <a:latin typeface="Calibri" charset="0"/>
                        </a:rPr>
                        <a:t>Parental Genotype Configurations</a:t>
                      </a:r>
                    </a:p>
                  </a:txBody>
                  <a:tcPr marL="5531" marR="5531" marT="5531"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1200" b="1" i="0" u="none" strike="noStrike">
                          <a:solidFill>
                            <a:srgbClr val="000000"/>
                          </a:solidFill>
                          <a:effectLst/>
                          <a:latin typeface="Calibri" charset="0"/>
                        </a:rPr>
                        <a:t>SNP Type</a:t>
                      </a:r>
                    </a:p>
                  </a:txBody>
                  <a:tcPr marL="5531" marR="5531" marT="5531"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Count</a:t>
                      </a:r>
                    </a:p>
                  </a:txBody>
                  <a:tcPr marL="5531" marR="5531" marT="5531"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1226">
                <a:tc>
                  <a:txBody>
                    <a:bodyPr/>
                    <a:lstStyle/>
                    <a:p>
                      <a:pPr algn="l" fontAlgn="b"/>
                      <a:r>
                        <a:rPr lang="en-US" sz="1200" b="0" i="0" u="none" strike="noStrike" dirty="0">
                          <a:solidFill>
                            <a:srgbClr val="000000"/>
                          </a:solidFill>
                          <a:effectLst/>
                          <a:latin typeface="Calibri" charset="0"/>
                        </a:rPr>
                        <a:t>AAAA</a:t>
                      </a:r>
                    </a:p>
                  </a:txBody>
                  <a:tcPr marL="5531" marR="5531" marT="5531"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Calibri" charset="0"/>
                        </a:rPr>
                        <a:t>AAAB</a:t>
                      </a:r>
                    </a:p>
                  </a:txBody>
                  <a:tcPr marL="5531" marR="5531" marT="5531"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Calibri" charset="0"/>
                        </a:rPr>
                        <a:t>Simplex</a:t>
                      </a:r>
                    </a:p>
                  </a:txBody>
                  <a:tcPr marL="5531" marR="5531" marT="5531"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is-IS" sz="1200" b="0" i="0" u="none" strike="noStrike" dirty="0" smtClean="0">
                          <a:solidFill>
                            <a:srgbClr val="000000"/>
                          </a:solidFill>
                          <a:effectLst/>
                          <a:latin typeface="Calibri" charset="0"/>
                        </a:rPr>
                        <a:t>488</a:t>
                      </a:r>
                      <a:endParaRPr lang="is-IS" sz="1200" b="0" i="0" u="none" strike="noStrike" dirty="0">
                        <a:solidFill>
                          <a:srgbClr val="000000"/>
                        </a:solidFill>
                        <a:effectLst/>
                        <a:latin typeface="Calibri" charset="0"/>
                      </a:endParaRPr>
                    </a:p>
                  </a:txBody>
                  <a:tcPr marL="5531" marR="5531" marT="5531" marB="0" anchor="b">
                    <a:lnL>
                      <a:noFill/>
                    </a:lnL>
                    <a:lnR>
                      <a:noFill/>
                    </a:lnR>
                    <a:lnT w="25400" cap="flat" cmpd="dbl" algn="ctr">
                      <a:solidFill>
                        <a:srgbClr val="000000"/>
                      </a:solidFill>
                      <a:prstDash val="solid"/>
                      <a:round/>
                      <a:headEnd type="none" w="med" len="med"/>
                      <a:tailEnd type="none" w="med" len="med"/>
                    </a:lnT>
                    <a:lnB>
                      <a:noFill/>
                    </a:lnB>
                  </a:tcPr>
                </a:tc>
              </a:tr>
              <a:tr h="210165">
                <a:tc>
                  <a:txBody>
                    <a:bodyPr/>
                    <a:lstStyle/>
                    <a:p>
                      <a:pPr algn="l" fontAlgn="b"/>
                      <a:r>
                        <a:rPr lang="en-US" sz="1200" b="0" i="0" u="none" strike="noStrike" dirty="0">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AAAA</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Simplex</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380</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AAAA</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Duplex </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116</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AAAA</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Duplex </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92</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Double-simplex</a:t>
                      </a:r>
                    </a:p>
                  </a:txBody>
                  <a:tcPr marL="5531" marR="5531" marT="5531" marB="0" anchor="b">
                    <a:lnL>
                      <a:noFill/>
                    </a:lnL>
                    <a:lnR>
                      <a:noFill/>
                    </a:lnR>
                    <a:lnT>
                      <a:noFill/>
                    </a:lnT>
                    <a:lnB>
                      <a:noFill/>
                    </a:lnB>
                  </a:tcPr>
                </a:tc>
                <a:tc>
                  <a:txBody>
                    <a:bodyPr/>
                    <a:lstStyle/>
                    <a:p>
                      <a:pPr algn="l" fontAlgn="b"/>
                      <a:r>
                        <a:rPr lang="is-IS" sz="1200" b="0" i="0" u="none" strike="noStrike">
                          <a:solidFill>
                            <a:srgbClr val="000000"/>
                          </a:solidFill>
                          <a:effectLst/>
                          <a:latin typeface="Calibri" charset="0"/>
                        </a:rPr>
                        <a:t>226</a:t>
                      </a: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ABBB</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ABBB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Double-simplex</a:t>
                      </a:r>
                    </a:p>
                  </a:txBody>
                  <a:tcPr marL="5531" marR="5531" marT="5531" marB="0" anchor="b">
                    <a:lnL>
                      <a:noFill/>
                    </a:lnL>
                    <a:lnR>
                      <a:noFill/>
                    </a:lnR>
                    <a:lnT>
                      <a:noFill/>
                    </a:lnT>
                    <a:lnB>
                      <a:noFill/>
                    </a:lnB>
                  </a:tcPr>
                </a:tc>
                <a:tc>
                  <a:txBody>
                    <a:bodyPr/>
                    <a:lstStyle/>
                    <a:p>
                      <a:pPr algn="l" fontAlgn="b"/>
                      <a:r>
                        <a:rPr lang="is-IS" sz="1200" b="0" i="0" u="none" strike="noStrike">
                          <a:solidFill>
                            <a:srgbClr val="000000"/>
                          </a:solidFill>
                          <a:effectLst/>
                          <a:latin typeface="Calibri" charset="0"/>
                        </a:rPr>
                        <a:t>281</a:t>
                      </a: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AAAA</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ABBB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Triplex</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17</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BBBB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Triplex</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18</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ABBB</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Simplex-triplex</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1</a:t>
                      </a: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Simplex-duplex</a:t>
                      </a:r>
                    </a:p>
                  </a:txBody>
                  <a:tcPr marL="5531" marR="5531" marT="5531" marB="0" anchor="b">
                    <a:lnL>
                      <a:noFill/>
                    </a:lnL>
                    <a:lnR>
                      <a:noFill/>
                    </a:lnR>
                    <a:lnT>
                      <a:noFill/>
                    </a:lnT>
                    <a:lnB>
                      <a:noFill/>
                    </a:lnB>
                  </a:tcPr>
                </a:tc>
                <a:tc>
                  <a:txBody>
                    <a:bodyPr/>
                    <a:lstStyle/>
                    <a:p>
                      <a:pPr algn="l" fontAlgn="b"/>
                      <a:r>
                        <a:rPr lang="is-IS" sz="1200" b="0" i="0" u="none" strike="noStrike" dirty="0" smtClean="0">
                          <a:solidFill>
                            <a:srgbClr val="000000"/>
                          </a:solidFill>
                          <a:effectLst/>
                          <a:latin typeface="Calibri" charset="0"/>
                        </a:rPr>
                        <a:t>320</a:t>
                      </a:r>
                      <a:endParaRPr lang="is-I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10165">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a:noFill/>
                    </a:lnB>
                  </a:tcPr>
                </a:tc>
                <a:tc>
                  <a:txBody>
                    <a:bodyPr/>
                    <a:lstStyle/>
                    <a:p>
                      <a:pPr algn="l" fontAlgn="b"/>
                      <a:r>
                        <a:rPr lang="en-US" sz="1200" b="0" i="0" u="none" strike="noStrike">
                          <a:solidFill>
                            <a:srgbClr val="000000"/>
                          </a:solidFill>
                          <a:effectLst/>
                          <a:latin typeface="Calibri" charset="0"/>
                        </a:rPr>
                        <a:t>AAAB</a:t>
                      </a:r>
                    </a:p>
                  </a:txBody>
                  <a:tcPr marL="5531" marR="5531" marT="5531"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charset="0"/>
                        </a:rPr>
                        <a:t>Duplex-simplex</a:t>
                      </a:r>
                    </a:p>
                  </a:txBody>
                  <a:tcPr marL="5531" marR="5531" marT="5531" marB="0" anchor="b">
                    <a:lnL>
                      <a:noFill/>
                    </a:lnL>
                    <a:lnR>
                      <a:noFill/>
                    </a:lnR>
                    <a:lnT>
                      <a:noFill/>
                    </a:lnT>
                    <a:lnB>
                      <a:noFill/>
                    </a:lnB>
                  </a:tcPr>
                </a:tc>
                <a:tc>
                  <a:txBody>
                    <a:bodyPr/>
                    <a:lstStyle/>
                    <a:p>
                      <a:pPr algn="l" fontAlgn="b"/>
                      <a:r>
                        <a:rPr lang="en-US" sz="1200" b="0" i="0" u="none" strike="noStrike" dirty="0" smtClean="0">
                          <a:solidFill>
                            <a:srgbClr val="000000"/>
                          </a:solidFill>
                          <a:effectLst/>
                          <a:latin typeface="Calibri" charset="0"/>
                        </a:rPr>
                        <a:t>265</a:t>
                      </a:r>
                      <a:endParaRPr lang="en-US" sz="1200" b="0" i="0" u="none" strike="noStrike" dirty="0">
                        <a:solidFill>
                          <a:srgbClr val="000000"/>
                        </a:solidFill>
                        <a:effectLst/>
                        <a:latin typeface="Calibri" charset="0"/>
                      </a:endParaRPr>
                    </a:p>
                  </a:txBody>
                  <a:tcPr marL="5531" marR="5531" marT="5531" marB="0" anchor="b">
                    <a:lnL>
                      <a:noFill/>
                    </a:lnL>
                    <a:lnR>
                      <a:noFill/>
                    </a:lnR>
                    <a:lnT>
                      <a:noFill/>
                    </a:lnT>
                    <a:lnB>
                      <a:noFill/>
                    </a:lnB>
                  </a:tcPr>
                </a:tc>
              </a:tr>
              <a:tr h="221226">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charset="0"/>
                        </a:rPr>
                        <a:t>AABB</a:t>
                      </a:r>
                    </a:p>
                  </a:txBody>
                  <a:tcPr marL="5531" marR="5531" marT="5531"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charset="0"/>
                        </a:rPr>
                        <a:t>Double-duplex</a:t>
                      </a:r>
                    </a:p>
                  </a:txBody>
                  <a:tcPr marL="5531" marR="5531" marT="5531"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cs-CZ" sz="1200" b="0" i="0" u="none" strike="noStrike" dirty="0" smtClean="0">
                          <a:solidFill>
                            <a:srgbClr val="000000"/>
                          </a:solidFill>
                          <a:effectLst/>
                          <a:latin typeface="Calibri" charset="0"/>
                        </a:rPr>
                        <a:t>222</a:t>
                      </a:r>
                      <a:endParaRPr lang="cs-CZ" sz="1200" b="0" i="0" u="none" strike="noStrike" dirty="0">
                        <a:solidFill>
                          <a:srgbClr val="000000"/>
                        </a:solidFill>
                        <a:effectLst/>
                        <a:latin typeface="Calibri" charset="0"/>
                      </a:endParaRPr>
                    </a:p>
                  </a:txBody>
                  <a:tcPr marL="5531" marR="5531" marT="5531" marB="0" anchor="b">
                    <a:lnL>
                      <a:noFill/>
                    </a:lnL>
                    <a:lnR>
                      <a:noFill/>
                    </a:lnR>
                    <a:lnT>
                      <a:noFill/>
                    </a:lnT>
                    <a:lnB w="12700" cap="flat" cmpd="sng" algn="ctr">
                      <a:solidFill>
                        <a:srgbClr val="000000"/>
                      </a:solidFill>
                      <a:prstDash val="solid"/>
                      <a:round/>
                      <a:headEnd type="none" w="med" len="med"/>
                      <a:tailEnd type="none" w="med" len="med"/>
                    </a:lnB>
                  </a:tcPr>
                </a:tc>
              </a:tr>
              <a:tr h="221226">
                <a:tc>
                  <a:txBody>
                    <a:bodyPr/>
                    <a:lstStyle/>
                    <a:p>
                      <a:pPr algn="l" fontAlgn="b"/>
                      <a:r>
                        <a:rPr lang="en-US" sz="1200" b="1" i="0" u="none" strike="noStrike">
                          <a:solidFill>
                            <a:srgbClr val="000000"/>
                          </a:solidFill>
                          <a:effectLst/>
                          <a:latin typeface="Calibri" charset="0"/>
                        </a:rPr>
                        <a:t>Total</a:t>
                      </a:r>
                    </a:p>
                  </a:txBody>
                  <a:tcPr marL="5531" marR="5531" marT="5531"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sk-SK" sz="1200" b="1" i="0" u="none" strike="noStrike" dirty="0">
                          <a:solidFill>
                            <a:srgbClr val="000000"/>
                          </a:solidFill>
                          <a:effectLst/>
                          <a:latin typeface="Calibri" charset="0"/>
                        </a:rPr>
                        <a:t> </a:t>
                      </a:r>
                    </a:p>
                  </a:txBody>
                  <a:tcPr marL="5531" marR="5531" marT="5531"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sk-SK" sz="1200" b="1" i="0" u="none" strike="noStrike" dirty="0">
                          <a:solidFill>
                            <a:srgbClr val="000000"/>
                          </a:solidFill>
                          <a:effectLst/>
                          <a:latin typeface="Calibri" charset="0"/>
                        </a:rPr>
                        <a:t> </a:t>
                      </a:r>
                    </a:p>
                  </a:txBody>
                  <a:tcPr marL="5531" marR="5531" marT="5531"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s-IS" sz="1200" b="1" i="0" u="none" strike="noStrike" dirty="0">
                          <a:solidFill>
                            <a:srgbClr val="000000"/>
                          </a:solidFill>
                          <a:effectLst/>
                          <a:latin typeface="Calibri" charset="0"/>
                        </a:rPr>
                        <a:t>2426</a:t>
                      </a:r>
                    </a:p>
                  </a:txBody>
                  <a:tcPr marL="5531" marR="5531" marT="5531"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904549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426650194"/>
              </p:ext>
            </p:extLst>
          </p:nvPr>
        </p:nvGraphicFramePr>
        <p:xfrm>
          <a:off x="626758" y="1525111"/>
          <a:ext cx="5444084" cy="2760980"/>
        </p:xfrm>
        <a:graphic>
          <a:graphicData uri="http://schemas.openxmlformats.org/drawingml/2006/table">
            <a:tbl>
              <a:tblPr/>
              <a:tblGrid>
                <a:gridCol w="956990"/>
                <a:gridCol w="702494"/>
                <a:gridCol w="1485900"/>
                <a:gridCol w="1346200"/>
                <a:gridCol w="952500"/>
              </a:tblGrid>
              <a:tr h="203200">
                <a:tc>
                  <a:txBody>
                    <a:bodyPr/>
                    <a:lstStyle/>
                    <a:p>
                      <a:pPr algn="l" fontAlgn="ctr"/>
                      <a:r>
                        <a:rPr lang="en-US" sz="1200" b="1" i="0" u="none" strike="noStrike">
                          <a:solidFill>
                            <a:srgbClr val="000000"/>
                          </a:solidFill>
                          <a:effectLst/>
                          <a:latin typeface="Calibri" charset="0"/>
                          <a:ea typeface="Calibri" charset="0"/>
                          <a:cs typeface="Calibri" charset="0"/>
                        </a:rPr>
                        <a:t>Chromosome</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US" sz="1200" b="1" i="0" u="none" strike="noStrike" dirty="0">
                          <a:solidFill>
                            <a:srgbClr val="000000"/>
                          </a:solidFill>
                          <a:effectLst/>
                          <a:latin typeface="Calibri" charset="0"/>
                          <a:ea typeface="Calibri" charset="0"/>
                          <a:cs typeface="Calibri" charset="0"/>
                        </a:rPr>
                        <a:t>Clustered</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charset="0"/>
                          <a:ea typeface="Calibri" charset="0"/>
                          <a:cs typeface="Calibri" charset="0"/>
                        </a:rPr>
                        <a:t>Excluded as duplicates</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charset="0"/>
                          <a:ea typeface="Calibri" charset="0"/>
                          <a:cs typeface="Calibri" charset="0"/>
                        </a:rPr>
                        <a:t>Excluded as Outliers</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charset="0"/>
                          <a:ea typeface="Calibri" charset="0"/>
                          <a:cs typeface="Calibri" charset="0"/>
                        </a:rPr>
                        <a:t>Mapped SNPs</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03200">
                <a:tc>
                  <a:txBody>
                    <a:bodyPr/>
                    <a:lstStyle/>
                    <a:p>
                      <a:pPr algn="l" fontAlgn="ctr"/>
                      <a:r>
                        <a:rPr lang="en-US" sz="1200" b="0" i="0" u="none" strike="noStrike" dirty="0">
                          <a:solidFill>
                            <a:srgbClr val="000000"/>
                          </a:solidFill>
                          <a:effectLst/>
                          <a:latin typeface="Calibri" charset="0"/>
                          <a:ea typeface="Calibri" charset="0"/>
                          <a:cs typeface="Calibri" charset="0"/>
                        </a:rPr>
                        <a:t>1</a:t>
                      </a:r>
                    </a:p>
                  </a:txBody>
                  <a:tcPr marL="12700" marR="12700" marT="12700"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ctr"/>
                      <a:r>
                        <a:rPr lang="fi-FI" sz="1200" b="0" i="0" u="none" strike="noStrike">
                          <a:solidFill>
                            <a:srgbClr val="000000"/>
                          </a:solidFill>
                          <a:effectLst/>
                          <a:latin typeface="Calibri" charset="0"/>
                          <a:ea typeface="Calibri" charset="0"/>
                          <a:cs typeface="Calibri" charset="0"/>
                        </a:rPr>
                        <a:t>287</a:t>
                      </a:r>
                    </a:p>
                  </a:txBody>
                  <a:tcPr marL="12700" marR="12700" marT="12700"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ctr"/>
                      <a:r>
                        <a:rPr lang="en-US" sz="1200" b="0" i="0" u="none" strike="noStrike" dirty="0">
                          <a:solidFill>
                            <a:srgbClr val="000000"/>
                          </a:solidFill>
                          <a:effectLst/>
                          <a:latin typeface="Calibri" charset="0"/>
                          <a:ea typeface="Calibri" charset="0"/>
                          <a:cs typeface="Calibri" charset="0"/>
                        </a:rPr>
                        <a:t>4</a:t>
                      </a:r>
                    </a:p>
                  </a:txBody>
                  <a:tcPr marL="12700" marR="12700" marT="12700"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a:t>
                      </a:r>
                    </a:p>
                  </a:txBody>
                  <a:tcPr marL="12700" marR="12700" marT="12700"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ctr"/>
                      <a:r>
                        <a:rPr lang="is-IS" sz="1200" b="0" i="0" u="none" strike="noStrike" dirty="0">
                          <a:solidFill>
                            <a:srgbClr val="000000"/>
                          </a:solidFill>
                          <a:effectLst/>
                          <a:latin typeface="Calibri" charset="0"/>
                          <a:ea typeface="Calibri" charset="0"/>
                          <a:cs typeface="Calibri" charset="0"/>
                        </a:rPr>
                        <a:t>281</a:t>
                      </a:r>
                    </a:p>
                  </a:txBody>
                  <a:tcPr marL="12700" marR="12700" marT="12700" marB="0" anchor="ctr">
                    <a:lnL>
                      <a:noFill/>
                    </a:lnL>
                    <a:lnR>
                      <a:noFill/>
                    </a:lnR>
                    <a:lnT w="25400" cap="flat" cmpd="dbl" algn="ctr">
                      <a:solidFill>
                        <a:srgbClr val="000000"/>
                      </a:solidFill>
                      <a:prstDash val="solid"/>
                      <a:round/>
                      <a:headEnd type="none" w="med" len="med"/>
                      <a:tailEnd type="none" w="med" len="med"/>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2</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dirty="0">
                          <a:solidFill>
                            <a:srgbClr val="000000"/>
                          </a:solidFill>
                          <a:effectLst/>
                          <a:latin typeface="Calibri" charset="0"/>
                          <a:ea typeface="Calibri" charset="0"/>
                          <a:cs typeface="Calibri" charset="0"/>
                        </a:rPr>
                        <a:t>206</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4</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200</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3</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234</a:t>
                      </a:r>
                    </a:p>
                  </a:txBody>
                  <a:tcPr marL="12700" marR="12700" marT="12700" marB="0" anchor="ctr">
                    <a:lnL>
                      <a:noFill/>
                    </a:lnL>
                    <a:lnR>
                      <a:noFill/>
                    </a:lnR>
                    <a:lnT>
                      <a:noFill/>
                    </a:lnT>
                    <a:lnB>
                      <a:noFill/>
                    </a:lnB>
                  </a:tcPr>
                </a:tc>
                <a:tc>
                  <a:txBody>
                    <a:bodyPr/>
                    <a:lstStyle/>
                    <a:p>
                      <a:pPr algn="l" fontAlgn="ctr"/>
                      <a:r>
                        <a:rPr lang="cs-CZ" sz="1200" b="0" i="0" u="none" strike="noStrike" dirty="0">
                          <a:solidFill>
                            <a:srgbClr val="000000"/>
                          </a:solidFill>
                          <a:effectLst/>
                          <a:latin typeface="Calibri" charset="0"/>
                          <a:ea typeface="Calibri" charset="0"/>
                          <a:cs typeface="Calibri" charset="0"/>
                        </a:rPr>
                        <a:t>11</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0</a:t>
                      </a:r>
                    </a:p>
                  </a:txBody>
                  <a:tcPr marL="12700" marR="12700" marT="12700" marB="0" anchor="ctr">
                    <a:lnL>
                      <a:noFill/>
                    </a:lnL>
                    <a:lnR>
                      <a:noFill/>
                    </a:lnR>
                    <a:lnT>
                      <a:noFill/>
                    </a:lnT>
                    <a:lnB>
                      <a:noFill/>
                    </a:lnB>
                  </a:tcPr>
                </a:tc>
                <a:tc>
                  <a:txBody>
                    <a:bodyPr/>
                    <a:lstStyle/>
                    <a:p>
                      <a:pPr algn="l" fontAlgn="ctr"/>
                      <a:r>
                        <a:rPr lang="is-IS" sz="1200" b="0" i="0" u="none" strike="noStrike" dirty="0">
                          <a:solidFill>
                            <a:srgbClr val="000000"/>
                          </a:solidFill>
                          <a:effectLst/>
                          <a:latin typeface="Calibri" charset="0"/>
                          <a:ea typeface="Calibri" charset="0"/>
                          <a:cs typeface="Calibri" charset="0"/>
                        </a:rPr>
                        <a:t>223</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4</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244</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16</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227</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a:solidFill>
                            <a:srgbClr val="000000"/>
                          </a:solidFill>
                          <a:effectLst/>
                          <a:latin typeface="Calibri" charset="0"/>
                          <a:ea typeface="Calibri" charset="0"/>
                          <a:cs typeface="Calibri" charset="0"/>
                        </a:rPr>
                        <a:t>5</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178</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10</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0</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168</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6</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268</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6</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261</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7</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251</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3</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247</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8</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184</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6</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0</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178</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9</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cs-CZ" sz="1200" b="0" i="0" u="none" strike="noStrike">
                          <a:solidFill>
                            <a:srgbClr val="000000"/>
                          </a:solidFill>
                          <a:effectLst/>
                          <a:latin typeface="Calibri" charset="0"/>
                          <a:ea typeface="Calibri" charset="0"/>
                          <a:cs typeface="Calibri" charset="0"/>
                        </a:rPr>
                        <a:t>210</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14</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195</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10</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146</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4</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141</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11</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a:noFill/>
                    </a:lnB>
                  </a:tcPr>
                </a:tc>
                <a:tc>
                  <a:txBody>
                    <a:bodyPr/>
                    <a:lstStyle/>
                    <a:p>
                      <a:pPr algn="l" fontAlgn="ctr"/>
                      <a:r>
                        <a:rPr lang="cs-CZ" sz="1200" b="0" i="0" u="none" strike="noStrike">
                          <a:solidFill>
                            <a:srgbClr val="000000"/>
                          </a:solidFill>
                          <a:effectLst/>
                          <a:latin typeface="Calibri" charset="0"/>
                          <a:ea typeface="Calibri" charset="0"/>
                          <a:cs typeface="Calibri" charset="0"/>
                        </a:rPr>
                        <a:t>189</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16</a:t>
                      </a:r>
                    </a:p>
                  </a:txBody>
                  <a:tcPr marL="12700" marR="12700" marT="12700" marB="0" anchor="ctr">
                    <a:lnL>
                      <a:noFill/>
                    </a:lnL>
                    <a:lnR>
                      <a:noFill/>
                    </a:lnR>
                    <a:lnT>
                      <a:noFill/>
                    </a:lnT>
                    <a:lnB>
                      <a:noFill/>
                    </a:lnB>
                  </a:tcPr>
                </a:tc>
                <a:tc>
                  <a:txBody>
                    <a:bodyPr/>
                    <a:lstStyle/>
                    <a:p>
                      <a:pPr algn="l" fontAlgn="ctr"/>
                      <a:r>
                        <a:rPr lang="en-US" sz="1200" b="0" i="0" u="none" strike="noStrike">
                          <a:solidFill>
                            <a:srgbClr val="000000"/>
                          </a:solidFill>
                          <a:effectLst/>
                          <a:latin typeface="Calibri" charset="0"/>
                          <a:ea typeface="Calibri" charset="0"/>
                          <a:cs typeface="Calibri" charset="0"/>
                        </a:rPr>
                        <a:t>6</a:t>
                      </a:r>
                    </a:p>
                  </a:txBody>
                  <a:tcPr marL="12700" marR="12700" marT="12700" marB="0" anchor="ctr">
                    <a:lnL>
                      <a:noFill/>
                    </a:lnL>
                    <a:lnR>
                      <a:noFill/>
                    </a:lnR>
                    <a:lnT>
                      <a:noFill/>
                    </a:lnT>
                    <a:lnB>
                      <a:noFill/>
                    </a:lnB>
                  </a:tcPr>
                </a:tc>
                <a:tc>
                  <a:txBody>
                    <a:bodyPr/>
                    <a:lstStyle/>
                    <a:p>
                      <a:pPr algn="l" fontAlgn="ctr"/>
                      <a:r>
                        <a:rPr lang="is-IS" sz="1200" b="0" i="0" u="none" strike="noStrike">
                          <a:solidFill>
                            <a:srgbClr val="000000"/>
                          </a:solidFill>
                          <a:effectLst/>
                          <a:latin typeface="Calibri" charset="0"/>
                          <a:ea typeface="Calibri" charset="0"/>
                          <a:cs typeface="Calibri" charset="0"/>
                        </a:rPr>
                        <a:t>167</a:t>
                      </a:r>
                    </a:p>
                  </a:txBody>
                  <a:tcPr marL="12700" marR="12700" marT="12700" marB="0" anchor="ctr">
                    <a:lnL>
                      <a:noFill/>
                    </a:lnL>
                    <a:lnR>
                      <a:noFill/>
                    </a:lnR>
                    <a:lnT>
                      <a:noFill/>
                    </a:lnT>
                    <a:lnB>
                      <a:noFill/>
                    </a:lnB>
                  </a:tcPr>
                </a:tc>
              </a:tr>
              <a:tr h="190500">
                <a:tc>
                  <a:txBody>
                    <a:bodyPr/>
                    <a:lstStyle/>
                    <a:p>
                      <a:pPr algn="l" fontAlgn="ctr"/>
                      <a:r>
                        <a:rPr lang="en-US" sz="1200" b="0" i="0" u="none" strike="noStrike" dirty="0" smtClean="0">
                          <a:solidFill>
                            <a:srgbClr val="000000"/>
                          </a:solidFill>
                          <a:effectLst/>
                          <a:latin typeface="Calibri" charset="0"/>
                          <a:ea typeface="Calibri" charset="0"/>
                          <a:cs typeface="Calibri" charset="0"/>
                        </a:rPr>
                        <a:t>12</a:t>
                      </a:r>
                      <a:endParaRPr lang="en-US" sz="1200" b="0" i="0" u="none" strike="noStrike" dirty="0">
                        <a:solidFill>
                          <a:srgbClr val="000000"/>
                        </a:solidFill>
                        <a:effectLst/>
                        <a:latin typeface="Calibri" charset="0"/>
                        <a:ea typeface="Calibri" charset="0"/>
                        <a:cs typeface="Calibri" charset="0"/>
                      </a:endParaRPr>
                    </a:p>
                  </a:txBody>
                  <a:tcPr marL="12700" marR="12700" marT="1270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a:solidFill>
                            <a:srgbClr val="000000"/>
                          </a:solidFill>
                          <a:effectLst/>
                          <a:latin typeface="Calibri" charset="0"/>
                          <a:ea typeface="Calibri" charset="0"/>
                          <a:cs typeface="Calibri" charset="0"/>
                        </a:rPr>
                        <a:t>141</a:t>
                      </a:r>
                    </a:p>
                  </a:txBody>
                  <a:tcPr marL="12700" marR="12700" marT="1270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a:solidFill>
                            <a:srgbClr val="000000"/>
                          </a:solidFill>
                          <a:effectLst/>
                          <a:latin typeface="Calibri" charset="0"/>
                          <a:ea typeface="Calibri" charset="0"/>
                          <a:cs typeface="Calibri" charset="0"/>
                        </a:rPr>
                        <a:t>3</a:t>
                      </a:r>
                    </a:p>
                  </a:txBody>
                  <a:tcPr marL="12700" marR="12700" marT="1270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a:solidFill>
                            <a:srgbClr val="000000"/>
                          </a:solidFill>
                          <a:effectLst/>
                          <a:latin typeface="Calibri" charset="0"/>
                          <a:ea typeface="Calibri" charset="0"/>
                          <a:cs typeface="Calibri" charset="0"/>
                        </a:rPr>
                        <a:t>0</a:t>
                      </a:r>
                    </a:p>
                  </a:txBody>
                  <a:tcPr marL="12700" marR="12700" marT="1270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is-IS" sz="1200" b="0" i="0" u="none" strike="noStrike">
                          <a:solidFill>
                            <a:srgbClr val="000000"/>
                          </a:solidFill>
                          <a:effectLst/>
                          <a:latin typeface="Calibri" charset="0"/>
                          <a:ea typeface="Calibri" charset="0"/>
                          <a:cs typeface="Calibri" charset="0"/>
                        </a:rPr>
                        <a:t>138</a:t>
                      </a:r>
                    </a:p>
                  </a:txBody>
                  <a:tcPr marL="12700" marR="12700" marT="12700" marB="0" anchor="ctr">
                    <a:lnL>
                      <a:noFill/>
                    </a:lnL>
                    <a:lnR>
                      <a:noFill/>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en-US" sz="1200" b="1" i="0" u="none" strike="noStrike" dirty="0">
                          <a:solidFill>
                            <a:srgbClr val="000000"/>
                          </a:solidFill>
                          <a:effectLst/>
                          <a:latin typeface="Calibri" charset="0"/>
                          <a:ea typeface="Calibri" charset="0"/>
                          <a:cs typeface="Calibri" charset="0"/>
                        </a:rPr>
                        <a:t>Total</a:t>
                      </a:r>
                    </a:p>
                  </a:txBody>
                  <a:tcPr marL="12700" marR="12700" marT="1270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is-IS" sz="1200" b="1" i="0" u="none" strike="noStrike" dirty="0">
                          <a:solidFill>
                            <a:srgbClr val="000000"/>
                          </a:solidFill>
                          <a:effectLst/>
                          <a:latin typeface="Calibri" charset="0"/>
                          <a:ea typeface="Calibri" charset="0"/>
                          <a:cs typeface="Calibri" charset="0"/>
                        </a:rPr>
                        <a:t>2538</a:t>
                      </a:r>
                    </a:p>
                  </a:txBody>
                  <a:tcPr marL="12700" marR="12700" marT="1270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200" b="1" i="0" u="none" strike="noStrike" dirty="0">
                          <a:solidFill>
                            <a:srgbClr val="000000"/>
                          </a:solidFill>
                          <a:effectLst/>
                          <a:latin typeface="Calibri" charset="0"/>
                          <a:ea typeface="Calibri" charset="0"/>
                          <a:cs typeface="Calibri" charset="0"/>
                        </a:rPr>
                        <a:t>95</a:t>
                      </a:r>
                    </a:p>
                  </a:txBody>
                  <a:tcPr marL="12700" marR="12700" marT="1270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charset="0"/>
                          <a:ea typeface="Calibri" charset="0"/>
                          <a:cs typeface="Calibri" charset="0"/>
                        </a:rPr>
                        <a:t>17</a:t>
                      </a:r>
                    </a:p>
                  </a:txBody>
                  <a:tcPr marL="12700" marR="12700" marT="1270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is-IS" sz="1200" b="1" i="0" u="none" strike="noStrike" dirty="0">
                          <a:solidFill>
                            <a:srgbClr val="000000"/>
                          </a:solidFill>
                          <a:effectLst/>
                          <a:latin typeface="Calibri" charset="0"/>
                          <a:ea typeface="Calibri" charset="0"/>
                          <a:cs typeface="Calibri" charset="0"/>
                        </a:rPr>
                        <a:t>2426</a:t>
                      </a:r>
                    </a:p>
                  </a:txBody>
                  <a:tcPr marL="12700" marR="12700" marT="1270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TextBox 10"/>
          <p:cNvSpPr txBox="1"/>
          <p:nvPr/>
        </p:nvSpPr>
        <p:spPr>
          <a:xfrm>
            <a:off x="626758" y="1063446"/>
            <a:ext cx="5410200" cy="461665"/>
          </a:xfrm>
          <a:prstGeom prst="rect">
            <a:avLst/>
          </a:prstGeom>
          <a:noFill/>
        </p:spPr>
        <p:txBody>
          <a:bodyPr wrap="square" rtlCol="0">
            <a:spAutoFit/>
          </a:bodyPr>
          <a:lstStyle/>
          <a:p>
            <a:r>
              <a:rPr lang="en-US" sz="1200" b="1" dirty="0">
                <a:latin typeface="Calibri" charset="0"/>
                <a:ea typeface="Calibri" charset="0"/>
                <a:cs typeface="Calibri" charset="0"/>
              </a:rPr>
              <a:t>Table </a:t>
            </a:r>
            <a:r>
              <a:rPr lang="en-US" sz="1200" b="1" dirty="0" smtClean="0">
                <a:latin typeface="Calibri" charset="0"/>
                <a:ea typeface="Calibri" charset="0"/>
                <a:cs typeface="Calibri" charset="0"/>
              </a:rPr>
              <a:t>S4 </a:t>
            </a:r>
            <a:r>
              <a:rPr lang="mr-IN" sz="1200" b="1" dirty="0" smtClean="0">
                <a:latin typeface="Calibri" charset="0"/>
                <a:ea typeface="Calibri" charset="0"/>
                <a:cs typeface="Calibri" charset="0"/>
              </a:rPr>
              <a:t>–</a:t>
            </a:r>
            <a:r>
              <a:rPr lang="en-US" sz="1200" dirty="0" smtClean="0">
                <a:latin typeface="Calibri" charset="0"/>
                <a:ea typeface="Calibri" charset="0"/>
                <a:cs typeface="Calibri" charset="0"/>
              </a:rPr>
              <a:t> The number of SNPs clustered, excluded as duplicates and outliers, and mapped on each chromosome by </a:t>
            </a:r>
            <a:r>
              <a:rPr lang="en-US" sz="1200" dirty="0" err="1" smtClean="0">
                <a:latin typeface="Calibri" charset="0"/>
                <a:ea typeface="Calibri" charset="0"/>
                <a:cs typeface="Calibri" charset="0"/>
              </a:rPr>
              <a:t>TetraploidMap</a:t>
            </a:r>
            <a:r>
              <a:rPr lang="en-US" sz="1200" dirty="0" smtClean="0">
                <a:latin typeface="Calibri" charset="0"/>
                <a:ea typeface="Calibri" charset="0"/>
                <a:cs typeface="Calibri" charset="0"/>
              </a:rPr>
              <a:t> Software.</a:t>
            </a:r>
          </a:p>
        </p:txBody>
      </p:sp>
    </p:spTree>
    <p:extLst>
      <p:ext uri="{BB962C8B-B14F-4D97-AF65-F5344CB8AC3E}">
        <p14:creationId xmlns:p14="http://schemas.microsoft.com/office/powerpoint/2010/main" val="517169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TotalTime>
  <Words>401</Words>
  <Application>Microsoft Macintosh PowerPoint</Application>
  <PresentationFormat>Letter Paper (8.5x11 in)</PresentationFormat>
  <Paragraphs>132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Calibri Light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Washington Luis da Silva</dc:creator>
  <cp:lastModifiedBy>Washington Luis da Silva</cp:lastModifiedBy>
  <cp:revision>20</cp:revision>
  <dcterms:created xsi:type="dcterms:W3CDTF">2017-07-04T13:02:14Z</dcterms:created>
  <dcterms:modified xsi:type="dcterms:W3CDTF">2017-09-06T21:09:55Z</dcterms:modified>
</cp:coreProperties>
</file>