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7" r:id="rId2"/>
    <p:sldId id="263" r:id="rId3"/>
    <p:sldId id="265" r:id="rId4"/>
    <p:sldId id="268" r:id="rId5"/>
    <p:sldId id="264" r:id="rId6"/>
    <p:sldId id="258" r:id="rId7"/>
    <p:sldId id="266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912" autoAdjust="0"/>
  </p:normalViewPr>
  <p:slideViewPr>
    <p:cSldViewPr snapToGrid="0">
      <p:cViewPr>
        <p:scale>
          <a:sx n="94" d="100"/>
          <a:sy n="94" d="100"/>
        </p:scale>
        <p:origin x="-677" y="49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6102D-64E3-41C7-83D4-BCE2199BAAEA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E206-4C16-4879-A19C-2419772DFF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9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X-section_tilt076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BE206-4C16-4879-A19C-2419772DFF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22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C:\tttsui\Veero AP WCMP\2016_6_16_Veero_cells_Megan_24hrs_batch3_IC_0.18x0.18_random\</a:t>
            </a:r>
            <a:r>
              <a:rPr lang="en-US" dirty="0" err="1"/>
              <a:t>tif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BE206-4C16-4879-A19C-2419772DFF5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5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3992-135B-452E-8D50-8494CBB620F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41B9-53B7-4FC6-B04A-80B441EC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9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3992-135B-452E-8D50-8494CBB620F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41B9-53B7-4FC6-B04A-80B441EC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5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3992-135B-452E-8D50-8494CBB620F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41B9-53B7-4FC6-B04A-80B441EC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41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3992-135B-452E-8D50-8494CBB620F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41B9-53B7-4FC6-B04A-80B441EC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6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3992-135B-452E-8D50-8494CBB620F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41B9-53B7-4FC6-B04A-80B441EC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3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3992-135B-452E-8D50-8494CBB620F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41B9-53B7-4FC6-B04A-80B441EC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87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3992-135B-452E-8D50-8494CBB620F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41B9-53B7-4FC6-B04A-80B441EC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98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3992-135B-452E-8D50-8494CBB620F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41B9-53B7-4FC6-B04A-80B441EC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409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3992-135B-452E-8D50-8494CBB620F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41B9-53B7-4FC6-B04A-80B441EC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339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3992-135B-452E-8D50-8494CBB620F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41B9-53B7-4FC6-B04A-80B441EC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27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3992-135B-452E-8D50-8494CBB620F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41B9-53B7-4FC6-B04A-80B441EC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9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93992-135B-452E-8D50-8494CBB620F8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241B9-53B7-4FC6-B04A-80B441EC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7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10.wdp"/><Relationship Id="rId18" Type="http://schemas.openxmlformats.org/officeDocument/2006/relationships/image" Target="../media/image17.png"/><Relationship Id="rId3" Type="http://schemas.microsoft.com/office/2007/relationships/hdphoto" Target="../media/hdphoto5.wdp"/><Relationship Id="rId21" Type="http://schemas.microsoft.com/office/2007/relationships/hdphoto" Target="../media/hdphoto14.wdp"/><Relationship Id="rId7" Type="http://schemas.microsoft.com/office/2007/relationships/hdphoto" Target="../media/hdphoto7.wdp"/><Relationship Id="rId12" Type="http://schemas.openxmlformats.org/officeDocument/2006/relationships/image" Target="../media/image14.png"/><Relationship Id="rId17" Type="http://schemas.microsoft.com/office/2007/relationships/hdphoto" Target="../media/hdphoto12.wdp"/><Relationship Id="rId2" Type="http://schemas.openxmlformats.org/officeDocument/2006/relationships/image" Target="../media/image9.png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microsoft.com/office/2007/relationships/hdphoto" Target="../media/hdphoto9.wdp"/><Relationship Id="rId5" Type="http://schemas.microsoft.com/office/2007/relationships/hdphoto" Target="../media/hdphoto6.wdp"/><Relationship Id="rId15" Type="http://schemas.microsoft.com/office/2007/relationships/hdphoto" Target="../media/hdphoto11.wdp"/><Relationship Id="rId10" Type="http://schemas.openxmlformats.org/officeDocument/2006/relationships/image" Target="../media/image13.png"/><Relationship Id="rId19" Type="http://schemas.microsoft.com/office/2007/relationships/hdphoto" Target="../media/hdphoto13.wdp"/><Relationship Id="rId4" Type="http://schemas.openxmlformats.org/officeDocument/2006/relationships/image" Target="../media/image10.png"/><Relationship Id="rId9" Type="http://schemas.microsoft.com/office/2007/relationships/hdphoto" Target="../media/hdphoto8.wdp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microsoft.com/office/2007/relationships/hdphoto" Target="../media/hdphoto16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microsoft.com/office/2007/relationships/hdphoto" Target="../media/hdphoto18.wdp"/><Relationship Id="rId5" Type="http://schemas.openxmlformats.org/officeDocument/2006/relationships/image" Target="../media/image20.tiff"/><Relationship Id="rId10" Type="http://schemas.openxmlformats.org/officeDocument/2006/relationships/image" Target="../media/image23.png"/><Relationship Id="rId4" Type="http://schemas.microsoft.com/office/2007/relationships/hdphoto" Target="../media/hdphoto15.wdp"/><Relationship Id="rId9" Type="http://schemas.microsoft.com/office/2007/relationships/hdphoto" Target="../media/hdphoto17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7" Type="http://schemas.openxmlformats.org/officeDocument/2006/relationships/image" Target="../media/image33.tif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tiff"/><Relationship Id="rId5" Type="http://schemas.openxmlformats.org/officeDocument/2006/relationships/image" Target="../media/image31.tiff"/><Relationship Id="rId4" Type="http://schemas.openxmlformats.org/officeDocument/2006/relationships/image" Target="../media/image3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22900" y="3303026"/>
            <a:ext cx="1994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 figures</a:t>
            </a:r>
          </a:p>
        </p:txBody>
      </p:sp>
    </p:spTree>
    <p:extLst>
      <p:ext uri="{BB962C8B-B14F-4D97-AF65-F5344CB8AC3E}">
        <p14:creationId xmlns:p14="http://schemas.microsoft.com/office/powerpoint/2010/main" val="1707006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445956" y="2791462"/>
            <a:ext cx="2438139" cy="1629903"/>
            <a:chOff x="3647259" y="2943862"/>
            <a:chExt cx="2438139" cy="1629903"/>
          </a:xfrm>
        </p:grpSpPr>
        <p:pic>
          <p:nvPicPr>
            <p:cNvPr id="1033" name="Picture 9" descr="Y:\Tsui_Moses\IC Project\W\WCMP_Plain\2016_11_17_WCMP_80deg tilted\X-section_tilt102.t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11" b="12421"/>
            <a:stretch/>
          </p:blipFill>
          <p:spPr bwMode="auto">
            <a:xfrm>
              <a:off x="3647259" y="2972117"/>
              <a:ext cx="2438139" cy="1601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5383530" y="4466078"/>
              <a:ext cx="64008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372100" y="4126411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5 </a:t>
              </a:r>
              <a:r>
                <a:rPr lang="en-US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dirty="0">
                  <a:solidFill>
                    <a:schemeClr val="bg1"/>
                  </a:solidFill>
                </a:rPr>
                <a:t>m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82664" y="2943862"/>
              <a:ext cx="1500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0.5 </a:t>
              </a:r>
              <a:r>
                <a:rPr lang="en-US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dirty="0">
                  <a:solidFill>
                    <a:schemeClr val="bg1"/>
                  </a:solidFill>
                </a:rPr>
                <a:t>m W line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48838" y="2943862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b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61836" y="4458019"/>
            <a:ext cx="2501783" cy="1608274"/>
            <a:chOff x="1152336" y="4610419"/>
            <a:chExt cx="2501783" cy="1608274"/>
          </a:xfrm>
        </p:grpSpPr>
        <p:pic>
          <p:nvPicPr>
            <p:cNvPr id="1032" name="Picture 8" descr="Y:\Tsui_Moses\IC Project\W\WCMP_Plain\2016_11_17_WCMP_80deg tilted\X-section_tilt076.ti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9" b="12059"/>
            <a:stretch/>
          </p:blipFill>
          <p:spPr bwMode="auto">
            <a:xfrm>
              <a:off x="1156017" y="4610419"/>
              <a:ext cx="2435985" cy="16082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3051810" y="6112510"/>
              <a:ext cx="374904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65120" y="5761990"/>
              <a:ext cx="7889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10 </a:t>
              </a:r>
              <a:r>
                <a:rPr lang="en-US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dirty="0">
                  <a:solidFill>
                    <a:schemeClr val="bg1"/>
                  </a:solidFill>
                </a:rPr>
                <a:t>m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64676" y="4611372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 </a:t>
              </a:r>
              <a:r>
                <a:rPr lang="en-US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dirty="0">
                  <a:solidFill>
                    <a:schemeClr val="bg1"/>
                  </a:solidFill>
                </a:rPr>
                <a:t>m W line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52336" y="4611372"/>
              <a:ext cx="282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445956" y="4457971"/>
            <a:ext cx="2502922" cy="1616163"/>
            <a:chOff x="3636456" y="4610371"/>
            <a:chExt cx="2502922" cy="1616163"/>
          </a:xfrm>
        </p:grpSpPr>
        <p:pic>
          <p:nvPicPr>
            <p:cNvPr id="1028" name="Picture 4" descr="Y:\Tsui_Moses\IC Project\W\WCMP_Plain\2016_11_17_WCMP_80deg tilted\X-section_tilt056.tif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37" b="11627"/>
            <a:stretch/>
          </p:blipFill>
          <p:spPr bwMode="auto">
            <a:xfrm>
              <a:off x="3640137" y="4610371"/>
              <a:ext cx="2439298" cy="1616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5562469" y="6112510"/>
              <a:ext cx="365760" cy="51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50379" y="5761990"/>
              <a:ext cx="7889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 </a:t>
              </a:r>
              <a:r>
                <a:rPr lang="en-US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dirty="0">
                  <a:solidFill>
                    <a:schemeClr val="bg1"/>
                  </a:solidFill>
                </a:rPr>
                <a:t>m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36957" y="4611372"/>
              <a:ext cx="1443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10 </a:t>
              </a:r>
              <a:r>
                <a:rPr lang="en-US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dirty="0">
                  <a:solidFill>
                    <a:schemeClr val="bg1"/>
                  </a:solidFill>
                </a:rPr>
                <a:t>m W line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36456" y="4611372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d</a:t>
              </a:r>
            </a:p>
          </p:txBody>
        </p:sp>
      </p:grpSp>
      <p:pic>
        <p:nvPicPr>
          <p:cNvPr id="1035" name="Picture 11" descr="Y:\Tsui_Moses\IC Project\W\WCMP_Plain\2016_11_17_WCMP_80deg tilted\X-section_tilt064.ti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5" b="11848"/>
          <a:stretch/>
        </p:blipFill>
        <p:spPr bwMode="auto">
          <a:xfrm>
            <a:off x="961836" y="2819717"/>
            <a:ext cx="2441226" cy="161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861603" y="4313678"/>
            <a:ext cx="420624" cy="481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743319" y="397401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54738" y="2829562"/>
            <a:ext cx="1607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blanket W film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68260" y="279146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86608" y="6141357"/>
            <a:ext cx="5006938" cy="566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Figure S1. SEM micrograph reveal cross-sectional images of blanket tungsten film and comb structures.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5118" y="3801908"/>
            <a:ext cx="144488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silicon substrate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15196" y="3801908"/>
            <a:ext cx="144488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silicon substrate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8966" y="5386598"/>
            <a:ext cx="144488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silicon substrate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19044" y="5386598"/>
            <a:ext cx="144488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silicon substrate</a:t>
            </a:r>
            <a:endParaRPr lang="en-US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513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58244" y="5596432"/>
            <a:ext cx="55219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Figure S2. SEM micrographs reveal cell morphology on (a) polished tungsten and (b) polished silicon oxide surface.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51777" y="1655803"/>
            <a:ext cx="5552316" cy="3709751"/>
            <a:chOff x="651777" y="1655803"/>
            <a:chExt cx="5552316" cy="3709751"/>
          </a:xfrm>
        </p:grpSpPr>
        <p:pic>
          <p:nvPicPr>
            <p:cNvPr id="9" name="Picture 3" descr="Y:\Tsui_Moses\2016_17_oxide\2016_17_oxide_raw\2016_17_field oxides138.t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-36" b="12056"/>
            <a:stretch/>
          </p:blipFill>
          <p:spPr bwMode="auto">
            <a:xfrm>
              <a:off x="655611" y="3552161"/>
              <a:ext cx="2744186" cy="1809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Y:\Tsui_Moses\2016_17_oxide\2016_17_oxide_raw\2016_17_field oxides124.ti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27" b="11836"/>
            <a:stretch/>
          </p:blipFill>
          <p:spPr bwMode="auto">
            <a:xfrm>
              <a:off x="3442289" y="3551673"/>
              <a:ext cx="2736960" cy="1813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Picture 2" descr="C:\tttsui\Veero AP WCMP\SEM images\2016_11_25\Vero_SEM_solid21.t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6" b="11621"/>
            <a:stretch/>
          </p:blipFill>
          <p:spPr bwMode="auto">
            <a:xfrm>
              <a:off x="651777" y="1693029"/>
              <a:ext cx="2738927" cy="1818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8" name="Picture 2" descr="C:\tttsui\Veero AP WCMP\SEM images\2016_11_25\Vero_SEM_solid16.tif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" b="11816"/>
            <a:stretch/>
          </p:blipFill>
          <p:spPr bwMode="auto">
            <a:xfrm>
              <a:off x="3434603" y="1693029"/>
              <a:ext cx="2740933" cy="1814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5611025" y="3379233"/>
              <a:ext cx="438912" cy="61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688880" y="3091237"/>
              <a:ext cx="68800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</a:rPr>
                <a:t>50 </a:t>
              </a:r>
              <a:r>
                <a:rPr lang="en-US" sz="15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sz="1500" dirty="0">
                  <a:solidFill>
                    <a:schemeClr val="bg1"/>
                  </a:solidFill>
                </a:rPr>
                <a:t>m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85171" y="3091237"/>
              <a:ext cx="68800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</a:rPr>
                <a:t>60 </a:t>
              </a:r>
              <a:r>
                <a:rPr lang="en-US" sz="15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sz="1500" dirty="0">
                  <a:solidFill>
                    <a:schemeClr val="bg1"/>
                  </a:solidFill>
                </a:rPr>
                <a:t>m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63068" y="1655803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a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0848" y="3546076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02245" y="3379233"/>
              <a:ext cx="640080" cy="691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93530" y="4916081"/>
              <a:ext cx="68800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</a:rPr>
                <a:t>20 </a:t>
              </a:r>
              <a:r>
                <a:rPr lang="en-US" sz="15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sz="1500" dirty="0">
                  <a:solidFill>
                    <a:schemeClr val="bg1"/>
                  </a:solidFill>
                </a:rPr>
                <a:t>m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11448" y="5217214"/>
              <a:ext cx="457200" cy="63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16084" y="4926241"/>
              <a:ext cx="68800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</a:rPr>
                <a:t>30 </a:t>
              </a:r>
              <a:r>
                <a:rPr lang="en-US" sz="15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sz="1500" dirty="0">
                  <a:solidFill>
                    <a:schemeClr val="bg1"/>
                  </a:solidFill>
                </a:rPr>
                <a:t>m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683057" y="5224460"/>
              <a:ext cx="343226" cy="731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/>
            <p:cNvSpPr/>
            <p:nvPr/>
          </p:nvSpPr>
          <p:spPr>
            <a:xfrm>
              <a:off x="2518546" y="1687318"/>
              <a:ext cx="872931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</a:rPr>
                <a:t>tungsten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306569" y="1686037"/>
              <a:ext cx="872931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</a:rPr>
                <a:t>tungsten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274603" y="3553258"/>
              <a:ext cx="114268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</a:rPr>
                <a:t>silicon oxide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31891" y="3544293"/>
              <a:ext cx="114268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</a:rPr>
                <a:t>silicon oxide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6542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5" descr="Y:\tttsui\2017_8_1_time_course_tilted\time_c_2hrs_10x10\time_c_2hrs_10x_025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46" b="11642"/>
          <a:stretch/>
        </p:blipFill>
        <p:spPr bwMode="auto">
          <a:xfrm>
            <a:off x="889751" y="1812925"/>
            <a:ext cx="2433415" cy="161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9" descr="Y:\tttsui\2017_8_1_time_course_tilted\time_c_12hr_10x10\time_c_12hrs_10x_007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220" b="11530"/>
          <a:stretch/>
        </p:blipFill>
        <p:spPr bwMode="auto">
          <a:xfrm>
            <a:off x="897843" y="5138572"/>
            <a:ext cx="2437648" cy="161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7" descr="Y:\tttsui\2017_8_1_time_course_tilted\time_c_6hrs_10x10\time_c_6hrs_10x_010.ti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46" b="11566"/>
          <a:stretch/>
        </p:blipFill>
        <p:spPr bwMode="auto">
          <a:xfrm>
            <a:off x="897843" y="3479985"/>
            <a:ext cx="2433416" cy="161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1" descr="Y:\tttsui\2017_8_1_time_course_tilted\time_c_36hrs_10x10\time_c_36hrs_10x_010.tif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191" b="11790"/>
          <a:stretch/>
        </p:blipFill>
        <p:spPr bwMode="auto">
          <a:xfrm>
            <a:off x="897843" y="6791052"/>
            <a:ext cx="2446115" cy="161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Y:\tttsui\2017_8_10\live_study_49hr\49hrs_014.tif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208" b="12114"/>
          <a:stretch/>
        </p:blipFill>
        <p:spPr bwMode="auto">
          <a:xfrm>
            <a:off x="3412045" y="6796980"/>
            <a:ext cx="2446514" cy="160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Y:\tttsui\2017_8_1_time_course_tilted\time_c_26hrs_10x10\time_c_26hrs_10x_000.tif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2" b="11821"/>
          <a:stretch/>
        </p:blipFill>
        <p:spPr bwMode="auto">
          <a:xfrm>
            <a:off x="3412045" y="5143885"/>
            <a:ext cx="2427881" cy="160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Y:\tttsui\2017_8_1_time_course_tilted\time_c_8hrs_10x10\time_c_8hrs_10x_019.tif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" b="11864"/>
          <a:stretch/>
        </p:blipFill>
        <p:spPr bwMode="auto">
          <a:xfrm>
            <a:off x="3412045" y="3485426"/>
            <a:ext cx="2432114" cy="160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Y:\tttsui\2017_8_1_time_course_tilted\time_c_0hrs_10x10\time_c_0hrs_10x_017.tif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46" b="11817"/>
          <a:stretch/>
        </p:blipFill>
        <p:spPr bwMode="auto">
          <a:xfrm>
            <a:off x="881659" y="159106"/>
            <a:ext cx="2433415" cy="160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Y:\tttsui\2017_8_1_time_course_tilted\time_c_1hr_10x10\time_c_1hrs_10x_004.tif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" b="11877"/>
          <a:stretch/>
        </p:blipFill>
        <p:spPr bwMode="auto">
          <a:xfrm>
            <a:off x="3395861" y="160207"/>
            <a:ext cx="2432114" cy="160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tttsui\Veero AP WCMP\live studies\SEM\2017_8_1_time_course_tilted\time_c_4hrs_10x10\time_c_4hrs_10x_019.tif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6" r="199" b="11574"/>
          <a:stretch/>
        </p:blipFill>
        <p:spPr bwMode="auto">
          <a:xfrm>
            <a:off x="3403953" y="1807627"/>
            <a:ext cx="2433918" cy="161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399152" y="1800724"/>
            <a:ext cx="117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4.30 hours</a:t>
            </a:r>
          </a:p>
        </p:txBody>
      </p:sp>
      <p:sp>
        <p:nvSpPr>
          <p:cNvPr id="9" name="Rectangle 8"/>
          <p:cNvSpPr/>
          <p:nvPr/>
        </p:nvSpPr>
        <p:spPr>
          <a:xfrm>
            <a:off x="5350593" y="3309216"/>
            <a:ext cx="320040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57977" y="2995580"/>
            <a:ext cx="6880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10 </a:t>
            </a:r>
            <a:r>
              <a:rPr lang="en-US" sz="15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5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64977" y="1736716"/>
            <a:ext cx="117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2.25 hours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9053" y="225721"/>
            <a:ext cx="1060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0.5 hours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38827" y="230203"/>
            <a:ext cx="117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1.25 hours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97043" y="3488070"/>
            <a:ext cx="1060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6.0 hours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14923" y="3483817"/>
            <a:ext cx="117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8.25 hours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4678" y="5145244"/>
            <a:ext cx="1294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12.20 hours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08674" y="5149498"/>
            <a:ext cx="117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26.0 hours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05637" y="6796980"/>
            <a:ext cx="1294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49.25 hours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04483" y="6793702"/>
            <a:ext cx="117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36.2 hours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AD9C4407-2AAD-4E12-AA3B-6AF608C31068}"/>
              </a:ext>
            </a:extLst>
          </p:cNvPr>
          <p:cNvCxnSpPr/>
          <p:nvPr/>
        </p:nvCxnSpPr>
        <p:spPr>
          <a:xfrm>
            <a:off x="2697536" y="1650828"/>
            <a:ext cx="54864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43F52F39-F65A-42AF-A7E7-0688BEA1ECDC}"/>
              </a:ext>
            </a:extLst>
          </p:cNvPr>
          <p:cNvCxnSpPr>
            <a:cxnSpLocks/>
          </p:cNvCxnSpPr>
          <p:nvPr/>
        </p:nvCxnSpPr>
        <p:spPr>
          <a:xfrm>
            <a:off x="5377034" y="1650828"/>
            <a:ext cx="32623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AF5E5EED-633D-43ED-AF79-9E2FE81BEF0E}"/>
              </a:ext>
            </a:extLst>
          </p:cNvPr>
          <p:cNvCxnSpPr/>
          <p:nvPr/>
        </p:nvCxnSpPr>
        <p:spPr>
          <a:xfrm>
            <a:off x="2849149" y="3306558"/>
            <a:ext cx="31194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77860C72-0F09-4862-87F7-5D9D494D27F8}"/>
              </a:ext>
            </a:extLst>
          </p:cNvPr>
          <p:cNvCxnSpPr/>
          <p:nvPr/>
        </p:nvCxnSpPr>
        <p:spPr>
          <a:xfrm>
            <a:off x="2888373" y="5007814"/>
            <a:ext cx="22860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9F64F9EE-88AE-4265-9E72-F54BF2FB275C}"/>
              </a:ext>
            </a:extLst>
          </p:cNvPr>
          <p:cNvCxnSpPr/>
          <p:nvPr/>
        </p:nvCxnSpPr>
        <p:spPr>
          <a:xfrm>
            <a:off x="5401048" y="4990801"/>
            <a:ext cx="30349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31B34876-26B0-45E5-B89F-2E345D2EF192}"/>
              </a:ext>
            </a:extLst>
          </p:cNvPr>
          <p:cNvCxnSpPr/>
          <p:nvPr/>
        </p:nvCxnSpPr>
        <p:spPr>
          <a:xfrm>
            <a:off x="5404956" y="6647194"/>
            <a:ext cx="27015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5F9DF9FD-EE94-4017-9CF1-27B5A3EC0EEE}"/>
              </a:ext>
            </a:extLst>
          </p:cNvPr>
          <p:cNvCxnSpPr>
            <a:cxnSpLocks/>
          </p:cNvCxnSpPr>
          <p:nvPr/>
        </p:nvCxnSpPr>
        <p:spPr>
          <a:xfrm>
            <a:off x="5426566" y="8284944"/>
            <a:ext cx="21813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2BE5A56B-9F6C-4899-B92D-B97FBC130777}"/>
              </a:ext>
            </a:extLst>
          </p:cNvPr>
          <p:cNvCxnSpPr/>
          <p:nvPr/>
        </p:nvCxnSpPr>
        <p:spPr>
          <a:xfrm>
            <a:off x="2908277" y="8284944"/>
            <a:ext cx="22145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136D2715-DAA4-4B18-BE7D-73B539FD28A4}"/>
              </a:ext>
            </a:extLst>
          </p:cNvPr>
          <p:cNvCxnSpPr/>
          <p:nvPr/>
        </p:nvCxnSpPr>
        <p:spPr>
          <a:xfrm>
            <a:off x="2869999" y="6647194"/>
            <a:ext cx="18097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E85AC473-3AC0-4DEE-AA7B-9CF8B01CF431}"/>
              </a:ext>
            </a:extLst>
          </p:cNvPr>
          <p:cNvSpPr txBox="1"/>
          <p:nvPr/>
        </p:nvSpPr>
        <p:spPr>
          <a:xfrm>
            <a:off x="2647065" y="2978568"/>
            <a:ext cx="6880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10 </a:t>
            </a:r>
            <a:r>
              <a:rPr lang="en-US" sz="15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5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9D1658FE-A629-439E-A8AD-953BF91A020E}"/>
              </a:ext>
            </a:extLst>
          </p:cNvPr>
          <p:cNvSpPr txBox="1"/>
          <p:nvPr/>
        </p:nvSpPr>
        <p:spPr>
          <a:xfrm>
            <a:off x="5174248" y="1318812"/>
            <a:ext cx="6880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10 </a:t>
            </a:r>
            <a:r>
              <a:rPr lang="en-US" sz="15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5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4F8569E0-B6A7-4916-85B3-848E96569301}"/>
              </a:ext>
            </a:extLst>
          </p:cNvPr>
          <p:cNvSpPr txBox="1"/>
          <p:nvPr/>
        </p:nvSpPr>
        <p:spPr>
          <a:xfrm>
            <a:off x="2638815" y="1330757"/>
            <a:ext cx="6880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bg1"/>
                </a:solidFill>
              </a:rPr>
              <a:t>10 </a:t>
            </a:r>
            <a:r>
              <a:rPr lang="en-US" sz="15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5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09DC33DF-0CC6-4BA5-9036-D1EC87D7F5B0}"/>
              </a:ext>
            </a:extLst>
          </p:cNvPr>
          <p:cNvSpPr txBox="1"/>
          <p:nvPr/>
        </p:nvSpPr>
        <p:spPr>
          <a:xfrm>
            <a:off x="2618187" y="4693411"/>
            <a:ext cx="6880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10 </a:t>
            </a:r>
            <a:r>
              <a:rPr lang="en-US" sz="15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5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BC4E069B-5F39-48B5-B302-DF30FFC21D42}"/>
              </a:ext>
            </a:extLst>
          </p:cNvPr>
          <p:cNvSpPr txBox="1"/>
          <p:nvPr/>
        </p:nvSpPr>
        <p:spPr>
          <a:xfrm>
            <a:off x="5173285" y="4684138"/>
            <a:ext cx="6880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10 </a:t>
            </a:r>
            <a:r>
              <a:rPr lang="en-US" sz="15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5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DA77727F-A03F-4EF0-8BD4-B37C70870B1F}"/>
              </a:ext>
            </a:extLst>
          </p:cNvPr>
          <p:cNvSpPr txBox="1"/>
          <p:nvPr/>
        </p:nvSpPr>
        <p:spPr>
          <a:xfrm>
            <a:off x="5159590" y="6332420"/>
            <a:ext cx="6880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10 </a:t>
            </a:r>
            <a:r>
              <a:rPr lang="en-US" sz="15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5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262E8F1D-8258-4804-9D99-0A7BB295F665}"/>
              </a:ext>
            </a:extLst>
          </p:cNvPr>
          <p:cNvSpPr txBox="1"/>
          <p:nvPr/>
        </p:nvSpPr>
        <p:spPr>
          <a:xfrm>
            <a:off x="2588415" y="6333002"/>
            <a:ext cx="6880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10 </a:t>
            </a:r>
            <a:r>
              <a:rPr lang="en-US" sz="15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5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233AF5FE-D328-4834-8659-601F15EB49E7}"/>
              </a:ext>
            </a:extLst>
          </p:cNvPr>
          <p:cNvSpPr txBox="1"/>
          <p:nvPr/>
        </p:nvSpPr>
        <p:spPr>
          <a:xfrm>
            <a:off x="2648404" y="7986663"/>
            <a:ext cx="6880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10 </a:t>
            </a:r>
            <a:r>
              <a:rPr lang="en-US" sz="15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5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D0F020A8-83AD-4582-BC90-E65E0BAA6666}"/>
              </a:ext>
            </a:extLst>
          </p:cNvPr>
          <p:cNvSpPr txBox="1"/>
          <p:nvPr/>
        </p:nvSpPr>
        <p:spPr>
          <a:xfrm>
            <a:off x="5171304" y="7977145"/>
            <a:ext cx="6880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10 </a:t>
            </a:r>
            <a:r>
              <a:rPr lang="en-US" sz="15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5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59818" y="8483191"/>
            <a:ext cx="5306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Figure S3. SEM micrographs (70</a:t>
            </a:r>
            <a:r>
              <a:rPr lang="en-US" sz="1200" baseline="30000" dirty="0" smtClean="0"/>
              <a:t>o</a:t>
            </a:r>
            <a:r>
              <a:rPr lang="en-US" sz="1200" dirty="0" smtClean="0"/>
              <a:t> tilted) of Vero cells on </a:t>
            </a:r>
            <a:r>
              <a:rPr lang="en-US" sz="1200" smtClean="0"/>
              <a:t>10 </a:t>
            </a:r>
            <a:r>
              <a:rPr lang="en-US" sz="1200" smtClean="0">
                <a:latin typeface="Symbol" panose="05050102010706020507" pitchFamily="18" charset="2"/>
              </a:rPr>
              <a:t>m</a:t>
            </a:r>
            <a:r>
              <a:rPr lang="en-US" sz="1200" smtClean="0"/>
              <a:t>m </a:t>
            </a:r>
            <a:r>
              <a:rPr lang="en-US" sz="1200" dirty="0" smtClean="0"/>
              <a:t>comb structures with incubation time from 0.5 to 49.25 hours.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362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tttsui\Veero AP WCMP\2016_6_10_Veero_cells_Megan_24hrs_batch_IC_0.25x_2um_arrays_random\Image070-Composite (RGB)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721" y="1247322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tttsui\Veero AP WCMP\2016_6_20_Veero_cells_Megan_24hrs_batch3_IC_0.25+50_2nd_run_random\tif\Image068_RGBComposite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3140075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tttsui\Veero AP WCMP\2016_6_10_Veero_cells_Megan_24hrs_batch_IC_0.25x_2um_arrays_random\Image148_Composite (RGB)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718" y="3151247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tttsui\Veero AP WCMP\2016_6_16_Veero_cells_Megan_24hrs_batch3_IC_0.18x0.18_random\tif\Image058_Composite (RGB)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718" y="1243974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44186" y="1277987"/>
            <a:ext cx="1351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0.18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schemeClr val="bg1"/>
                </a:solidFill>
              </a:rPr>
              <a:t>m comb</a:t>
            </a:r>
          </a:p>
        </p:txBody>
      </p:sp>
      <p:pic>
        <p:nvPicPr>
          <p:cNvPr id="11" name="Picture 10" descr="C:\tttsui\Veero AP WCMP\2016_8_8_Veero_cells_Megan_24hrs_batch3_IC_DE_10x90\tif\Image008 - RGB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839" y="5083945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71600" y="125730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14700" y="124777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62075" y="3143250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05175" y="313372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52675" y="50863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49186" y="1277987"/>
            <a:ext cx="1351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0.25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schemeClr val="bg1"/>
                </a:solidFill>
              </a:rPr>
              <a:t>m comb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11111" y="3154412"/>
            <a:ext cx="1351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50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schemeClr val="bg1"/>
                </a:solidFill>
              </a:rPr>
              <a:t>m comb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53736" y="3182987"/>
            <a:ext cx="1351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2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schemeClr val="bg1"/>
                </a:solidFill>
              </a:rPr>
              <a:t>m comb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68061" y="5154662"/>
            <a:ext cx="15705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10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schemeClr val="bg1"/>
                </a:solidFill>
              </a:rPr>
              <a:t>m W/ 90 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schemeClr val="bg1"/>
                </a:solidFill>
              </a:rPr>
              <a:t>m SiO</a:t>
            </a:r>
            <a:r>
              <a:rPr lang="en-US" sz="1200" baseline="-25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95375" y="7200900"/>
            <a:ext cx="497205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Figure </a:t>
            </a:r>
            <a:r>
              <a:rPr lang="en-US" sz="1500" dirty="0" smtClean="0"/>
              <a:t>S4. </a:t>
            </a:r>
            <a:r>
              <a:rPr lang="en-US" sz="1500" dirty="0"/>
              <a:t>Fluorescence confocal micrographs reveal adherent cells on comb structures with line widths of (a) 0.18 </a:t>
            </a:r>
            <a:r>
              <a:rPr lang="en-US" sz="1500" dirty="0">
                <a:latin typeface="Symbol" panose="05050102010706020507" pitchFamily="18" charset="2"/>
              </a:rPr>
              <a:t>m</a:t>
            </a:r>
            <a:r>
              <a:rPr lang="en-US" sz="1500" dirty="0"/>
              <a:t>m, (b) 0.25 </a:t>
            </a:r>
            <a:r>
              <a:rPr lang="en-US" sz="1500" dirty="0">
                <a:latin typeface="Symbol" panose="05050102010706020507" pitchFamily="18" charset="2"/>
              </a:rPr>
              <a:t>m</a:t>
            </a:r>
            <a:r>
              <a:rPr lang="en-US" sz="1500" dirty="0"/>
              <a:t>m, (c) 2 </a:t>
            </a:r>
            <a:r>
              <a:rPr lang="en-US" sz="1500" dirty="0">
                <a:latin typeface="Symbol" panose="05050102010706020507" pitchFamily="18" charset="2"/>
              </a:rPr>
              <a:t>m</a:t>
            </a:r>
            <a:r>
              <a:rPr lang="en-US" sz="1500" dirty="0"/>
              <a:t>m, (d) 50 </a:t>
            </a:r>
            <a:r>
              <a:rPr lang="en-US" sz="1500" dirty="0">
                <a:latin typeface="Symbol" panose="05050102010706020507" pitchFamily="18" charset="2"/>
              </a:rPr>
              <a:t>m</a:t>
            </a:r>
            <a:r>
              <a:rPr lang="en-US" sz="1500" dirty="0"/>
              <a:t>m, and (e) line structures with 10 </a:t>
            </a:r>
            <a:r>
              <a:rPr lang="en-US" sz="1500" dirty="0">
                <a:latin typeface="Symbol" panose="05050102010706020507" pitchFamily="18" charset="2"/>
              </a:rPr>
              <a:t>m</a:t>
            </a:r>
            <a:r>
              <a:rPr lang="en-US" sz="1500" dirty="0"/>
              <a:t>m tungsten and 90 </a:t>
            </a:r>
            <a:r>
              <a:rPr lang="en-US" sz="1500" dirty="0">
                <a:latin typeface="Symbol" panose="05050102010706020507" pitchFamily="18" charset="2"/>
              </a:rPr>
              <a:t>m</a:t>
            </a:r>
            <a:r>
              <a:rPr lang="en-US" sz="1500" dirty="0"/>
              <a:t>m silicon dioxide</a:t>
            </a:r>
            <a:r>
              <a:rPr lang="en-US" sz="1500" baseline="-25000" dirty="0"/>
              <a:t>.</a:t>
            </a:r>
            <a:r>
              <a:rPr lang="en-US" sz="1500" dirty="0"/>
              <a:t> Scale bars represent 50 </a:t>
            </a:r>
            <a:r>
              <a:rPr lang="en-US" sz="1500" dirty="0">
                <a:latin typeface="Symbol" panose="05050102010706020507" pitchFamily="18" charset="2"/>
              </a:rPr>
              <a:t>m</a:t>
            </a:r>
            <a:r>
              <a:rPr lang="en-US" sz="1500" dirty="0"/>
              <a:t>m.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684817" y="2917102"/>
            <a:ext cx="374904" cy="616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520863" y="2629106"/>
            <a:ext cx="68800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50 </a:t>
            </a:r>
            <a:r>
              <a:rPr lang="en-US" sz="15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500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666017" y="2917102"/>
            <a:ext cx="374904" cy="616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684817" y="4814482"/>
            <a:ext cx="374904" cy="616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666017" y="4814482"/>
            <a:ext cx="374904" cy="616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667797" y="6711862"/>
            <a:ext cx="374904" cy="616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663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089315" y="8147697"/>
            <a:ext cx="345987" cy="75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30" y="4608739"/>
            <a:ext cx="103806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2662596" y="6461093"/>
            <a:ext cx="493776" cy="56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01491" y="6217646"/>
            <a:ext cx="588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 </a:t>
            </a:r>
            <a:r>
              <a:rPr lang="en-US" sz="1200" dirty="0">
                <a:latin typeface="Symbol" panose="05050102010706020507" pitchFamily="18" charset="2"/>
              </a:rPr>
              <a:t>m</a:t>
            </a:r>
            <a:r>
              <a:rPr lang="en-US" sz="1200" dirty="0"/>
              <a:t>m</a:t>
            </a: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67740" y="4642985"/>
            <a:ext cx="75830" cy="178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5264934" y="6482213"/>
            <a:ext cx="402336" cy="5672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67253" y="6250958"/>
            <a:ext cx="588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 </a:t>
            </a:r>
            <a:r>
              <a:rPr lang="en-US" sz="1200" dirty="0">
                <a:latin typeface="Symbol" panose="05050102010706020507" pitchFamily="18" charset="2"/>
              </a:rPr>
              <a:t>m</a:t>
            </a:r>
            <a:r>
              <a:rPr lang="en-US" sz="1200" dirty="0"/>
              <a:t>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10343" y="1611085"/>
            <a:ext cx="381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97943" y="1611085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10343" y="4085771"/>
            <a:ext cx="357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97943" y="4085771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d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3320143" y="1654628"/>
            <a:ext cx="0" cy="48985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47725" y="6908800"/>
            <a:ext cx="5448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Figure </a:t>
            </a:r>
            <a:r>
              <a:rPr lang="en-US" sz="1500" dirty="0" smtClean="0"/>
              <a:t>S5. </a:t>
            </a:r>
            <a:r>
              <a:rPr lang="en-US" sz="1500" dirty="0"/>
              <a:t>Example cell geometries used for the modeling . They were selected from actual cells adhered on (a) field tungsten area,  (b) bare silicon,(c) </a:t>
            </a:r>
            <a:r>
              <a:rPr lang="en-US" sz="1500" dirty="0" smtClean="0"/>
              <a:t>2 </a:t>
            </a:r>
            <a:r>
              <a:rPr lang="en-US" sz="1500" dirty="0" smtClean="0">
                <a:latin typeface="Symbol" panose="05050102010706020507" pitchFamily="18" charset="2"/>
              </a:rPr>
              <a:t>m</a:t>
            </a:r>
            <a:r>
              <a:rPr lang="en-US" sz="1500" dirty="0" smtClean="0"/>
              <a:t>m</a:t>
            </a:r>
            <a:r>
              <a:rPr lang="en-US" sz="1500" dirty="0"/>
              <a:t>, and (d) </a:t>
            </a:r>
            <a:r>
              <a:rPr lang="en-US" sz="1500" dirty="0" smtClean="0"/>
              <a:t>0.18 </a:t>
            </a:r>
            <a:r>
              <a:rPr lang="en-US" sz="1500" dirty="0" smtClean="0">
                <a:latin typeface="Symbol" panose="05050102010706020507" pitchFamily="18" charset="2"/>
              </a:rPr>
              <a:t>m</a:t>
            </a:r>
            <a:r>
              <a:rPr lang="en-US" sz="1500" dirty="0" smtClean="0"/>
              <a:t>m </a:t>
            </a:r>
            <a:r>
              <a:rPr lang="en-US" sz="1500" dirty="0"/>
              <a:t>wide isolated tungsten lines.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686051" y="1813983"/>
            <a:ext cx="1807978" cy="1964509"/>
            <a:chOff x="1484718" y="1771650"/>
            <a:chExt cx="1807978" cy="1964509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4718" y="2105205"/>
              <a:ext cx="1432591" cy="1399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2581634" y="3686599"/>
              <a:ext cx="487668" cy="495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545701" y="3415258"/>
              <a:ext cx="588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20 </a:t>
              </a:r>
              <a:r>
                <a:rPr lang="en-US" sz="1200" dirty="0">
                  <a:latin typeface="Symbol" panose="05050102010706020507" pitchFamily="18" charset="2"/>
                </a:rPr>
                <a:t>m</a:t>
              </a:r>
              <a:r>
                <a:rPr lang="en-US" sz="1200" dirty="0"/>
                <a:t>m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19325" y="1771650"/>
              <a:ext cx="107337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bare silicon</a:t>
              </a:r>
            </a:p>
          </p:txBody>
        </p: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7050">
            <a:off x="1270277" y="1579817"/>
            <a:ext cx="1513369" cy="2385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698037" y="3723942"/>
            <a:ext cx="485944" cy="346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74253" y="3462656"/>
            <a:ext cx="411598" cy="193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 </a:t>
            </a:r>
            <a:r>
              <a:rPr lang="en-US" sz="1200" dirty="0">
                <a:latin typeface="Symbol" panose="05050102010706020507" pitchFamily="18" charset="2"/>
              </a:rPr>
              <a:t>m</a:t>
            </a:r>
            <a:r>
              <a:rPr lang="en-US" sz="1200" dirty="0"/>
              <a:t>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495550" y="1878544"/>
            <a:ext cx="7745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field 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33550" y="4257675"/>
            <a:ext cx="157863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2 </a:t>
            </a:r>
            <a:r>
              <a:rPr lang="en-US" sz="1500" dirty="0">
                <a:latin typeface="Symbol" panose="05050102010706020507" pitchFamily="18" charset="2"/>
              </a:rPr>
              <a:t>m</a:t>
            </a:r>
            <a:r>
              <a:rPr lang="en-US" sz="1500" dirty="0"/>
              <a:t>m isolated line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05275" y="4295775"/>
            <a:ext cx="18222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0.18 </a:t>
            </a:r>
            <a:r>
              <a:rPr lang="en-US" sz="1500" dirty="0">
                <a:latin typeface="Symbol" panose="05050102010706020507" pitchFamily="18" charset="2"/>
              </a:rPr>
              <a:t>m</a:t>
            </a:r>
            <a:r>
              <a:rPr lang="en-US" sz="1500" dirty="0"/>
              <a:t>m isolated line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810165" y="4109431"/>
            <a:ext cx="49638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7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Y:\Tsui_Coop_Students\Tsui_Sabin_Lee_coop\QT0.5e5_PreClean\10-90_4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" t="841" r="2725" b="2727"/>
          <a:stretch/>
        </p:blipFill>
        <p:spPr bwMode="auto">
          <a:xfrm>
            <a:off x="723296" y="979837"/>
            <a:ext cx="2702369" cy="202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Y:\Tsui_Coop_Students\Tsui_Sabin_Lee_coop\QT0.5e5_PostClean\10-90P_3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0" r="3380"/>
          <a:stretch/>
        </p:blipFill>
        <p:spPr bwMode="auto">
          <a:xfrm>
            <a:off x="3500526" y="962176"/>
            <a:ext cx="2707594" cy="203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Y:\Tsui_Coop_Students\Tsui_Sabin_Lee_coop\QT0.5e5_PostClean\EC10x10P_3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8" t="2978"/>
          <a:stretch/>
        </p:blipFill>
        <p:spPr bwMode="auto">
          <a:xfrm>
            <a:off x="3500526" y="3054051"/>
            <a:ext cx="2718852" cy="203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Y:\Tsui_Coop_Students\Tsui_Sabin_Lee_coop\QT0.5e5_PreClean\EC_10x10_3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" t="1684" r="1684" b="1614"/>
          <a:stretch/>
        </p:blipFill>
        <p:spPr bwMode="auto">
          <a:xfrm>
            <a:off x="715748" y="3054051"/>
            <a:ext cx="2709916" cy="203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Y:\Tsui_Coop_Students\Tsui_Sabin_Lee_coop\QT0.5e5_PreClean\CB_0.18x0.18_5.ti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" t="2371" r="864" b="864"/>
          <a:stretch/>
        </p:blipFill>
        <p:spPr bwMode="auto">
          <a:xfrm>
            <a:off x="713993" y="5156712"/>
            <a:ext cx="2711672" cy="203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Y:\Tsui_Coop_Students\Tsui_Sabin_Lee_coop\QT0.5e5_PostClean\CB0.18x0.18P_5.t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" t="1719" r="1139" b="1138"/>
          <a:stretch/>
        </p:blipFill>
        <p:spPr bwMode="auto">
          <a:xfrm>
            <a:off x="3500526" y="5156712"/>
            <a:ext cx="2722234" cy="204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 rot="5400000">
            <a:off x="5776508" y="4722006"/>
            <a:ext cx="67255" cy="507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93644" y="4618460"/>
            <a:ext cx="832983" cy="339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200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15" name="Rectangle 14"/>
          <p:cNvSpPr/>
          <p:nvPr/>
        </p:nvSpPr>
        <p:spPr>
          <a:xfrm rot="5400000">
            <a:off x="3004433" y="4711682"/>
            <a:ext cx="67255" cy="507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621570" y="4608136"/>
            <a:ext cx="832983" cy="339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200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pic>
        <p:nvPicPr>
          <p:cNvPr id="17" name="Picture 8" descr="Y:\Tsui_Coop_Students\Tsui_Sabin_Lee_coop\QT0.5e5_PostClean\CB0.18x0.18P_5.t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" t="1719" r="1139" b="1138"/>
          <a:stretch/>
        </p:blipFill>
        <p:spPr bwMode="auto">
          <a:xfrm>
            <a:off x="3500526" y="5137008"/>
            <a:ext cx="2722234" cy="204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 rot="5400000">
            <a:off x="5776508" y="6819806"/>
            <a:ext cx="67255" cy="507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393644" y="6716260"/>
            <a:ext cx="832983" cy="339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200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20" name="Rectangle 19"/>
          <p:cNvSpPr/>
          <p:nvPr/>
        </p:nvSpPr>
        <p:spPr>
          <a:xfrm rot="5400000">
            <a:off x="2995676" y="6816051"/>
            <a:ext cx="67255" cy="507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612813" y="6712505"/>
            <a:ext cx="832983" cy="339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200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22" name="Rectangle 21"/>
          <p:cNvSpPr/>
          <p:nvPr/>
        </p:nvSpPr>
        <p:spPr>
          <a:xfrm rot="5400000">
            <a:off x="5781845" y="2628042"/>
            <a:ext cx="67255" cy="5044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388640" y="2532168"/>
            <a:ext cx="832983" cy="339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500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24" name="Rectangle 23"/>
          <p:cNvSpPr/>
          <p:nvPr/>
        </p:nvSpPr>
        <p:spPr>
          <a:xfrm rot="5400000">
            <a:off x="2990693" y="2628042"/>
            <a:ext cx="67255" cy="5044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597488" y="2532168"/>
            <a:ext cx="832983" cy="339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500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19591" y="618067"/>
            <a:ext cx="153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before-rework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40198" y="575733"/>
            <a:ext cx="13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after-rework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6600" y="2681516"/>
            <a:ext cx="1462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10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schemeClr val="bg1"/>
                </a:solidFill>
              </a:rPr>
              <a:t>m W-90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schemeClr val="bg1"/>
                </a:solidFill>
              </a:rPr>
              <a:t>m SiO</a:t>
            </a:r>
            <a:r>
              <a:rPr lang="en-US" sz="1200" baseline="-25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4181" y="4780645"/>
            <a:ext cx="1462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10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schemeClr val="bg1"/>
                </a:solidFill>
              </a:rPr>
              <a:t>m W-10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schemeClr val="bg1"/>
                </a:solidFill>
              </a:rPr>
              <a:t>m SiO</a:t>
            </a:r>
            <a:r>
              <a:rPr lang="en-US" sz="1200" baseline="-25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5109" y="6905654"/>
            <a:ext cx="1696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0.18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schemeClr val="bg1"/>
                </a:solidFill>
              </a:rPr>
              <a:t>m W-0.18</a:t>
            </a:r>
            <a:r>
              <a:rPr lang="en-US" sz="12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 dirty="0">
                <a:solidFill>
                  <a:schemeClr val="bg1"/>
                </a:solidFill>
              </a:rPr>
              <a:t>m SiO</a:t>
            </a:r>
            <a:r>
              <a:rPr lang="en-US" sz="1200" baseline="-25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29344" y="990600"/>
            <a:ext cx="33855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7572" y="3037114"/>
            <a:ext cx="3529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18457" y="5170714"/>
            <a:ext cx="32092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3553" y="7179474"/>
            <a:ext cx="56945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Figure </a:t>
            </a:r>
            <a:r>
              <a:rPr lang="en-US" sz="1500" dirty="0" smtClean="0"/>
              <a:t>S6. </a:t>
            </a:r>
            <a:r>
              <a:rPr lang="en-US" sz="1500" dirty="0"/>
              <a:t>Examples of comb structures before and after mechanical scrubbing rework process: a) </a:t>
            </a:r>
            <a:r>
              <a:rPr lang="en-US" sz="1500" dirty="0" smtClean="0"/>
              <a:t>10 </a:t>
            </a:r>
            <a:r>
              <a:rPr lang="en-US" sz="1500" dirty="0" smtClean="0">
                <a:latin typeface="Symbol" panose="05050102010706020507" pitchFamily="18" charset="2"/>
              </a:rPr>
              <a:t>m</a:t>
            </a:r>
            <a:r>
              <a:rPr lang="en-US" sz="1500" dirty="0" smtClean="0"/>
              <a:t>m tungsten-90 </a:t>
            </a:r>
            <a:r>
              <a:rPr lang="en-US" sz="1500" dirty="0" smtClean="0">
                <a:latin typeface="Symbol" panose="05050102010706020507" pitchFamily="18" charset="2"/>
              </a:rPr>
              <a:t>m</a:t>
            </a:r>
            <a:r>
              <a:rPr lang="en-US" sz="1500" dirty="0" smtClean="0"/>
              <a:t>m </a:t>
            </a:r>
            <a:r>
              <a:rPr lang="en-US" sz="1500" dirty="0"/>
              <a:t>silicon dioxide; (b) </a:t>
            </a:r>
            <a:r>
              <a:rPr lang="en-US" sz="1500" dirty="0" smtClean="0"/>
              <a:t>10 </a:t>
            </a:r>
            <a:r>
              <a:rPr lang="en-US" sz="1500" dirty="0" smtClean="0">
                <a:latin typeface="Symbol" panose="05050102010706020507" pitchFamily="18" charset="2"/>
              </a:rPr>
              <a:t>m</a:t>
            </a:r>
            <a:r>
              <a:rPr lang="en-US" sz="1500" dirty="0" smtClean="0"/>
              <a:t>m tungsten-10 </a:t>
            </a:r>
            <a:r>
              <a:rPr lang="en-US" sz="1500" dirty="0" smtClean="0">
                <a:latin typeface="Symbol" panose="05050102010706020507" pitchFamily="18" charset="2"/>
              </a:rPr>
              <a:t>m</a:t>
            </a:r>
            <a:r>
              <a:rPr lang="en-US" sz="1500" dirty="0" smtClean="0"/>
              <a:t>m </a:t>
            </a:r>
            <a:r>
              <a:rPr lang="en-US" sz="1500" dirty="0"/>
              <a:t>silicon dioxide; (c) </a:t>
            </a:r>
            <a:r>
              <a:rPr lang="en-US" sz="1500" dirty="0" smtClean="0"/>
              <a:t>0.18 </a:t>
            </a:r>
            <a:r>
              <a:rPr lang="en-US" sz="1500" dirty="0" smtClean="0">
                <a:latin typeface="Symbol" panose="05050102010706020507" pitchFamily="18" charset="2"/>
              </a:rPr>
              <a:t>m</a:t>
            </a:r>
            <a:r>
              <a:rPr lang="en-US" sz="1500" dirty="0" smtClean="0"/>
              <a:t>m tungsten-0.18 </a:t>
            </a:r>
            <a:r>
              <a:rPr lang="en-US" sz="1500" dirty="0" smtClean="0">
                <a:latin typeface="Symbol" panose="05050102010706020507" pitchFamily="18" charset="2"/>
              </a:rPr>
              <a:t>m</a:t>
            </a:r>
            <a:r>
              <a:rPr lang="en-US" sz="1500" dirty="0" smtClean="0"/>
              <a:t>m </a:t>
            </a:r>
            <a:r>
              <a:rPr lang="en-US" sz="1500" dirty="0"/>
              <a:t>silicon dioxide.</a:t>
            </a:r>
          </a:p>
        </p:txBody>
      </p:sp>
    </p:spTree>
    <p:extLst>
      <p:ext uri="{BB962C8B-B14F-4D97-AF65-F5344CB8AC3E}">
        <p14:creationId xmlns:p14="http://schemas.microsoft.com/office/powerpoint/2010/main" val="3954518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46259</TotalTime>
  <Words>396</Words>
  <Application>Microsoft Office PowerPoint</Application>
  <PresentationFormat>On-screen Show (4:3)</PresentationFormat>
  <Paragraphs>94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ttsui</dc:creator>
  <cp:lastModifiedBy>ttsui</cp:lastModifiedBy>
  <cp:revision>169</cp:revision>
  <dcterms:created xsi:type="dcterms:W3CDTF">2016-11-21T19:33:47Z</dcterms:created>
  <dcterms:modified xsi:type="dcterms:W3CDTF">2017-09-18T15:32:30Z</dcterms:modified>
</cp:coreProperties>
</file>