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sldIdLst>
    <p:sldId id="409" r:id="rId2"/>
  </p:sldIdLst>
  <p:sldSz cx="6858000" cy="9906000" type="A4"/>
  <p:notesSz cx="6735763" cy="9866313"/>
  <p:defaultTextStyle>
    <a:defPPr>
      <a:defRPr lang="ja-JP"/>
    </a:defPPr>
    <a:lvl1pPr marL="0" algn="l" defTabSz="1396929" rtl="0" eaLnBrk="1" latinLnBrk="0" hangingPunct="1">
      <a:defRPr kumimoji="1" sz="2750" kern="1200">
        <a:solidFill>
          <a:schemeClr val="tx1"/>
        </a:solidFill>
        <a:latin typeface="+mn-lt"/>
        <a:ea typeface="+mn-ea"/>
        <a:cs typeface="+mn-cs"/>
      </a:defRPr>
    </a:lvl1pPr>
    <a:lvl2pPr marL="698464" algn="l" defTabSz="1396929" rtl="0" eaLnBrk="1" latinLnBrk="0" hangingPunct="1">
      <a:defRPr kumimoji="1" sz="2750" kern="1200">
        <a:solidFill>
          <a:schemeClr val="tx1"/>
        </a:solidFill>
        <a:latin typeface="+mn-lt"/>
        <a:ea typeface="+mn-ea"/>
        <a:cs typeface="+mn-cs"/>
      </a:defRPr>
    </a:lvl2pPr>
    <a:lvl3pPr marL="1396929" algn="l" defTabSz="1396929" rtl="0" eaLnBrk="1" latinLnBrk="0" hangingPunct="1">
      <a:defRPr kumimoji="1" sz="2750" kern="1200">
        <a:solidFill>
          <a:schemeClr val="tx1"/>
        </a:solidFill>
        <a:latin typeface="+mn-lt"/>
        <a:ea typeface="+mn-ea"/>
        <a:cs typeface="+mn-cs"/>
      </a:defRPr>
    </a:lvl3pPr>
    <a:lvl4pPr marL="2095393" algn="l" defTabSz="1396929" rtl="0" eaLnBrk="1" latinLnBrk="0" hangingPunct="1">
      <a:defRPr kumimoji="1" sz="2750" kern="1200">
        <a:solidFill>
          <a:schemeClr val="tx1"/>
        </a:solidFill>
        <a:latin typeface="+mn-lt"/>
        <a:ea typeface="+mn-ea"/>
        <a:cs typeface="+mn-cs"/>
      </a:defRPr>
    </a:lvl4pPr>
    <a:lvl5pPr marL="2793858" algn="l" defTabSz="1396929" rtl="0" eaLnBrk="1" latinLnBrk="0" hangingPunct="1">
      <a:defRPr kumimoji="1" sz="2750" kern="1200">
        <a:solidFill>
          <a:schemeClr val="tx1"/>
        </a:solidFill>
        <a:latin typeface="+mn-lt"/>
        <a:ea typeface="+mn-ea"/>
        <a:cs typeface="+mn-cs"/>
      </a:defRPr>
    </a:lvl5pPr>
    <a:lvl6pPr marL="3492322" algn="l" defTabSz="1396929" rtl="0" eaLnBrk="1" latinLnBrk="0" hangingPunct="1">
      <a:defRPr kumimoji="1" sz="2750" kern="1200">
        <a:solidFill>
          <a:schemeClr val="tx1"/>
        </a:solidFill>
        <a:latin typeface="+mn-lt"/>
        <a:ea typeface="+mn-ea"/>
        <a:cs typeface="+mn-cs"/>
      </a:defRPr>
    </a:lvl6pPr>
    <a:lvl7pPr marL="4190787" algn="l" defTabSz="1396929" rtl="0" eaLnBrk="1" latinLnBrk="0" hangingPunct="1">
      <a:defRPr kumimoji="1" sz="2750" kern="1200">
        <a:solidFill>
          <a:schemeClr val="tx1"/>
        </a:solidFill>
        <a:latin typeface="+mn-lt"/>
        <a:ea typeface="+mn-ea"/>
        <a:cs typeface="+mn-cs"/>
      </a:defRPr>
    </a:lvl7pPr>
    <a:lvl8pPr marL="4889251" algn="l" defTabSz="1396929" rtl="0" eaLnBrk="1" latinLnBrk="0" hangingPunct="1">
      <a:defRPr kumimoji="1" sz="2750" kern="1200">
        <a:solidFill>
          <a:schemeClr val="tx1"/>
        </a:solidFill>
        <a:latin typeface="+mn-lt"/>
        <a:ea typeface="+mn-ea"/>
        <a:cs typeface="+mn-cs"/>
      </a:defRPr>
    </a:lvl8pPr>
    <a:lvl9pPr marL="5587716" algn="l" defTabSz="1396929" rtl="0" eaLnBrk="1" latinLnBrk="0" hangingPunct="1">
      <a:defRPr kumimoji="1" sz="27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高橋秀和" initials="高橋秀和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93" autoAdjust="0"/>
    <p:restoredTop sz="96429" autoAdjust="0"/>
  </p:normalViewPr>
  <p:slideViewPr>
    <p:cSldViewPr snapToGrid="0">
      <p:cViewPr varScale="1">
        <p:scale>
          <a:sx n="88" d="100"/>
          <a:sy n="88" d="100"/>
        </p:scale>
        <p:origin x="3180" y="10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104E8E-E397-426E-B79F-EFA96C158524}" type="datetimeFigureOut">
              <a:rPr kumimoji="1" lang="ja-JP" altLang="en-US" smtClean="0"/>
              <a:t>2017/8/26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A159B-C8C1-41ED-8E71-A1A47EFD4D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942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96929" rtl="0" eaLnBrk="1" latinLnBrk="0" hangingPunct="1">
      <a:defRPr kumimoji="1" sz="1833" kern="1200">
        <a:solidFill>
          <a:schemeClr val="tx1"/>
        </a:solidFill>
        <a:latin typeface="+mn-lt"/>
        <a:ea typeface="+mn-ea"/>
        <a:cs typeface="+mn-cs"/>
      </a:defRPr>
    </a:lvl1pPr>
    <a:lvl2pPr marL="698464" algn="l" defTabSz="1396929" rtl="0" eaLnBrk="1" latinLnBrk="0" hangingPunct="1">
      <a:defRPr kumimoji="1" sz="1833" kern="1200">
        <a:solidFill>
          <a:schemeClr val="tx1"/>
        </a:solidFill>
        <a:latin typeface="+mn-lt"/>
        <a:ea typeface="+mn-ea"/>
        <a:cs typeface="+mn-cs"/>
      </a:defRPr>
    </a:lvl2pPr>
    <a:lvl3pPr marL="1396929" algn="l" defTabSz="1396929" rtl="0" eaLnBrk="1" latinLnBrk="0" hangingPunct="1">
      <a:defRPr kumimoji="1" sz="1833" kern="1200">
        <a:solidFill>
          <a:schemeClr val="tx1"/>
        </a:solidFill>
        <a:latin typeface="+mn-lt"/>
        <a:ea typeface="+mn-ea"/>
        <a:cs typeface="+mn-cs"/>
      </a:defRPr>
    </a:lvl3pPr>
    <a:lvl4pPr marL="2095393" algn="l" defTabSz="1396929" rtl="0" eaLnBrk="1" latinLnBrk="0" hangingPunct="1">
      <a:defRPr kumimoji="1" sz="1833" kern="1200">
        <a:solidFill>
          <a:schemeClr val="tx1"/>
        </a:solidFill>
        <a:latin typeface="+mn-lt"/>
        <a:ea typeface="+mn-ea"/>
        <a:cs typeface="+mn-cs"/>
      </a:defRPr>
    </a:lvl4pPr>
    <a:lvl5pPr marL="2793858" algn="l" defTabSz="1396929" rtl="0" eaLnBrk="1" latinLnBrk="0" hangingPunct="1">
      <a:defRPr kumimoji="1" sz="1833" kern="1200">
        <a:solidFill>
          <a:schemeClr val="tx1"/>
        </a:solidFill>
        <a:latin typeface="+mn-lt"/>
        <a:ea typeface="+mn-ea"/>
        <a:cs typeface="+mn-cs"/>
      </a:defRPr>
    </a:lvl5pPr>
    <a:lvl6pPr marL="3492322" algn="l" defTabSz="1396929" rtl="0" eaLnBrk="1" latinLnBrk="0" hangingPunct="1">
      <a:defRPr kumimoji="1" sz="1833" kern="1200">
        <a:solidFill>
          <a:schemeClr val="tx1"/>
        </a:solidFill>
        <a:latin typeface="+mn-lt"/>
        <a:ea typeface="+mn-ea"/>
        <a:cs typeface="+mn-cs"/>
      </a:defRPr>
    </a:lvl6pPr>
    <a:lvl7pPr marL="4190787" algn="l" defTabSz="1396929" rtl="0" eaLnBrk="1" latinLnBrk="0" hangingPunct="1">
      <a:defRPr kumimoji="1" sz="1833" kern="1200">
        <a:solidFill>
          <a:schemeClr val="tx1"/>
        </a:solidFill>
        <a:latin typeface="+mn-lt"/>
        <a:ea typeface="+mn-ea"/>
        <a:cs typeface="+mn-cs"/>
      </a:defRPr>
    </a:lvl7pPr>
    <a:lvl8pPr marL="4889251" algn="l" defTabSz="1396929" rtl="0" eaLnBrk="1" latinLnBrk="0" hangingPunct="1">
      <a:defRPr kumimoji="1" sz="1833" kern="1200">
        <a:solidFill>
          <a:schemeClr val="tx1"/>
        </a:solidFill>
        <a:latin typeface="+mn-lt"/>
        <a:ea typeface="+mn-ea"/>
        <a:cs typeface="+mn-cs"/>
      </a:defRPr>
    </a:lvl8pPr>
    <a:lvl9pPr marL="5587716" algn="l" defTabSz="1396929" rtl="0" eaLnBrk="1" latinLnBrk="0" hangingPunct="1">
      <a:defRPr kumimoji="1" sz="183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5D1FF-51AA-4DFA-A3F2-F176252B5461}" type="datetimeFigureOut">
              <a:rPr kumimoji="1" lang="ja-JP" altLang="en-US" smtClean="0"/>
              <a:t>2017/8/26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026C-0BBD-4DBA-B13A-51E85152CF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400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5D1FF-51AA-4DFA-A3F2-F176252B5461}" type="datetimeFigureOut">
              <a:rPr kumimoji="1" lang="ja-JP" altLang="en-US" smtClean="0"/>
              <a:t>2017/8/26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026C-0BBD-4DBA-B13A-51E85152CF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7458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5D1FF-51AA-4DFA-A3F2-F176252B5461}" type="datetimeFigureOut">
              <a:rPr kumimoji="1" lang="ja-JP" altLang="en-US" smtClean="0"/>
              <a:t>2017/8/26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026C-0BBD-4DBA-B13A-51E85152CF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246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5D1FF-51AA-4DFA-A3F2-F176252B5461}" type="datetimeFigureOut">
              <a:rPr kumimoji="1" lang="ja-JP" altLang="en-US" smtClean="0"/>
              <a:t>2017/8/26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026C-0BBD-4DBA-B13A-51E85152CF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170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5D1FF-51AA-4DFA-A3F2-F176252B5461}" type="datetimeFigureOut">
              <a:rPr kumimoji="1" lang="ja-JP" altLang="en-US" smtClean="0"/>
              <a:t>2017/8/26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026C-0BBD-4DBA-B13A-51E85152CF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66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5D1FF-51AA-4DFA-A3F2-F176252B5461}" type="datetimeFigureOut">
              <a:rPr kumimoji="1" lang="ja-JP" altLang="en-US" smtClean="0"/>
              <a:t>2017/8/26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026C-0BBD-4DBA-B13A-51E85152CF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8612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5D1FF-51AA-4DFA-A3F2-F176252B5461}" type="datetimeFigureOut">
              <a:rPr kumimoji="1" lang="ja-JP" altLang="en-US" smtClean="0"/>
              <a:t>2017/8/26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026C-0BBD-4DBA-B13A-51E85152CF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0732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5D1FF-51AA-4DFA-A3F2-F176252B5461}" type="datetimeFigureOut">
              <a:rPr kumimoji="1" lang="ja-JP" altLang="en-US" smtClean="0"/>
              <a:t>2017/8/26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026C-0BBD-4DBA-B13A-51E85152CF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4281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5D1FF-51AA-4DFA-A3F2-F176252B5461}" type="datetimeFigureOut">
              <a:rPr kumimoji="1" lang="ja-JP" altLang="en-US" smtClean="0"/>
              <a:t>2017/8/26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026C-0BBD-4DBA-B13A-51E85152CF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788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5D1FF-51AA-4DFA-A3F2-F176252B5461}" type="datetimeFigureOut">
              <a:rPr kumimoji="1" lang="ja-JP" altLang="en-US" smtClean="0"/>
              <a:t>2017/8/26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026C-0BBD-4DBA-B13A-51E85152CF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943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5D1FF-51AA-4DFA-A3F2-F176252B5461}" type="datetimeFigureOut">
              <a:rPr kumimoji="1" lang="ja-JP" altLang="en-US" smtClean="0"/>
              <a:t>2017/8/26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026C-0BBD-4DBA-B13A-51E85152CF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7043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5D1FF-51AA-4DFA-A3F2-F176252B5461}" type="datetimeFigureOut">
              <a:rPr kumimoji="1" lang="ja-JP" altLang="en-US" smtClean="0"/>
              <a:t>2017/8/26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7026C-0BBD-4DBA-B13A-51E85152CF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6311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6064" y="2491696"/>
            <a:ext cx="2338252" cy="1620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6064" y="558216"/>
            <a:ext cx="2338252" cy="16200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 rot="16200000">
            <a:off x="2819193" y="1102367"/>
            <a:ext cx="15819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Progression Free Survival (%)</a:t>
            </a:r>
            <a:endParaRPr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 rot="16200000">
            <a:off x="2824799" y="3035372"/>
            <a:ext cx="15707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Progression Free Survival (%)</a:t>
            </a:r>
            <a:endParaRPr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450841" y="1989867"/>
            <a:ext cx="9137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Time (months)</a:t>
            </a:r>
            <a:endParaRPr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50841" y="3924641"/>
            <a:ext cx="9137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Time (months)</a:t>
            </a:r>
            <a:endParaRPr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38210" y="767921"/>
            <a:ext cx="2569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173041" y="610869"/>
            <a:ext cx="2569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55196" y="1497423"/>
            <a:ext cx="861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 = 0.93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 = 0.67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685190" y="3204596"/>
            <a:ext cx="6052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 = 0.67</a:t>
            </a: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505" y="558216"/>
            <a:ext cx="2338252" cy="1620000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 rot="16200000">
            <a:off x="511324" y="1099573"/>
            <a:ext cx="11076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Overall Survival (%)</a:t>
            </a:r>
            <a:endParaRPr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902067" y="1989867"/>
            <a:ext cx="9137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Time (months)</a:t>
            </a:r>
            <a:endParaRPr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505" y="2491696"/>
            <a:ext cx="2338252" cy="1620000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 rot="16200000">
            <a:off x="508991" y="3053072"/>
            <a:ext cx="10977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Overall Survival (%)</a:t>
            </a:r>
            <a:endParaRPr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902067" y="3924641"/>
            <a:ext cx="9137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Time (months)</a:t>
            </a:r>
            <a:endParaRPr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565230" y="1235180"/>
            <a:ext cx="2569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695243" y="950567"/>
            <a:ext cx="2569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145437" y="1502259"/>
            <a:ext cx="735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 = 0.62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 &lt; 0.01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17386" y="396620"/>
            <a:ext cx="2110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321494" y="2300129"/>
            <a:ext cx="2110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817386" y="2300129"/>
            <a:ext cx="2110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321494" y="396620"/>
            <a:ext cx="2110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513360" y="2685346"/>
            <a:ext cx="5799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 = 0.35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314883" y="809663"/>
            <a:ext cx="1380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KRAS/BRAF</a:t>
            </a:r>
          </a:p>
          <a:p>
            <a:r>
              <a:rPr lang="ja-JP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　           </a:t>
            </a:r>
            <a:r>
              <a:rPr lang="en-US" altLang="ja-JP" sz="800" dirty="0" err="1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ja-JP" sz="800" dirty="0" err="1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 (n = 55)</a:t>
            </a:r>
          </a:p>
          <a:p>
            <a:r>
              <a:rPr lang="ja-JP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en-US" altLang="ja-JP" sz="800" dirty="0" err="1">
                <a:latin typeface="Arial" panose="020B0604020202020204" pitchFamily="34" charset="0"/>
                <a:cs typeface="Arial" panose="020B0604020202020204" pitchFamily="34" charset="0"/>
              </a:rPr>
              <a:t>mt</a:t>
            </a:r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ja-JP" sz="800" dirty="0" err="1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 (n = 36)</a:t>
            </a:r>
          </a:p>
          <a:p>
            <a:r>
              <a:rPr lang="ja-JP" altLang="en-US" sz="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en-US" altLang="ja-JP" sz="800" dirty="0" err="1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ja-JP" sz="800" dirty="0" err="1">
                <a:latin typeface="Arial" panose="020B0604020202020204" pitchFamily="34" charset="0"/>
                <a:cs typeface="Arial" panose="020B0604020202020204" pitchFamily="34" charset="0"/>
              </a:rPr>
              <a:t>mt</a:t>
            </a:r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 (n = 8) </a:t>
            </a:r>
            <a:endParaRPr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線コネクタ 29"/>
          <p:cNvCxnSpPr/>
          <p:nvPr/>
        </p:nvCxnSpPr>
        <p:spPr>
          <a:xfrm flipV="1">
            <a:off x="1534852" y="1053304"/>
            <a:ext cx="216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flipV="1">
            <a:off x="1540875" y="1288238"/>
            <a:ext cx="216000" cy="0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 flipV="1">
            <a:off x="1539368" y="1159984"/>
            <a:ext cx="216000" cy="0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グループ化 32"/>
          <p:cNvGrpSpPr/>
          <p:nvPr/>
        </p:nvGrpSpPr>
        <p:grpSpPr>
          <a:xfrm>
            <a:off x="4585133" y="708063"/>
            <a:ext cx="1380359" cy="584775"/>
            <a:chOff x="4585133" y="708063"/>
            <a:chExt cx="1380359" cy="584775"/>
          </a:xfrm>
        </p:grpSpPr>
        <p:sp>
          <p:nvSpPr>
            <p:cNvPr id="34" name="テキスト ボックス 33"/>
            <p:cNvSpPr txBox="1"/>
            <p:nvPr/>
          </p:nvSpPr>
          <p:spPr>
            <a:xfrm>
              <a:off x="4585133" y="708063"/>
              <a:ext cx="138035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KRAS/BRAF</a:t>
              </a:r>
            </a:p>
            <a:p>
              <a:r>
                <a:rPr lang="ja-JP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　           </a:t>
              </a:r>
              <a:r>
                <a:rPr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(n = 52)</a:t>
              </a:r>
            </a:p>
            <a:p>
              <a:r>
                <a:rPr lang="ja-JP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</a:t>
              </a:r>
              <a:r>
                <a:rPr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mt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(n = 35)</a:t>
              </a:r>
            </a:p>
            <a:p>
              <a:r>
                <a:rPr lang="ja-JP" altLang="en-US" sz="800" dirty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        </a:t>
              </a:r>
              <a:r>
                <a:rPr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mt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(n = 8) </a:t>
              </a:r>
              <a:endParaRPr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5" name="直線コネクタ 34"/>
            <p:cNvCxnSpPr/>
            <p:nvPr/>
          </p:nvCxnSpPr>
          <p:spPr>
            <a:xfrm flipV="1">
              <a:off x="4805102" y="951704"/>
              <a:ext cx="216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 flipV="1">
              <a:off x="4811125" y="1186638"/>
              <a:ext cx="2160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 flipV="1">
              <a:off x="4809618" y="1058384"/>
              <a:ext cx="2160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グループ化 37"/>
          <p:cNvGrpSpPr/>
          <p:nvPr/>
        </p:nvGrpSpPr>
        <p:grpSpPr>
          <a:xfrm>
            <a:off x="1581923" y="3088951"/>
            <a:ext cx="1566090" cy="461665"/>
            <a:chOff x="5096716" y="1655289"/>
            <a:chExt cx="1566090" cy="461665"/>
          </a:xfrm>
        </p:grpSpPr>
        <p:sp>
          <p:nvSpPr>
            <p:cNvPr id="39" name="テキスト ボックス 38"/>
            <p:cNvSpPr txBox="1"/>
            <p:nvPr/>
          </p:nvSpPr>
          <p:spPr>
            <a:xfrm>
              <a:off x="5253590" y="1655289"/>
              <a:ext cx="14092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high miR-193a-3p</a:t>
              </a:r>
              <a:r>
                <a:rPr lang="ja-JP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(n = 50)</a:t>
              </a:r>
            </a:p>
            <a:p>
              <a:pPr>
                <a:lnSpc>
                  <a:spcPct val="150000"/>
                </a:lnSpc>
              </a:pP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low miR-193a-3p</a:t>
              </a:r>
              <a:r>
                <a:rPr lang="ja-JP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(n = 49)</a:t>
              </a:r>
            </a:p>
          </p:txBody>
        </p:sp>
        <p:cxnSp>
          <p:nvCxnSpPr>
            <p:cNvPr id="40" name="直線コネクタ 39"/>
            <p:cNvCxnSpPr/>
            <p:nvPr/>
          </p:nvCxnSpPr>
          <p:spPr>
            <a:xfrm flipV="1">
              <a:off x="5096716" y="1805694"/>
              <a:ext cx="216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/>
            <p:cNvCxnSpPr/>
            <p:nvPr/>
          </p:nvCxnSpPr>
          <p:spPr>
            <a:xfrm flipV="1">
              <a:off x="5101293" y="1986297"/>
              <a:ext cx="2160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グループ化 41"/>
          <p:cNvGrpSpPr/>
          <p:nvPr/>
        </p:nvGrpSpPr>
        <p:grpSpPr>
          <a:xfrm>
            <a:off x="4551181" y="2571067"/>
            <a:ext cx="1611494" cy="461665"/>
            <a:chOff x="5096716" y="1655289"/>
            <a:chExt cx="1512442" cy="461665"/>
          </a:xfrm>
        </p:grpSpPr>
        <p:sp>
          <p:nvSpPr>
            <p:cNvPr id="43" name="テキスト ボックス 42"/>
            <p:cNvSpPr txBox="1"/>
            <p:nvPr/>
          </p:nvSpPr>
          <p:spPr>
            <a:xfrm>
              <a:off x="5253590" y="1655289"/>
              <a:ext cx="1355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high miR-193a-3p</a:t>
              </a:r>
              <a:r>
                <a:rPr lang="ja-JP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(n = 46)</a:t>
              </a:r>
            </a:p>
            <a:p>
              <a:pPr>
                <a:lnSpc>
                  <a:spcPct val="150000"/>
                </a:lnSpc>
              </a:pP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low miR-193a-3p</a:t>
              </a:r>
              <a:r>
                <a:rPr lang="ja-JP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(n = 49)</a:t>
              </a:r>
            </a:p>
          </p:txBody>
        </p:sp>
        <p:cxnSp>
          <p:nvCxnSpPr>
            <p:cNvPr id="44" name="直線コネクタ 43"/>
            <p:cNvCxnSpPr/>
            <p:nvPr/>
          </p:nvCxnSpPr>
          <p:spPr>
            <a:xfrm flipV="1">
              <a:off x="5096716" y="1805694"/>
              <a:ext cx="216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 flipV="1">
              <a:off x="5101293" y="1986297"/>
              <a:ext cx="2160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6349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13038</TotalTime>
  <Words>94</Words>
  <Application>Microsoft Office PowerPoint</Application>
  <PresentationFormat>A4 210 x 297 mm</PresentationFormat>
  <Paragraphs>34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高橋秀和</dc:creator>
  <cp:lastModifiedBy>Masa-XPS</cp:lastModifiedBy>
  <cp:revision>1162</cp:revision>
  <cp:lastPrinted>2014-09-14T11:23:03Z</cp:lastPrinted>
  <dcterms:created xsi:type="dcterms:W3CDTF">2013-10-03T08:05:32Z</dcterms:created>
  <dcterms:modified xsi:type="dcterms:W3CDTF">2017-08-26T06:31:36Z</dcterms:modified>
</cp:coreProperties>
</file>