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8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  <p:sldMasterId id="2147483708" r:id="rId2"/>
    <p:sldMasterId id="2147483786" r:id="rId3"/>
    <p:sldMasterId id="2147483727" r:id="rId4"/>
    <p:sldMasterId id="2147483766" r:id="rId5"/>
    <p:sldMasterId id="2147483776" r:id="rId6"/>
    <p:sldMasterId id="2147483795" r:id="rId7"/>
    <p:sldMasterId id="2147483736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45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6254" autoAdjust="0"/>
  </p:normalViewPr>
  <p:slideViewPr>
    <p:cSldViewPr>
      <p:cViewPr varScale="1">
        <p:scale>
          <a:sx n="89" d="100"/>
          <a:sy n="89" d="100"/>
        </p:scale>
        <p:origin x="5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2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F1AA5-A099-4C0E-82F6-6CC4CF982CEC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9D507-4505-4831-AF23-11555E6CA9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50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11778-A56D-425D-95FD-06194EE5AA3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78D210-ECAB-4700-89CC-A5B59D29C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82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Figure: Schematic of timing of IV iron dose, ESA dose, and laboratory measures in analytic models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8D210-ECAB-4700-89CC-A5B59D29CEC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53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743200"/>
            <a:ext cx="87630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62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0" name="Picture 2" descr="Q:\Communications\website work\DOPPS.org\NewDOPPSLogoFiles\DOPPS\DOPPS_Outlined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450"/>
            <a:ext cx="6400800" cy="252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461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+mj-lt"/>
              </a:defRPr>
            </a:lvl1pPr>
            <a:lvl2pPr>
              <a:defRPr sz="2300" b="1">
                <a:solidFill>
                  <a:schemeClr val="tx1"/>
                </a:solidFill>
                <a:latin typeface="+mj-lt"/>
              </a:defRPr>
            </a:lvl2pPr>
            <a:lvl3pPr>
              <a:defRPr sz="2000" b="1">
                <a:solidFill>
                  <a:schemeClr val="tx1"/>
                </a:solidFill>
                <a:latin typeface="+mj-lt"/>
              </a:defRPr>
            </a:lvl3pPr>
            <a:lvl4pPr>
              <a:defRPr sz="1800" b="1">
                <a:solidFill>
                  <a:schemeClr val="tx1"/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800" b="1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buFont typeface="Arial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259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743200"/>
            <a:ext cx="87630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62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0" name="Picture 2" descr="Q:\Communications\website work\DOPPS.org\NewDOPPSLogoFiles\DOPPS\DOPPS_Outlined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450"/>
            <a:ext cx="6400800" cy="252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069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+mj-lt"/>
              </a:defRPr>
            </a:lvl1pPr>
            <a:lvl2pPr>
              <a:defRPr sz="2300" b="1">
                <a:solidFill>
                  <a:schemeClr val="tx1"/>
                </a:solidFill>
                <a:latin typeface="+mj-lt"/>
              </a:defRPr>
            </a:lvl2pPr>
            <a:lvl3pPr>
              <a:defRPr sz="2000" b="1">
                <a:solidFill>
                  <a:schemeClr val="tx1"/>
                </a:solidFill>
                <a:latin typeface="+mj-lt"/>
              </a:defRPr>
            </a:lvl3pPr>
            <a:lvl4pPr>
              <a:defRPr sz="1800" b="1">
                <a:solidFill>
                  <a:schemeClr val="tx1"/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800" b="1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07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+mj-lt"/>
              </a:defRPr>
            </a:lvl1pPr>
            <a:lvl2pPr>
              <a:defRPr sz="2300" b="1">
                <a:solidFill>
                  <a:schemeClr val="tx1"/>
                </a:solidFill>
                <a:latin typeface="+mj-lt"/>
              </a:defRPr>
            </a:lvl2pPr>
            <a:lvl3pPr>
              <a:defRPr sz="2000" b="1">
                <a:solidFill>
                  <a:schemeClr val="tx1"/>
                </a:solidFill>
                <a:latin typeface="+mj-lt"/>
              </a:defRPr>
            </a:lvl3pPr>
            <a:lvl4pPr>
              <a:defRPr sz="1800" b="1">
                <a:solidFill>
                  <a:schemeClr val="tx1"/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800" b="1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037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945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150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820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87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439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buFont typeface="Arial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04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743200"/>
            <a:ext cx="87630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62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0" name="Picture 2" descr="Q:\Communications\website work\DOPPS.org\NewDOPPSLogoFiles\DOPPS\DOPPS_Outlined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450"/>
            <a:ext cx="6400800" cy="252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+mj-lt"/>
              </a:defRPr>
            </a:lvl1pPr>
            <a:lvl2pPr>
              <a:defRPr sz="2300" b="1">
                <a:solidFill>
                  <a:schemeClr val="tx1"/>
                </a:solidFill>
                <a:latin typeface="+mj-lt"/>
              </a:defRPr>
            </a:lvl2pPr>
            <a:lvl3pPr>
              <a:defRPr sz="2000" b="1">
                <a:solidFill>
                  <a:schemeClr val="tx1"/>
                </a:solidFill>
                <a:latin typeface="+mj-lt"/>
              </a:defRPr>
            </a:lvl3pPr>
            <a:lvl4pPr>
              <a:defRPr sz="1800" b="1">
                <a:solidFill>
                  <a:schemeClr val="tx1"/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800" b="1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7511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buFont typeface="Arial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743200"/>
            <a:ext cx="87630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62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81000"/>
            <a:ext cx="6400800" cy="178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087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+mj-lt"/>
              </a:defRPr>
            </a:lvl1pPr>
            <a:lvl2pPr>
              <a:defRPr sz="2300" b="1">
                <a:solidFill>
                  <a:schemeClr val="tx1"/>
                </a:solidFill>
                <a:latin typeface="+mj-lt"/>
              </a:defRPr>
            </a:lvl2pPr>
            <a:lvl3pPr>
              <a:defRPr sz="2000" b="1">
                <a:solidFill>
                  <a:schemeClr val="tx1"/>
                </a:solidFill>
                <a:latin typeface="+mj-lt"/>
              </a:defRPr>
            </a:lvl3pPr>
            <a:lvl4pPr>
              <a:defRPr sz="1800" b="1">
                <a:solidFill>
                  <a:schemeClr val="tx1"/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800" b="1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049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7064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325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97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20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500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2012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buFont typeface="Arial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1748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259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028880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743200"/>
            <a:ext cx="87630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62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04800"/>
            <a:ext cx="6400800" cy="210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743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+mj-lt"/>
              </a:defRPr>
            </a:lvl1pPr>
            <a:lvl2pPr>
              <a:defRPr sz="2300" b="1">
                <a:solidFill>
                  <a:schemeClr val="tx1"/>
                </a:solidFill>
                <a:latin typeface="+mj-lt"/>
              </a:defRPr>
            </a:lvl2pPr>
            <a:lvl3pPr>
              <a:defRPr sz="2000" b="1">
                <a:solidFill>
                  <a:schemeClr val="tx1"/>
                </a:solidFill>
                <a:latin typeface="+mj-lt"/>
              </a:defRPr>
            </a:lvl3pPr>
            <a:lvl4pPr>
              <a:defRPr sz="1800" b="1">
                <a:solidFill>
                  <a:schemeClr val="tx1"/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800" b="1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107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024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950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85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383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629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191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buFont typeface="Arial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6052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259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642494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743200"/>
            <a:ext cx="87630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62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74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+mj-lt"/>
              </a:defRPr>
            </a:lvl1pPr>
            <a:lvl2pPr>
              <a:defRPr sz="2300" b="1">
                <a:solidFill>
                  <a:schemeClr val="tx1"/>
                </a:solidFill>
                <a:latin typeface="+mj-lt"/>
              </a:defRPr>
            </a:lvl2pPr>
            <a:lvl3pPr>
              <a:defRPr sz="2000" b="1">
                <a:solidFill>
                  <a:schemeClr val="tx1"/>
                </a:solidFill>
                <a:latin typeface="+mj-lt"/>
              </a:defRPr>
            </a:lvl3pPr>
            <a:lvl4pPr>
              <a:defRPr sz="1800" b="1">
                <a:solidFill>
                  <a:schemeClr val="tx1"/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800" b="1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47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6678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078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2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1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8024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buFont typeface="Arial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3640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71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259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4116668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0">
              <a:srgbClr val="6699FF"/>
            </a:gs>
            <a:gs pos="100000">
              <a:srgbClr val="00097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43200"/>
            <a:ext cx="91440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62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074" name="Picture 2" descr="Q:\Communications\website work\DOPPS.org\NewDOPPSLogoFiles\DOPPS\DOPPS_Outlined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449"/>
            <a:ext cx="6400800" cy="252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431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+mj-lt"/>
              </a:defRPr>
            </a:lvl1pPr>
            <a:lvl2pPr>
              <a:defRPr sz="2300" b="1">
                <a:solidFill>
                  <a:schemeClr val="tx1"/>
                </a:solidFill>
                <a:latin typeface="+mj-lt"/>
              </a:defRPr>
            </a:lvl2pPr>
            <a:lvl3pPr>
              <a:defRPr sz="2000" b="1">
                <a:solidFill>
                  <a:schemeClr val="tx1"/>
                </a:solidFill>
                <a:latin typeface="+mj-lt"/>
              </a:defRPr>
            </a:lvl3pPr>
            <a:lvl4pPr>
              <a:defRPr sz="1800" b="1">
                <a:solidFill>
                  <a:schemeClr val="tx1"/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800" b="1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205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9021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70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692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22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233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buFont typeface="Arial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4640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259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764607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242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743200"/>
            <a:ext cx="87630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62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t="12068" r="7500" b="12508"/>
          <a:stretch>
            <a:fillRect/>
          </a:stretch>
        </p:blipFill>
        <p:spPr bwMode="auto">
          <a:xfrm>
            <a:off x="1752600" y="304800"/>
            <a:ext cx="5638800" cy="1905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266700" y="2011363"/>
            <a:ext cx="8648700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 dirty="0">
                <a:solidFill>
                  <a:prstClr val="black"/>
                </a:solidFill>
              </a:rPr>
              <a:t>Dialysis Outcomes and Practice Patterns Study</a:t>
            </a:r>
          </a:p>
        </p:txBody>
      </p:sp>
    </p:spTree>
    <p:extLst>
      <p:ext uri="{BB962C8B-B14F-4D97-AF65-F5344CB8AC3E}">
        <p14:creationId xmlns:p14="http://schemas.microsoft.com/office/powerpoint/2010/main" val="425663529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+mj-lt"/>
              </a:defRPr>
            </a:lvl1pPr>
            <a:lvl2pPr>
              <a:defRPr sz="2300" b="1">
                <a:solidFill>
                  <a:schemeClr val="tx1"/>
                </a:solidFill>
                <a:latin typeface="+mj-lt"/>
              </a:defRPr>
            </a:lvl2pPr>
            <a:lvl3pPr>
              <a:defRPr sz="2000" b="1">
                <a:solidFill>
                  <a:schemeClr val="tx1"/>
                </a:solidFill>
                <a:latin typeface="+mj-lt"/>
              </a:defRPr>
            </a:lvl3pPr>
            <a:lvl4pPr>
              <a:defRPr sz="1800" b="1">
                <a:solidFill>
                  <a:schemeClr val="tx1"/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800" b="1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38807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64895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5179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835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26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6196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buFont typeface="Arial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42640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259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281482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buFont typeface="Arial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2238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43200"/>
            <a:ext cx="91440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62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6" name="Picture 2" descr="Q:\Communications\website work\DOPPS.org\NewDOPPSLogoFiles\DOPPS\DOPPS_Outlined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450"/>
            <a:ext cx="6400800" cy="252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29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47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65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5" name="Picture 2" descr="\\svr11\arbor\Communications\Approved text and graphics\logos\DOPPS logos\DOPPS_notext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47"/>
          <a:stretch/>
        </p:blipFill>
        <p:spPr bwMode="auto">
          <a:xfrm>
            <a:off x="76200" y="6524036"/>
            <a:ext cx="1143000" cy="25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17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3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5" name="Picture 2" descr="\\svr11\arbor\Communications\Approved text and graphics\logos\DOPPS logos\DOPPS_notext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47"/>
          <a:stretch/>
        </p:blipFill>
        <p:spPr bwMode="auto">
          <a:xfrm>
            <a:off x="76200" y="6524036"/>
            <a:ext cx="1143000" cy="25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3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2" descr="\\svr11\arbor\Communications\Approved text and graphics\logos\DOPPS logos\DOPPS_notext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47"/>
          <a:stretch/>
        </p:blipFill>
        <p:spPr bwMode="auto">
          <a:xfrm>
            <a:off x="76200" y="6524036"/>
            <a:ext cx="1143000" cy="25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66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3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2" descr="\\svr11\arbor\Communications\Approved text and graphics\logos\DOPPS logos\DOPPS_notext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47"/>
          <a:stretch/>
        </p:blipFill>
        <p:spPr bwMode="auto">
          <a:xfrm>
            <a:off x="76200" y="6524036"/>
            <a:ext cx="1143000" cy="25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3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" y="6528816"/>
            <a:ext cx="1483217" cy="2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69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3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" y="6528816"/>
            <a:ext cx="1248293" cy="2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54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3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072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3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26" name="Picture 2" descr="\\svr11\arbor\Communications\Approved text and graphics\logos\DOPPS logos\DOPPS_notext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47"/>
          <a:stretch/>
        </p:blipFill>
        <p:spPr bwMode="auto">
          <a:xfrm>
            <a:off x="76200" y="6524036"/>
            <a:ext cx="1143000" cy="25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5814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3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707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300" b="1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295400" y="1752600"/>
            <a:ext cx="6172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2000" y="990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Month:</a:t>
            </a:r>
            <a:endParaRPr lang="en-US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3322320" y="990600"/>
            <a:ext cx="548640" cy="1143000"/>
            <a:chOff x="2133600" y="990600"/>
            <a:chExt cx="548640" cy="11430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407920" y="1371600"/>
              <a:ext cx="0" cy="76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133600" y="990600"/>
              <a:ext cx="548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en-US" b="1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983480" y="990600"/>
            <a:ext cx="548640" cy="1143000"/>
            <a:chOff x="3954780" y="990600"/>
            <a:chExt cx="548640" cy="11430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4229100" y="1371600"/>
              <a:ext cx="0" cy="76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954780" y="990600"/>
              <a:ext cx="548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2</a:t>
              </a:r>
              <a:endParaRPr lang="en-US" b="1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644640" y="990600"/>
            <a:ext cx="548640" cy="1143000"/>
            <a:chOff x="6080760" y="990600"/>
            <a:chExt cx="548640" cy="11430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6355080" y="1371600"/>
              <a:ext cx="0" cy="76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080760" y="990600"/>
              <a:ext cx="548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3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661160" y="990600"/>
            <a:ext cx="548640" cy="1143000"/>
            <a:chOff x="1051560" y="990600"/>
            <a:chExt cx="548640" cy="11430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325880" y="1371600"/>
              <a:ext cx="0" cy="76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051560" y="990600"/>
              <a:ext cx="548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0</a:t>
              </a:r>
            </a:p>
          </p:txBody>
        </p:sp>
      </p:grpSp>
      <p:sp>
        <p:nvSpPr>
          <p:cNvPr id="25" name="Left Brace 24"/>
          <p:cNvSpPr/>
          <p:nvPr/>
        </p:nvSpPr>
        <p:spPr>
          <a:xfrm rot="16200000">
            <a:off x="4236720" y="-91439"/>
            <a:ext cx="381000" cy="4983479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609600" y="2590800"/>
            <a:ext cx="3200400" cy="1228130"/>
            <a:chOff x="0" y="2590800"/>
            <a:chExt cx="3200400" cy="1228130"/>
          </a:xfrm>
        </p:grpSpPr>
        <p:sp>
          <p:nvSpPr>
            <p:cNvPr id="27" name="TextBox 26"/>
            <p:cNvSpPr txBox="1"/>
            <p:nvPr/>
          </p:nvSpPr>
          <p:spPr>
            <a:xfrm>
              <a:off x="0" y="2590800"/>
              <a:ext cx="3200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 smtClean="0"/>
                <a:t>Strata variables:</a:t>
              </a:r>
              <a:endParaRPr lang="en-US" b="1" u="sng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7200" y="2895600"/>
              <a:ext cx="100362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TSAT</a:t>
              </a:r>
              <a:r>
                <a:rPr lang="en-US" baseline="-25000" dirty="0" smtClean="0"/>
                <a:t>0</a:t>
              </a:r>
            </a:p>
            <a:p>
              <a:pPr algn="r"/>
              <a:r>
                <a:rPr lang="en-US" dirty="0" smtClean="0"/>
                <a:t>Ferritin</a:t>
              </a:r>
              <a:r>
                <a:rPr lang="en-US" baseline="-25000" dirty="0" smtClean="0"/>
                <a:t>0</a:t>
              </a:r>
            </a:p>
            <a:p>
              <a:pPr algn="r"/>
              <a:r>
                <a:rPr lang="en-US" dirty="0" smtClean="0"/>
                <a:t>Hgb</a:t>
              </a:r>
              <a:r>
                <a:rPr lang="en-US" baseline="-25000" dirty="0" smtClean="0"/>
                <a:t>0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638800" y="2590800"/>
            <a:ext cx="2560320" cy="1966793"/>
            <a:chOff x="6629400" y="3516868"/>
            <a:chExt cx="2560320" cy="1966793"/>
          </a:xfrm>
        </p:grpSpPr>
        <p:sp>
          <p:nvSpPr>
            <p:cNvPr id="29" name="TextBox 28"/>
            <p:cNvSpPr txBox="1"/>
            <p:nvPr/>
          </p:nvSpPr>
          <p:spPr>
            <a:xfrm>
              <a:off x="6705600" y="3516868"/>
              <a:ext cx="2484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 smtClean="0"/>
                <a:t>Outcome variables:</a:t>
              </a:r>
              <a:endParaRPr lang="en-US" b="1" u="sng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629400" y="3821668"/>
              <a:ext cx="1600200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∆TSAT</a:t>
              </a:r>
              <a:r>
                <a:rPr lang="en-US" baseline="-25000" dirty="0"/>
                <a:t>3</a:t>
              </a:r>
              <a:r>
                <a:rPr lang="en-US" baseline="-25000" dirty="0" smtClean="0"/>
                <a:t>-0</a:t>
              </a:r>
            </a:p>
            <a:p>
              <a:pPr algn="r"/>
              <a:r>
                <a:rPr lang="en-US" dirty="0" smtClean="0"/>
                <a:t>∆Ferritin</a:t>
              </a:r>
              <a:r>
                <a:rPr lang="en-US" baseline="-25000" dirty="0"/>
                <a:t>3</a:t>
              </a:r>
              <a:r>
                <a:rPr lang="en-US" baseline="-25000" dirty="0" smtClean="0"/>
                <a:t>-0</a:t>
              </a:r>
            </a:p>
            <a:p>
              <a:pPr algn="r"/>
              <a:r>
                <a:rPr lang="en-US" dirty="0" smtClean="0"/>
                <a:t>∆Hgb</a:t>
              </a:r>
              <a:r>
                <a:rPr lang="en-US" baseline="-25000" dirty="0"/>
                <a:t>3</a:t>
              </a:r>
              <a:r>
                <a:rPr lang="en-US" baseline="-25000" dirty="0" smtClean="0"/>
                <a:t>-0</a:t>
              </a:r>
            </a:p>
            <a:p>
              <a:pPr algn="r"/>
              <a:r>
                <a:rPr lang="en-US" dirty="0" smtClean="0"/>
                <a:t>∆CRP</a:t>
              </a:r>
              <a:r>
                <a:rPr lang="en-US" baseline="-25000" dirty="0"/>
                <a:t>3</a:t>
              </a:r>
              <a:r>
                <a:rPr lang="en-US" baseline="-25000" dirty="0" smtClean="0"/>
                <a:t>-0</a:t>
              </a:r>
            </a:p>
            <a:p>
              <a:pPr algn="r"/>
              <a:r>
                <a:rPr lang="en-US" dirty="0" smtClean="0"/>
                <a:t>∆ESA dose</a:t>
              </a:r>
              <a:r>
                <a:rPr lang="en-US" baseline="-25000" dirty="0"/>
                <a:t>3</a:t>
              </a:r>
              <a:r>
                <a:rPr lang="en-US" baseline="-25000" dirty="0" smtClean="0"/>
                <a:t>-0</a:t>
              </a:r>
              <a:endParaRPr lang="en-US" baseline="-25000" dirty="0"/>
            </a:p>
            <a:p>
              <a:pPr algn="r"/>
              <a:endParaRPr lang="en-US" baseline="-250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827020" y="2590800"/>
            <a:ext cx="3200400" cy="889575"/>
            <a:chOff x="2217420" y="2590800"/>
            <a:chExt cx="3200400" cy="889575"/>
          </a:xfrm>
        </p:grpSpPr>
        <p:sp>
          <p:nvSpPr>
            <p:cNvPr id="26" name="TextBox 25"/>
            <p:cNvSpPr txBox="1"/>
            <p:nvPr/>
          </p:nvSpPr>
          <p:spPr>
            <a:xfrm>
              <a:off x="2217420" y="2590800"/>
              <a:ext cx="3200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 smtClean="0"/>
                <a:t>Exposure variable: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217420" y="2895600"/>
              <a:ext cx="318516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IV Iron dose, mg/month</a:t>
              </a:r>
            </a:p>
            <a:p>
              <a:pPr algn="ctr"/>
              <a:r>
                <a:rPr lang="en-US" sz="1400" dirty="0"/>
                <a:t>(averaged over 3 months)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28600" y="152400"/>
            <a:ext cx="3093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</a:t>
            </a:r>
            <a:r>
              <a:rPr lang="en-US" smtClean="0"/>
              <a:t>Figure </a:t>
            </a:r>
            <a:r>
              <a:rPr lang="en-US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394267"/>
      </p:ext>
    </p:extLst>
  </p:cSld>
  <p:clrMapOvr>
    <a:masterClrMapping/>
  </p:clrMapOvr>
</p:sld>
</file>

<file path=ppt/theme/theme1.xml><?xml version="1.0" encoding="utf-8"?>
<a:theme xmlns:a="http://schemas.openxmlformats.org/drawingml/2006/main" name="DOPPS_Template">
  <a:themeElements>
    <a:clrScheme name="DOPPS_slides">
      <a:dk1>
        <a:srgbClr val="000000"/>
      </a:dk1>
      <a:lt1>
        <a:srgbClr val="FFFFFF"/>
      </a:lt1>
      <a:dk2>
        <a:srgbClr val="00447B"/>
      </a:dk2>
      <a:lt2>
        <a:srgbClr val="FFFFFF"/>
      </a:lt2>
      <a:accent1>
        <a:srgbClr val="1797FF"/>
      </a:accent1>
      <a:accent2>
        <a:srgbClr val="D67F19"/>
      </a:accent2>
      <a:accent3>
        <a:srgbClr val="00447B"/>
      </a:accent3>
      <a:accent4>
        <a:srgbClr val="7DCB63"/>
      </a:accent4>
      <a:accent5>
        <a:srgbClr val="AFB1B4"/>
      </a:accent5>
      <a:accent6>
        <a:srgbClr val="000000"/>
      </a:accent6>
      <a:hlink>
        <a:srgbClr val="EB9439"/>
      </a:hlink>
      <a:folHlink>
        <a:srgbClr val="394E7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OPPS_Grayscale">
  <a:themeElements>
    <a:clrScheme name="DOPPS_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3C3C3C"/>
      </a:accent1>
      <a:accent2>
        <a:srgbClr val="646464"/>
      </a:accent2>
      <a:accent3>
        <a:srgbClr val="969696"/>
      </a:accent3>
      <a:accent4>
        <a:srgbClr val="B2B2B2"/>
      </a:accent4>
      <a:accent5>
        <a:srgbClr val="DDDDDD"/>
      </a:accent5>
      <a:accent6>
        <a:srgbClr val="000000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OPPS_poster">
  <a:themeElements>
    <a:clrScheme name="DOPPS_Poster">
      <a:dk1>
        <a:srgbClr val="000000"/>
      </a:dk1>
      <a:lt1>
        <a:srgbClr val="FFFFFF"/>
      </a:lt1>
      <a:dk2>
        <a:srgbClr val="394E70"/>
      </a:dk2>
      <a:lt2>
        <a:srgbClr val="FFFFFF"/>
      </a:lt2>
      <a:accent1>
        <a:srgbClr val="7DBFE9"/>
      </a:accent1>
      <a:accent2>
        <a:srgbClr val="EB9439"/>
      </a:accent2>
      <a:accent3>
        <a:srgbClr val="394E70"/>
      </a:accent3>
      <a:accent4>
        <a:srgbClr val="B1B83B"/>
      </a:accent4>
      <a:accent5>
        <a:srgbClr val="F9E79E"/>
      </a:accent5>
      <a:accent6>
        <a:srgbClr val="000000"/>
      </a:accent6>
      <a:hlink>
        <a:srgbClr val="EB9439"/>
      </a:hlink>
      <a:folHlink>
        <a:srgbClr val="394E7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OPPS_DPM">
  <a:themeElements>
    <a:clrScheme name="DPM">
      <a:dk1>
        <a:srgbClr val="000000"/>
      </a:dk1>
      <a:lt1>
        <a:srgbClr val="FFFFFF"/>
      </a:lt1>
      <a:dk2>
        <a:srgbClr val="394E70"/>
      </a:dk2>
      <a:lt2>
        <a:srgbClr val="FFFFFF"/>
      </a:lt2>
      <a:accent1>
        <a:srgbClr val="8FBCE6"/>
      </a:accent1>
      <a:accent2>
        <a:srgbClr val="FBE797"/>
      </a:accent2>
      <a:accent3>
        <a:srgbClr val="DB8E2E"/>
      </a:accent3>
      <a:accent4>
        <a:srgbClr val="134679"/>
      </a:accent4>
      <a:accent5>
        <a:srgbClr val="B1B83B"/>
      </a:accent5>
      <a:accent6>
        <a:srgbClr val="B4AF8B"/>
      </a:accent6>
      <a:hlink>
        <a:srgbClr val="EE9714"/>
      </a:hlink>
      <a:folHlink>
        <a:srgbClr val="394E7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KDOPPS_Template">
  <a:themeElements>
    <a:clrScheme name="DOPPS_slides">
      <a:dk1>
        <a:srgbClr val="000000"/>
      </a:dk1>
      <a:lt1>
        <a:srgbClr val="FFFFFF"/>
      </a:lt1>
      <a:dk2>
        <a:srgbClr val="00447B"/>
      </a:dk2>
      <a:lt2>
        <a:srgbClr val="FFFFFF"/>
      </a:lt2>
      <a:accent1>
        <a:srgbClr val="1797FF"/>
      </a:accent1>
      <a:accent2>
        <a:srgbClr val="D67F19"/>
      </a:accent2>
      <a:accent3>
        <a:srgbClr val="00447B"/>
      </a:accent3>
      <a:accent4>
        <a:srgbClr val="7DCB63"/>
      </a:accent4>
      <a:accent5>
        <a:srgbClr val="AFB1B4"/>
      </a:accent5>
      <a:accent6>
        <a:srgbClr val="000000"/>
      </a:accent6>
      <a:hlink>
        <a:srgbClr val="EB9439"/>
      </a:hlink>
      <a:folHlink>
        <a:srgbClr val="394E7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DOPPS_Template">
  <a:themeElements>
    <a:clrScheme name="DOPPS_slides">
      <a:dk1>
        <a:srgbClr val="000000"/>
      </a:dk1>
      <a:lt1>
        <a:srgbClr val="FFFFFF"/>
      </a:lt1>
      <a:dk2>
        <a:srgbClr val="00447B"/>
      </a:dk2>
      <a:lt2>
        <a:srgbClr val="FFFFFF"/>
      </a:lt2>
      <a:accent1>
        <a:srgbClr val="1797FF"/>
      </a:accent1>
      <a:accent2>
        <a:srgbClr val="D67F19"/>
      </a:accent2>
      <a:accent3>
        <a:srgbClr val="00447B"/>
      </a:accent3>
      <a:accent4>
        <a:srgbClr val="7DCB63"/>
      </a:accent4>
      <a:accent5>
        <a:srgbClr val="AFB1B4"/>
      </a:accent5>
      <a:accent6>
        <a:srgbClr val="000000"/>
      </a:accent6>
      <a:hlink>
        <a:srgbClr val="EB9439"/>
      </a:hlink>
      <a:folHlink>
        <a:srgbClr val="394E7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NoLogo">
  <a:themeElements>
    <a:clrScheme name="DOPPS_slides">
      <a:dk1>
        <a:srgbClr val="000000"/>
      </a:dk1>
      <a:lt1>
        <a:srgbClr val="FFFFFF"/>
      </a:lt1>
      <a:dk2>
        <a:srgbClr val="00447B"/>
      </a:dk2>
      <a:lt2>
        <a:srgbClr val="FFFFFF"/>
      </a:lt2>
      <a:accent1>
        <a:srgbClr val="1797FF"/>
      </a:accent1>
      <a:accent2>
        <a:srgbClr val="D67F19"/>
      </a:accent2>
      <a:accent3>
        <a:srgbClr val="00447B"/>
      </a:accent3>
      <a:accent4>
        <a:srgbClr val="7DCB63"/>
      </a:accent4>
      <a:accent5>
        <a:srgbClr val="AFB1B4"/>
      </a:accent5>
      <a:accent6>
        <a:srgbClr val="000000"/>
      </a:accent6>
      <a:hlink>
        <a:srgbClr val="EB9439"/>
      </a:hlink>
      <a:folHlink>
        <a:srgbClr val="394E7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DOPPS_TemplateOriginal">
  <a:themeElements>
    <a:clrScheme name="DOPPS_Presentation_Colors">
      <a:dk1>
        <a:srgbClr val="00097A"/>
      </a:dk1>
      <a:lt1>
        <a:srgbClr val="FFFFFF"/>
      </a:lt1>
      <a:dk2>
        <a:srgbClr val="00097A"/>
      </a:dk2>
      <a:lt2>
        <a:srgbClr val="FFFF00"/>
      </a:lt2>
      <a:accent1>
        <a:srgbClr val="FF66FF"/>
      </a:accent1>
      <a:accent2>
        <a:srgbClr val="00FFFF"/>
      </a:accent2>
      <a:accent3>
        <a:srgbClr val="FFFF00"/>
      </a:accent3>
      <a:accent4>
        <a:srgbClr val="66FF66"/>
      </a:accent4>
      <a:accent5>
        <a:srgbClr val="0070C0"/>
      </a:accent5>
      <a:accent6>
        <a:srgbClr val="B2B2B2"/>
      </a:accent6>
      <a:hlink>
        <a:srgbClr val="FFFF00"/>
      </a:hlink>
      <a:folHlink>
        <a:srgbClr val="66FF6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DOPPS_Grayscale">
  <a:themeElements>
    <a:clrScheme name="DOPPS_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3C3C3C"/>
      </a:accent1>
      <a:accent2>
        <a:srgbClr val="646464"/>
      </a:accent2>
      <a:accent3>
        <a:srgbClr val="969696"/>
      </a:accent3>
      <a:accent4>
        <a:srgbClr val="B2B2B2"/>
      </a:accent4>
      <a:accent5>
        <a:srgbClr val="DDDDDD"/>
      </a:accent5>
      <a:accent6>
        <a:srgbClr val="000000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DOPPS_Template</Template>
  <TotalTime>97</TotalTime>
  <Words>63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DOPPS_Template</vt:lpstr>
      <vt:lpstr>DOPPS_Grayscale</vt:lpstr>
      <vt:lpstr>DOPPS_poster</vt:lpstr>
      <vt:lpstr>DOPPS_DPM</vt:lpstr>
      <vt:lpstr>CKDOPPS_Template</vt:lpstr>
      <vt:lpstr>PDOPPS_Template</vt:lpstr>
      <vt:lpstr>NoLogo</vt:lpstr>
      <vt:lpstr>DOPPS_TemplateOriginal</vt:lpstr>
      <vt:lpstr>1_DOPPS_Grayscale</vt:lpstr>
      <vt:lpstr>PowerPoint Presentation</vt:lpstr>
    </vt:vector>
  </TitlesOfParts>
  <Company>Arbor Research Collaborative for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Bieber</dc:creator>
  <cp:lastModifiedBy>J McCready-Maynes</cp:lastModifiedBy>
  <cp:revision>19</cp:revision>
  <dcterms:created xsi:type="dcterms:W3CDTF">2015-03-03T12:37:36Z</dcterms:created>
  <dcterms:modified xsi:type="dcterms:W3CDTF">2017-01-11T14:55:22Z</dcterms:modified>
</cp:coreProperties>
</file>