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0" r:id="rId2"/>
  </p:sldIdLst>
  <p:sldSz cx="18288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15-03-16" id="{90C119E0-8C22-45E3-9371-D5C67B01A829}">
          <p14:sldIdLst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96" y="1080"/>
      </p:cViewPr>
      <p:guideLst>
        <p:guide orient="horz" pos="216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Sheet2!$F$2:$F$12</c:f>
                <c:numCache>
                  <c:formatCode>General</c:formatCode>
                  <c:ptCount val="11"/>
                  <c:pt idx="0">
                    <c:v>21.37</c:v>
                  </c:pt>
                  <c:pt idx="1">
                    <c:v>17.989999999999998</c:v>
                  </c:pt>
                  <c:pt idx="2">
                    <c:v>19.97</c:v>
                  </c:pt>
                  <c:pt idx="3">
                    <c:v>27.56</c:v>
                  </c:pt>
                  <c:pt idx="4">
                    <c:v>66.989999999999995</c:v>
                  </c:pt>
                </c:numCache>
              </c:numRef>
            </c:plus>
            <c:minus>
              <c:numRef>
                <c:f>Sheet2!$F$2:$F$12</c:f>
                <c:numCache>
                  <c:formatCode>General</c:formatCode>
                  <c:ptCount val="11"/>
                  <c:pt idx="0">
                    <c:v>21.37</c:v>
                  </c:pt>
                  <c:pt idx="1">
                    <c:v>17.989999999999998</c:v>
                  </c:pt>
                  <c:pt idx="2">
                    <c:v>19.97</c:v>
                  </c:pt>
                  <c:pt idx="3">
                    <c:v>27.56</c:v>
                  </c:pt>
                  <c:pt idx="4">
                    <c:v>66.989999999999995</c:v>
                  </c:pt>
                </c:numCache>
              </c:numRef>
            </c:minus>
          </c:errBars>
          <c:xVal>
            <c:numRef>
              <c:f>Sheet2!$J$2:$J$17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  <c:pt idx="4">
                  <c:v>4.3</c:v>
                </c:pt>
              </c:numCache>
            </c:numRef>
          </c:xVal>
          <c:yVal>
            <c:numRef>
              <c:f>Sheet2!$B$2:$B$12</c:f>
              <c:numCache>
                <c:formatCode>General</c:formatCode>
                <c:ptCount val="11"/>
                <c:pt idx="0">
                  <c:v>67.849999999999994</c:v>
                </c:pt>
                <c:pt idx="1">
                  <c:v>-0.78</c:v>
                </c:pt>
                <c:pt idx="2">
                  <c:v>-52.65</c:v>
                </c:pt>
                <c:pt idx="3">
                  <c:v>-174.57</c:v>
                </c:pt>
                <c:pt idx="4">
                  <c:v>-362.25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288-45D2-AC06-503E5E3DDECA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Sheet2!$G$2:$G$12</c:f>
                <c:numCache>
                  <c:formatCode>General</c:formatCode>
                  <c:ptCount val="11"/>
                  <c:pt idx="0">
                    <c:v>16.22</c:v>
                  </c:pt>
                  <c:pt idx="1">
                    <c:v>10.029999999999999</c:v>
                  </c:pt>
                  <c:pt idx="2">
                    <c:v>16.059999999999999</c:v>
                  </c:pt>
                  <c:pt idx="3">
                    <c:v>27.54</c:v>
                  </c:pt>
                  <c:pt idx="4">
                    <c:v>83.27</c:v>
                  </c:pt>
                </c:numCache>
              </c:numRef>
            </c:plus>
            <c:minus>
              <c:numRef>
                <c:f>Sheet2!$G$2:$G$12</c:f>
                <c:numCache>
                  <c:formatCode>General</c:formatCode>
                  <c:ptCount val="11"/>
                  <c:pt idx="0">
                    <c:v>16.22</c:v>
                  </c:pt>
                  <c:pt idx="1">
                    <c:v>10.029999999999999</c:v>
                  </c:pt>
                  <c:pt idx="2">
                    <c:v>16.059999999999999</c:v>
                  </c:pt>
                  <c:pt idx="3">
                    <c:v>27.54</c:v>
                  </c:pt>
                  <c:pt idx="4">
                    <c:v>83.27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xVal>
          <c:yVal>
            <c:numRef>
              <c:f>Sheet2!$C$2:$C$12</c:f>
              <c:numCache>
                <c:formatCode>General</c:formatCode>
                <c:ptCount val="11"/>
                <c:pt idx="0">
                  <c:v>122.05</c:v>
                </c:pt>
                <c:pt idx="1">
                  <c:v>73.55</c:v>
                </c:pt>
                <c:pt idx="2">
                  <c:v>15</c:v>
                </c:pt>
                <c:pt idx="3">
                  <c:v>-76.16</c:v>
                </c:pt>
                <c:pt idx="4">
                  <c:v>-240.82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288-45D2-AC06-503E5E3DDECA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 no bolus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Sheet2!$H$2:$H$12</c:f>
                <c:numCache>
                  <c:formatCode>General</c:formatCode>
                  <c:ptCount val="11"/>
                  <c:pt idx="0">
                    <c:v>32.979999999999997</c:v>
                  </c:pt>
                  <c:pt idx="1">
                    <c:v>24.99</c:v>
                  </c:pt>
                  <c:pt idx="2">
                    <c:v>42.54</c:v>
                  </c:pt>
                  <c:pt idx="3">
                    <c:v>55.74</c:v>
                  </c:pt>
                  <c:pt idx="4">
                    <c:v>209.52</c:v>
                  </c:pt>
                </c:numCache>
              </c:numRef>
            </c:plus>
            <c:minus>
              <c:numRef>
                <c:f>Sheet2!$H$2:$H$12</c:f>
                <c:numCache>
                  <c:formatCode>General</c:formatCode>
                  <c:ptCount val="11"/>
                  <c:pt idx="0">
                    <c:v>32.979999999999997</c:v>
                  </c:pt>
                  <c:pt idx="1">
                    <c:v>24.99</c:v>
                  </c:pt>
                  <c:pt idx="2">
                    <c:v>42.54</c:v>
                  </c:pt>
                  <c:pt idx="3">
                    <c:v>55.74</c:v>
                  </c:pt>
                  <c:pt idx="4">
                    <c:v>209.52</c:v>
                  </c:pt>
                </c:numCache>
              </c:numRef>
            </c:minus>
          </c:errBars>
          <c:xVal>
            <c:numRef>
              <c:f>Sheet2!$L$2:$L$17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  <c:pt idx="4">
                  <c:v>4.7</c:v>
                </c:pt>
              </c:numCache>
            </c:numRef>
          </c:xVal>
          <c:yVal>
            <c:numRef>
              <c:f>Sheet2!$D$2:$D$12</c:f>
              <c:numCache>
                <c:formatCode>General</c:formatCode>
                <c:ptCount val="11"/>
                <c:pt idx="0">
                  <c:v>172.26</c:v>
                </c:pt>
                <c:pt idx="1">
                  <c:v>191.35</c:v>
                </c:pt>
                <c:pt idx="2">
                  <c:v>200.81</c:v>
                </c:pt>
                <c:pt idx="3">
                  <c:v>65.819999999999993</c:v>
                </c:pt>
                <c:pt idx="4">
                  <c:v>-121.79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288-45D2-AC06-503E5E3DDECA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 ≥300 Bolus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</c:marker>
          <c:errBars>
            <c:errDir val="y"/>
            <c:errBarType val="both"/>
            <c:errValType val="cust"/>
            <c:noEndCap val="0"/>
            <c:plus>
              <c:numRef>
                <c:f>Sheet2!$I$2:$I$12</c:f>
                <c:numCache>
                  <c:formatCode>General</c:formatCode>
                  <c:ptCount val="11"/>
                  <c:pt idx="0">
                    <c:v>22.87</c:v>
                  </c:pt>
                  <c:pt idx="1">
                    <c:v>23.87</c:v>
                  </c:pt>
                  <c:pt idx="2">
                    <c:v>37.67</c:v>
                  </c:pt>
                  <c:pt idx="3">
                    <c:v>58.34</c:v>
                  </c:pt>
                  <c:pt idx="4">
                    <c:v>174.48</c:v>
                  </c:pt>
                </c:numCache>
              </c:numRef>
            </c:plus>
            <c:minus>
              <c:numRef>
                <c:f>Sheet2!$I$2:$I$12</c:f>
                <c:numCache>
                  <c:formatCode>General</c:formatCode>
                  <c:ptCount val="11"/>
                  <c:pt idx="0">
                    <c:v>22.87</c:v>
                  </c:pt>
                  <c:pt idx="1">
                    <c:v>23.87</c:v>
                  </c:pt>
                  <c:pt idx="2">
                    <c:v>37.67</c:v>
                  </c:pt>
                  <c:pt idx="3">
                    <c:v>58.34</c:v>
                  </c:pt>
                  <c:pt idx="4">
                    <c:v>174.48</c:v>
                  </c:pt>
                </c:numCache>
              </c:numRef>
            </c:minus>
          </c:errBars>
          <c:xVal>
            <c:numRef>
              <c:f>Sheet2!$M$2:$M$17</c:f>
              <c:numCache>
                <c:formatCode>General</c:formatCode>
                <c:ptCount val="16"/>
                <c:pt idx="0">
                  <c:v>0.9</c:v>
                </c:pt>
                <c:pt idx="1">
                  <c:v>1.9</c:v>
                </c:pt>
                <c:pt idx="2">
                  <c:v>2.9000000000000004</c:v>
                </c:pt>
                <c:pt idx="3">
                  <c:v>3.9000000000000004</c:v>
                </c:pt>
                <c:pt idx="4">
                  <c:v>4.9000000000000004</c:v>
                </c:pt>
              </c:numCache>
            </c:numRef>
          </c:xVal>
          <c:yVal>
            <c:numRef>
              <c:f>Sheet2!$I$2:$I$12</c:f>
              <c:numCache>
                <c:formatCode>General</c:formatCode>
                <c:ptCount val="11"/>
                <c:pt idx="0">
                  <c:v>22.87</c:v>
                </c:pt>
                <c:pt idx="1">
                  <c:v>23.87</c:v>
                </c:pt>
                <c:pt idx="2">
                  <c:v>37.67</c:v>
                </c:pt>
                <c:pt idx="3">
                  <c:v>58.34</c:v>
                </c:pt>
                <c:pt idx="4">
                  <c:v>174.48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288-45D2-AC06-503E5E3DDE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00096"/>
        <c:axId val="31701632"/>
      </c:scatterChart>
      <c:valAx>
        <c:axId val="31700096"/>
        <c:scaling>
          <c:orientation val="minMax"/>
          <c:max val="5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31701632"/>
        <c:crosses val="autoZero"/>
        <c:crossBetween val="midCat"/>
        <c:majorUnit val="1"/>
      </c:valAx>
      <c:valAx>
        <c:axId val="31701632"/>
        <c:scaling>
          <c:orientation val="minMax"/>
          <c:max val="400"/>
          <c:min val="-4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31700096"/>
        <c:crossesAt val="0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Sheet2!$F$2:$F$17</c:f>
                <c:numCache>
                  <c:formatCode>General</c:formatCode>
                  <c:ptCount val="16"/>
                  <c:pt idx="0">
                    <c:v>0.94</c:v>
                  </c:pt>
                  <c:pt idx="1">
                    <c:v>0.97</c:v>
                  </c:pt>
                  <c:pt idx="2">
                    <c:v>0.88</c:v>
                  </c:pt>
                  <c:pt idx="3">
                    <c:v>1.1499999999999999</c:v>
                  </c:pt>
                  <c:pt idx="4">
                    <c:v>0.98</c:v>
                  </c:pt>
                </c:numCache>
              </c:numRef>
            </c:plus>
            <c:minus>
              <c:numRef>
                <c:f>Sheet2!$F$2:$F$17</c:f>
                <c:numCache>
                  <c:formatCode>General</c:formatCode>
                  <c:ptCount val="16"/>
                  <c:pt idx="0">
                    <c:v>0.94</c:v>
                  </c:pt>
                  <c:pt idx="1">
                    <c:v>0.97</c:v>
                  </c:pt>
                  <c:pt idx="2">
                    <c:v>0.88</c:v>
                  </c:pt>
                  <c:pt idx="3">
                    <c:v>1.1499999999999999</c:v>
                  </c:pt>
                  <c:pt idx="4">
                    <c:v>0.98</c:v>
                  </c:pt>
                </c:numCache>
              </c:numRef>
            </c:minus>
          </c:errBars>
          <c:xVal>
            <c:numRef>
              <c:f>Sheet2!$J$2:$J$17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  <c:pt idx="4">
                  <c:v>4.3</c:v>
                </c:pt>
              </c:numCache>
            </c:numRef>
          </c:xVal>
          <c:yVal>
            <c:numRef>
              <c:f>Sheet2!$B$2:$B$17</c:f>
              <c:numCache>
                <c:formatCode>General</c:formatCode>
                <c:ptCount val="16"/>
                <c:pt idx="0">
                  <c:v>5.54</c:v>
                </c:pt>
                <c:pt idx="1">
                  <c:v>3.3</c:v>
                </c:pt>
                <c:pt idx="2">
                  <c:v>0.31</c:v>
                </c:pt>
                <c:pt idx="3">
                  <c:v>-2.67</c:v>
                </c:pt>
                <c:pt idx="4">
                  <c:v>-12.37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FB5-43F0-A615-2A399BDE4DEB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Sheet2!$G$2:$G$17</c:f>
                <c:numCache>
                  <c:formatCode>General</c:formatCode>
                  <c:ptCount val="16"/>
                  <c:pt idx="0">
                    <c:v>0.75</c:v>
                  </c:pt>
                  <c:pt idx="1">
                    <c:v>0.73</c:v>
                  </c:pt>
                  <c:pt idx="2">
                    <c:v>0.86</c:v>
                  </c:pt>
                  <c:pt idx="3">
                    <c:v>0.9</c:v>
                  </c:pt>
                  <c:pt idx="4">
                    <c:v>0.94</c:v>
                  </c:pt>
                </c:numCache>
              </c:numRef>
            </c:plus>
            <c:minus>
              <c:numRef>
                <c:f>Sheet2!$G$2:$G$17</c:f>
                <c:numCache>
                  <c:formatCode>General</c:formatCode>
                  <c:ptCount val="16"/>
                  <c:pt idx="0">
                    <c:v>0.75</c:v>
                  </c:pt>
                  <c:pt idx="1">
                    <c:v>0.73</c:v>
                  </c:pt>
                  <c:pt idx="2">
                    <c:v>0.86</c:v>
                  </c:pt>
                  <c:pt idx="3">
                    <c:v>0.9</c:v>
                  </c:pt>
                  <c:pt idx="4">
                    <c:v>0.94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7.52</c:v>
                </c:pt>
                <c:pt idx="1">
                  <c:v>4.78</c:v>
                </c:pt>
                <c:pt idx="2">
                  <c:v>2.4300000000000002</c:v>
                </c:pt>
                <c:pt idx="3">
                  <c:v>-0.89</c:v>
                </c:pt>
                <c:pt idx="4">
                  <c:v>-9.73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FB5-43F0-A615-2A399BDE4DEB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 no bolus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Sheet2!$H$2:$H$17</c:f>
                <c:numCache>
                  <c:formatCode>General</c:formatCode>
                  <c:ptCount val="16"/>
                  <c:pt idx="0">
                    <c:v>0.95</c:v>
                  </c:pt>
                  <c:pt idx="1">
                    <c:v>1.28</c:v>
                  </c:pt>
                  <c:pt idx="2">
                    <c:v>1.49</c:v>
                  </c:pt>
                  <c:pt idx="3">
                    <c:v>1.97</c:v>
                  </c:pt>
                  <c:pt idx="4">
                    <c:v>2.35</c:v>
                  </c:pt>
                </c:numCache>
              </c:numRef>
            </c:plus>
            <c:minus>
              <c:numRef>
                <c:f>Sheet2!$H$2:$H$17</c:f>
                <c:numCache>
                  <c:formatCode>General</c:formatCode>
                  <c:ptCount val="16"/>
                  <c:pt idx="0">
                    <c:v>0.95</c:v>
                  </c:pt>
                  <c:pt idx="1">
                    <c:v>1.28</c:v>
                  </c:pt>
                  <c:pt idx="2">
                    <c:v>1.49</c:v>
                  </c:pt>
                  <c:pt idx="3">
                    <c:v>1.97</c:v>
                  </c:pt>
                  <c:pt idx="4">
                    <c:v>2.35</c:v>
                  </c:pt>
                </c:numCache>
              </c:numRef>
            </c:minus>
          </c:errBars>
          <c:xVal>
            <c:numRef>
              <c:f>Sheet2!$L$2:$L$17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  <c:pt idx="4">
                  <c:v>4.7</c:v>
                </c:pt>
              </c:numCache>
            </c:numRef>
          </c:xVal>
          <c:yVal>
            <c:numRef>
              <c:f>Sheet2!$D$2:$D$17</c:f>
              <c:numCache>
                <c:formatCode>General</c:formatCode>
                <c:ptCount val="16"/>
                <c:pt idx="0">
                  <c:v>8.68</c:v>
                </c:pt>
                <c:pt idx="1">
                  <c:v>6.07</c:v>
                </c:pt>
                <c:pt idx="2">
                  <c:v>4</c:v>
                </c:pt>
                <c:pt idx="3">
                  <c:v>1</c:v>
                </c:pt>
                <c:pt idx="4">
                  <c:v>-6.07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FB5-43F0-A615-2A399BDE4DEB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 ≥300 Bolus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</c:marker>
          <c:errBars>
            <c:errDir val="y"/>
            <c:errBarType val="both"/>
            <c:errValType val="cust"/>
            <c:noEndCap val="0"/>
            <c:plus>
              <c:numRef>
                <c:f>Sheet2!$I$2:$I$17</c:f>
                <c:numCache>
                  <c:formatCode>General</c:formatCode>
                  <c:ptCount val="16"/>
                  <c:pt idx="0">
                    <c:v>0.91</c:v>
                  </c:pt>
                  <c:pt idx="1">
                    <c:v>1.33</c:v>
                  </c:pt>
                  <c:pt idx="2">
                    <c:v>1.61</c:v>
                  </c:pt>
                  <c:pt idx="3">
                    <c:v>2.33</c:v>
                  </c:pt>
                  <c:pt idx="4">
                    <c:v>2.2599999999999998</c:v>
                  </c:pt>
                </c:numCache>
              </c:numRef>
            </c:plus>
            <c:minus>
              <c:numRef>
                <c:f>Sheet2!$I$2:$I$17</c:f>
                <c:numCache>
                  <c:formatCode>General</c:formatCode>
                  <c:ptCount val="16"/>
                  <c:pt idx="0">
                    <c:v>0.91</c:v>
                  </c:pt>
                  <c:pt idx="1">
                    <c:v>1.33</c:v>
                  </c:pt>
                  <c:pt idx="2">
                    <c:v>1.61</c:v>
                  </c:pt>
                  <c:pt idx="3">
                    <c:v>2.33</c:v>
                  </c:pt>
                  <c:pt idx="4">
                    <c:v>2.2599999999999998</c:v>
                  </c:pt>
                </c:numCache>
              </c:numRef>
            </c:minus>
          </c:errBars>
          <c:xVal>
            <c:numRef>
              <c:f>Sheet2!$M$2:$M$17</c:f>
              <c:numCache>
                <c:formatCode>General</c:formatCode>
                <c:ptCount val="16"/>
                <c:pt idx="0">
                  <c:v>0.9</c:v>
                </c:pt>
                <c:pt idx="1">
                  <c:v>1.9</c:v>
                </c:pt>
                <c:pt idx="2">
                  <c:v>2.9000000000000004</c:v>
                </c:pt>
                <c:pt idx="3">
                  <c:v>3.9000000000000004</c:v>
                </c:pt>
                <c:pt idx="4">
                  <c:v>4.9000000000000004</c:v>
                </c:pt>
              </c:numCache>
            </c:numRef>
          </c:xVal>
          <c:yVal>
            <c:numRef>
              <c:f>Sheet2!$E$2:$E$17</c:f>
              <c:numCache>
                <c:formatCode>General</c:formatCode>
                <c:ptCount val="16"/>
                <c:pt idx="0">
                  <c:v>11.5</c:v>
                </c:pt>
                <c:pt idx="1">
                  <c:v>6.66</c:v>
                </c:pt>
                <c:pt idx="2">
                  <c:v>5.65</c:v>
                </c:pt>
                <c:pt idx="3">
                  <c:v>2.62</c:v>
                </c:pt>
                <c:pt idx="4">
                  <c:v>-6.07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FB5-43F0-A615-2A399BDE4D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47040"/>
        <c:axId val="32648576"/>
      </c:scatterChart>
      <c:valAx>
        <c:axId val="32647040"/>
        <c:scaling>
          <c:orientation val="minMax"/>
          <c:max val="5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32648576"/>
        <c:crosses val="autoZero"/>
        <c:crossBetween val="midCat"/>
        <c:majorUnit val="1"/>
      </c:valAx>
      <c:valAx>
        <c:axId val="32648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32647040"/>
        <c:crossesAt val="0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Sheet2!$F$2:$F$17</c:f>
                <c:numCache>
                  <c:formatCode>General</c:formatCode>
                  <c:ptCount val="16"/>
                  <c:pt idx="0">
                    <c:v>0.18</c:v>
                  </c:pt>
                  <c:pt idx="1">
                    <c:v>0.11</c:v>
                  </c:pt>
                  <c:pt idx="2">
                    <c:v>0.08</c:v>
                  </c:pt>
                  <c:pt idx="3">
                    <c:v>0.09</c:v>
                  </c:pt>
                </c:numCache>
              </c:numRef>
            </c:plus>
            <c:minus>
              <c:numRef>
                <c:f>Sheet2!$F$2:$F$17</c:f>
                <c:numCache>
                  <c:formatCode>General</c:formatCode>
                  <c:ptCount val="16"/>
                  <c:pt idx="0">
                    <c:v>0.18</c:v>
                  </c:pt>
                  <c:pt idx="1">
                    <c:v>0.11</c:v>
                  </c:pt>
                  <c:pt idx="2">
                    <c:v>0.08</c:v>
                  </c:pt>
                  <c:pt idx="3">
                    <c:v>0.09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</c:numCache>
            </c:numRef>
          </c:xVal>
          <c:yVal>
            <c:numRef>
              <c:f>Sheet2!$B$2:$B$17</c:f>
              <c:numCache>
                <c:formatCode>General</c:formatCode>
                <c:ptCount val="16"/>
                <c:pt idx="0">
                  <c:v>1.53</c:v>
                </c:pt>
                <c:pt idx="1">
                  <c:v>0.67</c:v>
                </c:pt>
                <c:pt idx="2">
                  <c:v>-0.16</c:v>
                </c:pt>
                <c:pt idx="3">
                  <c:v>-1.21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84-4590-98A8-46F6D768BC87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Sheet2!$G$2:$G$17</c:f>
                <c:numCache>
                  <c:formatCode>General</c:formatCode>
                  <c:ptCount val="16"/>
                  <c:pt idx="0">
                    <c:v>0.15</c:v>
                  </c:pt>
                  <c:pt idx="1">
                    <c:v>0.09</c:v>
                  </c:pt>
                  <c:pt idx="2">
                    <c:v>7.0000000000000007E-2</c:v>
                  </c:pt>
                  <c:pt idx="3">
                    <c:v>7.0000000000000007E-2</c:v>
                  </c:pt>
                </c:numCache>
              </c:numRef>
            </c:plus>
            <c:minus>
              <c:numRef>
                <c:f>Sheet2!$G$2:$G$17</c:f>
                <c:numCache>
                  <c:formatCode>General</c:formatCode>
                  <c:ptCount val="16"/>
                  <c:pt idx="0">
                    <c:v>0.15</c:v>
                  </c:pt>
                  <c:pt idx="1">
                    <c:v>0.09</c:v>
                  </c:pt>
                  <c:pt idx="2">
                    <c:v>7.0000000000000007E-2</c:v>
                  </c:pt>
                  <c:pt idx="3">
                    <c:v>7.0000000000000007E-2</c:v>
                  </c:pt>
                </c:numCache>
              </c:numRef>
            </c:minus>
          </c:errBars>
          <c:xVal>
            <c:numRef>
              <c:f>Sheet2!$L$2:$L$17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1.95</c:v>
                </c:pt>
                <c:pt idx="1">
                  <c:v>0.8</c:v>
                </c:pt>
                <c:pt idx="2">
                  <c:v>0.02</c:v>
                </c:pt>
                <c:pt idx="3">
                  <c:v>-1.04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C84-4590-98A8-46F6D768BC87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 no Bolus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Sheet2!$H$2:$H$17</c:f>
                <c:numCache>
                  <c:formatCode>General</c:formatCode>
                  <c:ptCount val="16"/>
                  <c:pt idx="0">
                    <c:v>0.26</c:v>
                  </c:pt>
                  <c:pt idx="1">
                    <c:v>0.17</c:v>
                  </c:pt>
                  <c:pt idx="2">
                    <c:v>0.14000000000000001</c:v>
                  </c:pt>
                  <c:pt idx="3">
                    <c:v>0.14000000000000001</c:v>
                  </c:pt>
                </c:numCache>
              </c:numRef>
            </c:plus>
            <c:minus>
              <c:numRef>
                <c:f>Sheet2!$H$2:$H$17</c:f>
                <c:numCache>
                  <c:formatCode>General</c:formatCode>
                  <c:ptCount val="16"/>
                  <c:pt idx="0">
                    <c:v>0.26</c:v>
                  </c:pt>
                  <c:pt idx="1">
                    <c:v>0.17</c:v>
                  </c:pt>
                  <c:pt idx="2">
                    <c:v>0.14000000000000001</c:v>
                  </c:pt>
                  <c:pt idx="3">
                    <c:v>0.14000000000000001</c:v>
                  </c:pt>
                </c:numCache>
              </c:numRef>
            </c:minus>
          </c:errBars>
          <c:xVal>
            <c:numRef>
              <c:f>Sheet2!$M$2:$M$17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</c:numCache>
            </c:numRef>
          </c:xVal>
          <c:yVal>
            <c:numRef>
              <c:f>Sheet2!$D$2:$D$17</c:f>
              <c:numCache>
                <c:formatCode>General</c:formatCode>
                <c:ptCount val="16"/>
                <c:pt idx="0">
                  <c:v>1.88</c:v>
                </c:pt>
                <c:pt idx="1">
                  <c:v>0.84</c:v>
                </c:pt>
                <c:pt idx="2">
                  <c:v>0.14000000000000001</c:v>
                </c:pt>
                <c:pt idx="3">
                  <c:v>-0.95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C84-4590-98A8-46F6D768BC87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 ≥300 Bolus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</c:marker>
          <c:errBars>
            <c:errDir val="y"/>
            <c:errBarType val="both"/>
            <c:errValType val="cust"/>
            <c:noEndCap val="0"/>
            <c:plus>
              <c:numRef>
                <c:f>Sheet2!$I$2:$I$17</c:f>
                <c:numCache>
                  <c:formatCode>General</c:formatCode>
                  <c:ptCount val="16"/>
                  <c:pt idx="0">
                    <c:v>0.18</c:v>
                  </c:pt>
                  <c:pt idx="1">
                    <c:v>0.12</c:v>
                  </c:pt>
                  <c:pt idx="2">
                    <c:v>0.11</c:v>
                  </c:pt>
                  <c:pt idx="3">
                    <c:v>0.14000000000000001</c:v>
                  </c:pt>
                </c:numCache>
              </c:numRef>
            </c:plus>
            <c:minus>
              <c:numRef>
                <c:f>Sheet2!$I$2:$I$17</c:f>
                <c:numCache>
                  <c:formatCode>General</c:formatCode>
                  <c:ptCount val="16"/>
                  <c:pt idx="0">
                    <c:v>0.18</c:v>
                  </c:pt>
                  <c:pt idx="1">
                    <c:v>0.12</c:v>
                  </c:pt>
                  <c:pt idx="2">
                    <c:v>0.11</c:v>
                  </c:pt>
                  <c:pt idx="3">
                    <c:v>0.14000000000000001</c:v>
                  </c:pt>
                </c:numCache>
              </c:numRef>
            </c:minus>
          </c:errBars>
          <c:xVal>
            <c:numRef>
              <c:f>Sheet2!$N$2:$N$17</c:f>
              <c:numCache>
                <c:formatCode>General</c:formatCode>
                <c:ptCount val="16"/>
                <c:pt idx="0">
                  <c:v>0.89999999999999991</c:v>
                </c:pt>
                <c:pt idx="1">
                  <c:v>1.9</c:v>
                </c:pt>
                <c:pt idx="2">
                  <c:v>2.9000000000000004</c:v>
                </c:pt>
                <c:pt idx="3">
                  <c:v>3.9000000000000004</c:v>
                </c:pt>
                <c:pt idx="4">
                  <c:v>0.2</c:v>
                </c:pt>
                <c:pt idx="5">
                  <c:v>0.2</c:v>
                </c:pt>
                <c:pt idx="6">
                  <c:v>0.2</c:v>
                </c:pt>
                <c:pt idx="7">
                  <c:v>0.2</c:v>
                </c:pt>
                <c:pt idx="8">
                  <c:v>0.2</c:v>
                </c:pt>
                <c:pt idx="9">
                  <c:v>0.2</c:v>
                </c:pt>
                <c:pt idx="10">
                  <c:v>0.2</c:v>
                </c:pt>
                <c:pt idx="11">
                  <c:v>0.2</c:v>
                </c:pt>
                <c:pt idx="12">
                  <c:v>0.2</c:v>
                </c:pt>
                <c:pt idx="13">
                  <c:v>0.2</c:v>
                </c:pt>
                <c:pt idx="14">
                  <c:v>0.2</c:v>
                </c:pt>
                <c:pt idx="15">
                  <c:v>0.2</c:v>
                </c:pt>
              </c:numCache>
            </c:numRef>
          </c:xVal>
          <c:yVal>
            <c:numRef>
              <c:f>Sheet2!$E$2:$E$17</c:f>
              <c:numCache>
                <c:formatCode>General</c:formatCode>
                <c:ptCount val="16"/>
                <c:pt idx="0">
                  <c:v>2.0699999999999998</c:v>
                </c:pt>
                <c:pt idx="1">
                  <c:v>0.93</c:v>
                </c:pt>
                <c:pt idx="2">
                  <c:v>0.1</c:v>
                </c:pt>
                <c:pt idx="3">
                  <c:v>-0.97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C84-4590-98A8-46F6D768BC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76480"/>
        <c:axId val="32686464"/>
      </c:scatterChart>
      <c:valAx>
        <c:axId val="32676480"/>
        <c:scaling>
          <c:orientation val="minMax"/>
          <c:max val="4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32686464"/>
        <c:crosses val="autoZero"/>
        <c:crossBetween val="midCat"/>
        <c:majorUnit val="1"/>
      </c:valAx>
      <c:valAx>
        <c:axId val="32686464"/>
        <c:scaling>
          <c:orientation val="minMax"/>
          <c:max val="2.5"/>
          <c:min val="-2.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32676480"/>
        <c:crossesAt val="0"/>
        <c:crossBetween val="midCat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824E-4100-4498-B321-81201D29320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143000" y="685800"/>
            <a:ext cx="914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B71BF-8306-4D20-9C13-3995AC07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27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43000" y="685800"/>
            <a:ext cx="9144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Adjusted change in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hemoglobin, TSAT, and ferritin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from before to after IV iron dosing, dividing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≥300 mg/month into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maintenance and replacement dosing categories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2D4C8-8573-4530-8B8E-ACFA713CD1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1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0430"/>
            <a:ext cx="15544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886200"/>
            <a:ext cx="12801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274639"/>
            <a:ext cx="4114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9"/>
            <a:ext cx="1203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4406905"/>
            <a:ext cx="15544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2906713"/>
            <a:ext cx="155448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4"/>
            <a:ext cx="807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1600204"/>
            <a:ext cx="807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35113"/>
            <a:ext cx="808037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174875"/>
            <a:ext cx="80803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5" y="1535113"/>
            <a:ext cx="80835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5" y="2174875"/>
            <a:ext cx="80835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5" y="273050"/>
            <a:ext cx="601662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273052"/>
            <a:ext cx="102235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5" y="1435102"/>
            <a:ext cx="601662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4800600"/>
            <a:ext cx="10972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612775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5367338"/>
            <a:ext cx="109728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1645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00204"/>
            <a:ext cx="16459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356355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6356355"/>
            <a:ext cx="579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6356355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715854313"/>
              </p:ext>
            </p:extLst>
          </p:nvPr>
        </p:nvGraphicFramePr>
        <p:xfrm>
          <a:off x="12268200" y="923330"/>
          <a:ext cx="5867400" cy="47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096416638"/>
              </p:ext>
            </p:extLst>
          </p:nvPr>
        </p:nvGraphicFramePr>
        <p:xfrm>
          <a:off x="6468905" y="923330"/>
          <a:ext cx="5628234" cy="480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08782186"/>
              </p:ext>
            </p:extLst>
          </p:nvPr>
        </p:nvGraphicFramePr>
        <p:xfrm>
          <a:off x="1219200" y="923330"/>
          <a:ext cx="4780383" cy="47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" y="461665"/>
            <a:ext cx="2805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err="1" smtClean="0">
                <a:solidFill>
                  <a:prstClr val="black"/>
                </a:solidFill>
              </a:rPr>
              <a:t>Hgb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(g/</a:t>
            </a:r>
            <a:r>
              <a:rPr lang="en-US" sz="2400" dirty="0" err="1">
                <a:solidFill>
                  <a:prstClr val="black"/>
                </a:solidFill>
              </a:rPr>
              <a:t>dL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</p:txBody>
      </p:sp>
      <p:sp useBgFill="1">
        <p:nvSpPr>
          <p:cNvPr id="9" name="TextBox 8"/>
          <p:cNvSpPr txBox="1"/>
          <p:nvPr/>
        </p:nvSpPr>
        <p:spPr>
          <a:xfrm>
            <a:off x="2133600" y="5720693"/>
            <a:ext cx="37338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Hemoglobin (month 0)</a:t>
            </a:r>
            <a:endParaRPr lang="en-US" sz="2800" dirty="0"/>
          </a:p>
        </p:txBody>
      </p:sp>
      <p:sp useBgFill="1">
        <p:nvSpPr>
          <p:cNvPr id="10" name="TextBox 9"/>
          <p:cNvSpPr txBox="1"/>
          <p:nvPr/>
        </p:nvSpPr>
        <p:spPr>
          <a:xfrm>
            <a:off x="8305800" y="5720693"/>
            <a:ext cx="27432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TSAT (month 0)</a:t>
            </a:r>
            <a:endParaRPr lang="en-US" sz="2800" dirty="0"/>
          </a:p>
        </p:txBody>
      </p:sp>
      <p:sp useBgFill="1">
        <p:nvSpPr>
          <p:cNvPr id="11" name="TextBox 10"/>
          <p:cNvSpPr txBox="1"/>
          <p:nvPr/>
        </p:nvSpPr>
        <p:spPr>
          <a:xfrm>
            <a:off x="14097000" y="5725180"/>
            <a:ext cx="33528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Ferritin (month 0)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Strata: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496332"/>
              </p:ext>
            </p:extLst>
          </p:nvPr>
        </p:nvGraphicFramePr>
        <p:xfrm>
          <a:off x="1828800" y="6268850"/>
          <a:ext cx="164592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0986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95878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&lt;10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10-&lt;11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11-&lt;12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12+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20-24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25-29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30-34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35+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&lt;200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200-499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500-799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800-1199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1200+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4533" y="39648"/>
            <a:ext cx="729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/>
              <a:t>3-month IV iron dose (expressed as average mg/month</a:t>
            </a:r>
            <a:r>
              <a:rPr lang="en-US" sz="2400" dirty="0" smtClean="0"/>
              <a:t>):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34370" y="457200"/>
            <a:ext cx="2552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smtClean="0">
                <a:solidFill>
                  <a:prstClr val="black"/>
                </a:solidFill>
              </a:rPr>
              <a:t>TSAT (%)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59090" y="457200"/>
            <a:ext cx="346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smtClean="0">
                <a:solidFill>
                  <a:prstClr val="black"/>
                </a:solidFill>
              </a:rPr>
              <a:t>Ferritin (ng/mL)</a:t>
            </a:r>
            <a:endParaRPr lang="en-US" sz="2400" dirty="0">
              <a:solidFill>
                <a:prstClr val="black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880499" y="76200"/>
            <a:ext cx="8627853" cy="466993"/>
            <a:chOff x="7880499" y="76200"/>
            <a:chExt cx="8627853" cy="466993"/>
          </a:xfrm>
        </p:grpSpPr>
        <p:sp>
          <p:nvSpPr>
            <p:cNvPr id="4" name="TextBox 3"/>
            <p:cNvSpPr txBox="1"/>
            <p:nvPr/>
          </p:nvSpPr>
          <p:spPr>
            <a:xfrm>
              <a:off x="8077200" y="81528"/>
              <a:ext cx="1963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0-dose (None)</a:t>
              </a:r>
              <a:endParaRPr lang="en-US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228001" y="76200"/>
              <a:ext cx="8050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&lt;300</a:t>
              </a:r>
              <a:endParaRPr lang="en-US" sz="2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310771" y="76200"/>
              <a:ext cx="25044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≥</a:t>
              </a:r>
              <a:r>
                <a:rPr lang="en-US" sz="2400" dirty="0" smtClean="0"/>
                <a:t>300 maintenance</a:t>
              </a:r>
              <a:endParaRPr lang="en-US" sz="2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052743" y="76200"/>
              <a:ext cx="24556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≥</a:t>
              </a:r>
              <a:r>
                <a:rPr lang="en-US" sz="2400" dirty="0" smtClean="0"/>
                <a:t>300 replacement</a:t>
              </a:r>
              <a:endParaRPr lang="en-US" sz="2400" dirty="0"/>
            </a:p>
          </p:txBody>
        </p:sp>
        <p:sp>
          <p:nvSpPr>
            <p:cNvPr id="7" name="Diamond 6"/>
            <p:cNvSpPr/>
            <p:nvPr/>
          </p:nvSpPr>
          <p:spPr>
            <a:xfrm>
              <a:off x="7880499" y="196701"/>
              <a:ext cx="228600" cy="230833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100198" y="194932"/>
              <a:ext cx="186802" cy="2308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11076059" y="184299"/>
              <a:ext cx="277741" cy="23083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3868400" y="196701"/>
              <a:ext cx="204260" cy="23083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18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112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Larkina</dc:creator>
  <cp:lastModifiedBy>J McCready-Maynes</cp:lastModifiedBy>
  <cp:revision>64</cp:revision>
  <dcterms:created xsi:type="dcterms:W3CDTF">2006-08-16T00:00:00Z</dcterms:created>
  <dcterms:modified xsi:type="dcterms:W3CDTF">2017-01-11T15:00:40Z</dcterms:modified>
</cp:coreProperties>
</file>