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2" r:id="rId2"/>
  </p:sldIdLst>
  <p:sldSz cx="18288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81" autoAdjust="0"/>
  </p:normalViewPr>
  <p:slideViewPr>
    <p:cSldViewPr>
      <p:cViewPr varScale="1">
        <p:scale>
          <a:sx n="53" d="100"/>
          <a:sy n="53" d="100"/>
        </p:scale>
        <p:origin x="96" y="666"/>
      </p:cViewPr>
      <p:guideLst>
        <p:guide orient="horz" pos="216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Sheet2!$F$2:$F$12</c:f>
                <c:numCache>
                  <c:formatCode>General</c:formatCode>
                  <c:ptCount val="11"/>
                  <c:pt idx="0">
                    <c:v>19.642600000000002</c:v>
                  </c:pt>
                  <c:pt idx="1">
                    <c:v>11.443199999999999</c:v>
                  </c:pt>
                  <c:pt idx="2">
                    <c:v>14.1683</c:v>
                  </c:pt>
                  <c:pt idx="3">
                    <c:v>24.1935</c:v>
                  </c:pt>
                  <c:pt idx="4">
                    <c:v>55.515000000000001</c:v>
                  </c:pt>
                </c:numCache>
              </c:numRef>
            </c:plus>
            <c:minus>
              <c:numRef>
                <c:f>Sheet2!$F$2:$F$12</c:f>
                <c:numCache>
                  <c:formatCode>General</c:formatCode>
                  <c:ptCount val="11"/>
                  <c:pt idx="0">
                    <c:v>19.642600000000002</c:v>
                  </c:pt>
                  <c:pt idx="1">
                    <c:v>11.443199999999999</c:v>
                  </c:pt>
                  <c:pt idx="2">
                    <c:v>14.1683</c:v>
                  </c:pt>
                  <c:pt idx="3">
                    <c:v>24.1935</c:v>
                  </c:pt>
                  <c:pt idx="4">
                    <c:v>55.515000000000001</c:v>
                  </c:pt>
                </c:numCache>
              </c:numRef>
            </c:minus>
          </c:errBars>
          <c:xVal>
            <c:numRef>
              <c:f>Sheet2!$J$2:$J$17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  <c:pt idx="4">
                  <c:v>4.3</c:v>
                </c:pt>
              </c:numCache>
            </c:numRef>
          </c:xVal>
          <c:yVal>
            <c:numRef>
              <c:f>Sheet2!$B$2:$B$12</c:f>
              <c:numCache>
                <c:formatCode>General</c:formatCode>
                <c:ptCount val="11"/>
                <c:pt idx="0">
                  <c:v>50.089500000000001</c:v>
                </c:pt>
                <c:pt idx="1">
                  <c:v>-6.9032999999999998</c:v>
                </c:pt>
                <c:pt idx="2">
                  <c:v>-44.284599999999998</c:v>
                </c:pt>
                <c:pt idx="3">
                  <c:v>-117.958</c:v>
                </c:pt>
                <c:pt idx="4">
                  <c:v>-317.78399999999999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BE-4C03-B429-2E6E50C53341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Sheet2!$G$2:$G$12</c:f>
                <c:numCache>
                  <c:formatCode>General</c:formatCode>
                  <c:ptCount val="11"/>
                  <c:pt idx="0">
                    <c:v>16.927099999999999</c:v>
                  </c:pt>
                  <c:pt idx="1">
                    <c:v>10.6442</c:v>
                  </c:pt>
                  <c:pt idx="2">
                    <c:v>15.933999999999999</c:v>
                  </c:pt>
                  <c:pt idx="3">
                    <c:v>31.581099999999999</c:v>
                  </c:pt>
                  <c:pt idx="4">
                    <c:v>117.2299</c:v>
                  </c:pt>
                </c:numCache>
              </c:numRef>
            </c:plus>
            <c:minus>
              <c:numRef>
                <c:f>Sheet2!$G$2:$G$12</c:f>
                <c:numCache>
                  <c:formatCode>General</c:formatCode>
                  <c:ptCount val="11"/>
                  <c:pt idx="0">
                    <c:v>16.927099999999999</c:v>
                  </c:pt>
                  <c:pt idx="1">
                    <c:v>10.6442</c:v>
                  </c:pt>
                  <c:pt idx="2">
                    <c:v>15.933999999999999</c:v>
                  </c:pt>
                  <c:pt idx="3">
                    <c:v>31.581099999999999</c:v>
                  </c:pt>
                  <c:pt idx="4">
                    <c:v>117.2299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xVal>
          <c:yVal>
            <c:numRef>
              <c:f>Sheet2!$C$2:$C$12</c:f>
              <c:numCache>
                <c:formatCode>General</c:formatCode>
                <c:ptCount val="11"/>
                <c:pt idx="0">
                  <c:v>67.499799999999993</c:v>
                </c:pt>
                <c:pt idx="1">
                  <c:v>23.572399999999998</c:v>
                </c:pt>
                <c:pt idx="2">
                  <c:v>-23.799600000000002</c:v>
                </c:pt>
                <c:pt idx="3">
                  <c:v>-87.103899999999996</c:v>
                </c:pt>
                <c:pt idx="4">
                  <c:v>-239.22900000000001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6BE-4C03-B429-2E6E50C53341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 no bolus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Sheet2!$H$2:$H$12</c:f>
                <c:numCache>
                  <c:formatCode>General</c:formatCode>
                  <c:ptCount val="11"/>
                  <c:pt idx="0">
                    <c:v>21.974799999999998</c:v>
                  </c:pt>
                  <c:pt idx="1">
                    <c:v>15.475099999999999</c:v>
                  </c:pt>
                  <c:pt idx="2">
                    <c:v>28.6493</c:v>
                  </c:pt>
                  <c:pt idx="3">
                    <c:v>62.754300000000001</c:v>
                  </c:pt>
                  <c:pt idx="4">
                    <c:v>139.4171</c:v>
                  </c:pt>
                </c:numCache>
              </c:numRef>
            </c:plus>
            <c:minus>
              <c:numRef>
                <c:f>Sheet2!$H$2:$H$12</c:f>
                <c:numCache>
                  <c:formatCode>General</c:formatCode>
                  <c:ptCount val="11"/>
                  <c:pt idx="0">
                    <c:v>21.974799999999998</c:v>
                  </c:pt>
                  <c:pt idx="1">
                    <c:v>15.475099999999999</c:v>
                  </c:pt>
                  <c:pt idx="2">
                    <c:v>28.6493</c:v>
                  </c:pt>
                  <c:pt idx="3">
                    <c:v>62.754300000000001</c:v>
                  </c:pt>
                  <c:pt idx="4">
                    <c:v>139.4171</c:v>
                  </c:pt>
                </c:numCache>
              </c:numRef>
            </c:minus>
          </c:errBars>
          <c:xVal>
            <c:numRef>
              <c:f>Sheet2!$L$2:$L$17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  <c:pt idx="4">
                  <c:v>4.7</c:v>
                </c:pt>
              </c:numCache>
            </c:numRef>
          </c:xVal>
          <c:yVal>
            <c:numRef>
              <c:f>Sheet2!$D$2:$D$12</c:f>
              <c:numCache>
                <c:formatCode>General</c:formatCode>
                <c:ptCount val="11"/>
                <c:pt idx="0">
                  <c:v>144.1849</c:v>
                </c:pt>
                <c:pt idx="1">
                  <c:v>128.68219999999999</c:v>
                </c:pt>
                <c:pt idx="2">
                  <c:v>100.2912</c:v>
                </c:pt>
                <c:pt idx="3">
                  <c:v>86.436599999999999</c:v>
                </c:pt>
                <c:pt idx="4">
                  <c:v>-305.96800000000002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6BE-4C03-B429-2E6E50C53341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</c:marker>
          <c:errBars>
            <c:errDir val="y"/>
            <c:errBarType val="both"/>
            <c:errValType val="cust"/>
            <c:noEndCap val="0"/>
            <c:plus>
              <c:numRef>
                <c:f>Sheet2!$I$2:$I$12</c:f>
                <c:numCache>
                  <c:formatCode>General</c:formatCode>
                  <c:ptCount val="11"/>
                </c:numCache>
              </c:numRef>
            </c:plus>
            <c:minus>
              <c:numRef>
                <c:f>Sheet2!$I$2:$I$12</c:f>
                <c:numCache>
                  <c:formatCode>General</c:formatCode>
                  <c:ptCount val="11"/>
                </c:numCache>
              </c:numRef>
            </c:minus>
          </c:errBars>
          <c:xVal>
            <c:numRef>
              <c:f>Sheet2!$M$2:$M$17</c:f>
              <c:numCache>
                <c:formatCode>General</c:formatCode>
                <c:ptCount val="16"/>
              </c:numCache>
            </c:numRef>
          </c:xVal>
          <c:yVal>
            <c:numRef>
              <c:f>Sheet2!$I$2:$I$12</c:f>
              <c:numCache>
                <c:formatCode>General</c:formatCode>
                <c:ptCount val="11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6BE-4C03-B429-2E6E50C533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765248"/>
        <c:axId val="115766784"/>
      </c:scatterChart>
      <c:valAx>
        <c:axId val="115765248"/>
        <c:scaling>
          <c:orientation val="minMax"/>
          <c:max val="5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115766784"/>
        <c:crosses val="autoZero"/>
        <c:crossBetween val="midCat"/>
        <c:majorUnit val="1"/>
      </c:valAx>
      <c:valAx>
        <c:axId val="115766784"/>
        <c:scaling>
          <c:orientation val="minMax"/>
          <c:max val="400"/>
          <c:min val="-4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15765248"/>
        <c:crossesAt val="0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Sheet2!$F$2:$F$17</c:f>
                <c:numCache>
                  <c:formatCode>General</c:formatCode>
                  <c:ptCount val="16"/>
                  <c:pt idx="0">
                    <c:v>0.74990000000000001</c:v>
                  </c:pt>
                  <c:pt idx="1">
                    <c:v>0.74370000000000003</c:v>
                  </c:pt>
                  <c:pt idx="2">
                    <c:v>0.75660000000000005</c:v>
                  </c:pt>
                  <c:pt idx="3">
                    <c:v>0.92959999999999998</c:v>
                  </c:pt>
                  <c:pt idx="4">
                    <c:v>0.94199999999999995</c:v>
                  </c:pt>
                </c:numCache>
              </c:numRef>
            </c:plus>
            <c:minus>
              <c:numRef>
                <c:f>Sheet2!$F$2:$F$17</c:f>
                <c:numCache>
                  <c:formatCode>General</c:formatCode>
                  <c:ptCount val="16"/>
                  <c:pt idx="0">
                    <c:v>0.74990000000000001</c:v>
                  </c:pt>
                  <c:pt idx="1">
                    <c:v>0.74370000000000003</c:v>
                  </c:pt>
                  <c:pt idx="2">
                    <c:v>0.75660000000000005</c:v>
                  </c:pt>
                  <c:pt idx="3">
                    <c:v>0.92959999999999998</c:v>
                  </c:pt>
                  <c:pt idx="4">
                    <c:v>0.94199999999999995</c:v>
                  </c:pt>
                </c:numCache>
              </c:numRef>
            </c:minus>
          </c:errBars>
          <c:xVal>
            <c:numRef>
              <c:f>Sheet2!$J$2:$J$17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  <c:pt idx="4">
                  <c:v>4.3</c:v>
                </c:pt>
              </c:numCache>
            </c:numRef>
          </c:xVal>
          <c:yVal>
            <c:numRef>
              <c:f>Sheet2!$B$2:$B$17</c:f>
              <c:numCache>
                <c:formatCode>General</c:formatCode>
                <c:ptCount val="16"/>
                <c:pt idx="0">
                  <c:v>4.8376999999999999</c:v>
                </c:pt>
                <c:pt idx="1">
                  <c:v>1.6387</c:v>
                </c:pt>
                <c:pt idx="2">
                  <c:v>0.54490000000000005</c:v>
                </c:pt>
                <c:pt idx="3">
                  <c:v>-2.7686999999999999</c:v>
                </c:pt>
                <c:pt idx="4">
                  <c:v>-9.6494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C0-42B3-8F1A-21CAF027F27E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Sheet2!$G$2:$G$17</c:f>
                <c:numCache>
                  <c:formatCode>General</c:formatCode>
                  <c:ptCount val="16"/>
                  <c:pt idx="0">
                    <c:v>0.95430000000000004</c:v>
                  </c:pt>
                  <c:pt idx="1">
                    <c:v>0.90790000000000004</c:v>
                  </c:pt>
                  <c:pt idx="2">
                    <c:v>0.83179999999999998</c:v>
                  </c:pt>
                  <c:pt idx="3">
                    <c:v>1.1929000000000001</c:v>
                  </c:pt>
                  <c:pt idx="4">
                    <c:v>1.2033</c:v>
                  </c:pt>
                </c:numCache>
              </c:numRef>
            </c:plus>
            <c:minus>
              <c:numRef>
                <c:f>Sheet2!$G$2:$G$17</c:f>
                <c:numCache>
                  <c:formatCode>General</c:formatCode>
                  <c:ptCount val="16"/>
                  <c:pt idx="0">
                    <c:v>0.95430000000000004</c:v>
                  </c:pt>
                  <c:pt idx="1">
                    <c:v>0.90790000000000004</c:v>
                  </c:pt>
                  <c:pt idx="2">
                    <c:v>0.83179999999999998</c:v>
                  </c:pt>
                  <c:pt idx="3">
                    <c:v>1.1929000000000001</c:v>
                  </c:pt>
                  <c:pt idx="4">
                    <c:v>1.2033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5.3769999999999998</c:v>
                </c:pt>
                <c:pt idx="1">
                  <c:v>3.4853999999999998</c:v>
                </c:pt>
                <c:pt idx="2">
                  <c:v>1.0564</c:v>
                </c:pt>
                <c:pt idx="3">
                  <c:v>0.17399999999999999</c:v>
                </c:pt>
                <c:pt idx="4">
                  <c:v>-6.3586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C0-42B3-8F1A-21CAF027F27E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Sheet2!$H$2:$H$17</c:f>
                <c:numCache>
                  <c:formatCode>General</c:formatCode>
                  <c:ptCount val="16"/>
                  <c:pt idx="0">
                    <c:v>0.64700000000000002</c:v>
                  </c:pt>
                  <c:pt idx="1">
                    <c:v>0.94130000000000003</c:v>
                  </c:pt>
                  <c:pt idx="2">
                    <c:v>1.0012000000000001</c:v>
                  </c:pt>
                  <c:pt idx="3">
                    <c:v>1.3575999999999999</c:v>
                  </c:pt>
                  <c:pt idx="4">
                    <c:v>1.7295</c:v>
                  </c:pt>
                </c:numCache>
              </c:numRef>
            </c:plus>
            <c:minus>
              <c:numRef>
                <c:f>Sheet2!$H$2:$H$17</c:f>
                <c:numCache>
                  <c:formatCode>General</c:formatCode>
                  <c:ptCount val="16"/>
                  <c:pt idx="0">
                    <c:v>0.64700000000000002</c:v>
                  </c:pt>
                  <c:pt idx="1">
                    <c:v>0.94130000000000003</c:v>
                  </c:pt>
                  <c:pt idx="2">
                    <c:v>1.0012000000000001</c:v>
                  </c:pt>
                  <c:pt idx="3">
                    <c:v>1.3575999999999999</c:v>
                  </c:pt>
                  <c:pt idx="4">
                    <c:v>1.7295</c:v>
                  </c:pt>
                </c:numCache>
              </c:numRef>
            </c:minus>
          </c:errBars>
          <c:xVal>
            <c:numRef>
              <c:f>Sheet2!$L$2:$L$17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  <c:pt idx="4">
                  <c:v>4.7</c:v>
                </c:pt>
              </c:numCache>
            </c:numRef>
          </c:xVal>
          <c:yVal>
            <c:numRef>
              <c:f>Sheet2!$D$2:$D$17</c:f>
              <c:numCache>
                <c:formatCode>General</c:formatCode>
                <c:ptCount val="16"/>
                <c:pt idx="0">
                  <c:v>6.9671000000000003</c:v>
                </c:pt>
                <c:pt idx="1">
                  <c:v>5.0487000000000002</c:v>
                </c:pt>
                <c:pt idx="2">
                  <c:v>2.5918999999999999</c:v>
                </c:pt>
                <c:pt idx="3">
                  <c:v>0.34460000000000002</c:v>
                </c:pt>
                <c:pt idx="4">
                  <c:v>-5.4554999999999998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C0-42B3-8F1A-21CAF027F27E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</c:marker>
          <c:errBars>
            <c:errDir val="y"/>
            <c:errBarType val="both"/>
            <c:errValType val="cust"/>
            <c:noEndCap val="0"/>
            <c:plus>
              <c:numRef>
                <c:f>Sheet2!$I$2:$I$17</c:f>
                <c:numCache>
                  <c:formatCode>General</c:formatCode>
                  <c:ptCount val="16"/>
                </c:numCache>
              </c:numRef>
            </c:plus>
            <c:minus>
              <c:numRef>
                <c:f>Sheet2!$I$2:$I$17</c:f>
                <c:numCache>
                  <c:formatCode>General</c:formatCode>
                  <c:ptCount val="16"/>
                </c:numCache>
              </c:numRef>
            </c:minus>
          </c:errBars>
          <c:xVal>
            <c:numRef>
              <c:f>Sheet2!$M$2:$M$17</c:f>
              <c:numCache>
                <c:formatCode>General</c:formatCode>
                <c:ptCount val="16"/>
              </c:numCache>
            </c:numRef>
          </c:xVal>
          <c:yVal>
            <c:numRef>
              <c:f>Sheet2!$E$2:$E$17</c:f>
              <c:numCache>
                <c:formatCode>General</c:formatCode>
                <c:ptCount val="16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0C0-42B3-8F1A-21CAF027F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107520"/>
        <c:axId val="114108672"/>
      </c:scatterChart>
      <c:valAx>
        <c:axId val="114107520"/>
        <c:scaling>
          <c:orientation val="minMax"/>
          <c:max val="5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114108672"/>
        <c:crosses val="autoZero"/>
        <c:crossBetween val="midCat"/>
        <c:majorUnit val="1"/>
      </c:valAx>
      <c:valAx>
        <c:axId val="114108672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14107520"/>
        <c:crossesAt val="0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0-dose (None)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chemeClr val="tx1"/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Sheet2!$F$2:$F$17</c:f>
                <c:numCache>
                  <c:formatCode>General</c:formatCode>
                  <c:ptCount val="16"/>
                  <c:pt idx="0">
                    <c:v>0.13550000000000001</c:v>
                  </c:pt>
                  <c:pt idx="1">
                    <c:v>7.7399999999999997E-2</c:v>
                  </c:pt>
                  <c:pt idx="2">
                    <c:v>6.8199999999999997E-2</c:v>
                  </c:pt>
                  <c:pt idx="3">
                    <c:v>7.6999999999999999E-2</c:v>
                  </c:pt>
                </c:numCache>
              </c:numRef>
            </c:plus>
            <c:minus>
              <c:numRef>
                <c:f>Sheet2!$F$2:$F$17</c:f>
                <c:numCache>
                  <c:formatCode>General</c:formatCode>
                  <c:ptCount val="16"/>
                  <c:pt idx="0">
                    <c:v>0.13550000000000001</c:v>
                  </c:pt>
                  <c:pt idx="1">
                    <c:v>7.7399999999999997E-2</c:v>
                  </c:pt>
                  <c:pt idx="2">
                    <c:v>6.8199999999999997E-2</c:v>
                  </c:pt>
                  <c:pt idx="3">
                    <c:v>7.6999999999999999E-2</c:v>
                  </c:pt>
                </c:numCache>
              </c:numRef>
            </c:minus>
          </c:errBars>
          <c:xVal>
            <c:numRef>
              <c:f>Sheet2!$K$2:$K$17</c:f>
              <c:numCache>
                <c:formatCode>General</c:formatCode>
                <c:ptCount val="16"/>
                <c:pt idx="0">
                  <c:v>0.3</c:v>
                </c:pt>
                <c:pt idx="1">
                  <c:v>1.3</c:v>
                </c:pt>
                <c:pt idx="2">
                  <c:v>2.2999999999999998</c:v>
                </c:pt>
                <c:pt idx="3">
                  <c:v>3.3</c:v>
                </c:pt>
              </c:numCache>
            </c:numRef>
          </c:xVal>
          <c:yVal>
            <c:numRef>
              <c:f>Sheet2!$B$2:$B$17</c:f>
              <c:numCache>
                <c:formatCode>General</c:formatCode>
                <c:ptCount val="16"/>
                <c:pt idx="0">
                  <c:v>0.97199999999999998</c:v>
                </c:pt>
                <c:pt idx="1">
                  <c:v>0.36370000000000002</c:v>
                </c:pt>
                <c:pt idx="2">
                  <c:v>-2.1100000000000001E-2</c:v>
                </c:pt>
                <c:pt idx="3">
                  <c:v>-0.60140000000000005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38-4367-AE0F-2BCF82BDC1F4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 &lt;300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chemeClr val="bg1">
                  <a:lumMod val="8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Sheet2!$G$2:$G$17</c:f>
                <c:numCache>
                  <c:formatCode>General</c:formatCode>
                  <c:ptCount val="16"/>
                  <c:pt idx="0">
                    <c:v>0.152</c:v>
                  </c:pt>
                  <c:pt idx="1">
                    <c:v>9.5399999999999999E-2</c:v>
                  </c:pt>
                  <c:pt idx="2">
                    <c:v>7.0099999999999996E-2</c:v>
                  </c:pt>
                  <c:pt idx="3">
                    <c:v>8.4900000000000003E-2</c:v>
                  </c:pt>
                </c:numCache>
              </c:numRef>
            </c:plus>
            <c:minus>
              <c:numRef>
                <c:f>Sheet2!$G$2:$G$17</c:f>
                <c:numCache>
                  <c:formatCode>General</c:formatCode>
                  <c:ptCount val="16"/>
                  <c:pt idx="0">
                    <c:v>0.152</c:v>
                  </c:pt>
                  <c:pt idx="1">
                    <c:v>9.5399999999999999E-2</c:v>
                  </c:pt>
                  <c:pt idx="2">
                    <c:v>7.0099999999999996E-2</c:v>
                  </c:pt>
                  <c:pt idx="3">
                    <c:v>8.4900000000000003E-2</c:v>
                  </c:pt>
                </c:numCache>
              </c:numRef>
            </c:minus>
          </c:errBars>
          <c:xVal>
            <c:numRef>
              <c:f>Sheet2!$L$2:$L$17</c:f>
              <c:numCache>
                <c:formatCode>General</c:formatCode>
                <c:ptCount val="16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1.0004</c:v>
                </c:pt>
                <c:pt idx="1">
                  <c:v>0.43580000000000002</c:v>
                </c:pt>
                <c:pt idx="2">
                  <c:v>0.1043</c:v>
                </c:pt>
                <c:pt idx="3">
                  <c:v>-0.59740000000000004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638-4367-AE0F-2BCF82BDC1F4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 ≥300 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0"/>
            <c:spPr>
              <a:solidFill>
                <a:schemeClr val="bg1">
                  <a:lumMod val="65000"/>
                </a:schemeClr>
              </a:solidFill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Sheet2!$H$2:$H$17</c:f>
                <c:numCache>
                  <c:formatCode>General</c:formatCode>
                  <c:ptCount val="16"/>
                  <c:pt idx="0">
                    <c:v>0.14280000000000001</c:v>
                  </c:pt>
                  <c:pt idx="1">
                    <c:v>0.1019</c:v>
                  </c:pt>
                  <c:pt idx="2">
                    <c:v>9.2100000000000001E-2</c:v>
                  </c:pt>
                  <c:pt idx="3">
                    <c:v>9.1899999999999996E-2</c:v>
                  </c:pt>
                </c:numCache>
              </c:numRef>
            </c:plus>
            <c:minus>
              <c:numRef>
                <c:f>Sheet2!$H$2:$H$17</c:f>
                <c:numCache>
                  <c:formatCode>General</c:formatCode>
                  <c:ptCount val="16"/>
                  <c:pt idx="0">
                    <c:v>0.14280000000000001</c:v>
                  </c:pt>
                  <c:pt idx="1">
                    <c:v>0.1019</c:v>
                  </c:pt>
                  <c:pt idx="2">
                    <c:v>9.2100000000000001E-2</c:v>
                  </c:pt>
                  <c:pt idx="3">
                    <c:v>9.1899999999999996E-2</c:v>
                  </c:pt>
                </c:numCache>
              </c:numRef>
            </c:minus>
          </c:errBars>
          <c:xVal>
            <c:numRef>
              <c:f>Sheet2!$M$2:$M$17</c:f>
              <c:numCache>
                <c:formatCode>General</c:formatCode>
                <c:ptCount val="16"/>
                <c:pt idx="0">
                  <c:v>0.7</c:v>
                </c:pt>
                <c:pt idx="1">
                  <c:v>1.7</c:v>
                </c:pt>
                <c:pt idx="2">
                  <c:v>2.7</c:v>
                </c:pt>
                <c:pt idx="3">
                  <c:v>3.7</c:v>
                </c:pt>
              </c:numCache>
            </c:numRef>
          </c:xVal>
          <c:yVal>
            <c:numRef>
              <c:f>Sheet2!$D$2:$D$17</c:f>
              <c:numCache>
                <c:formatCode>General</c:formatCode>
                <c:ptCount val="16"/>
                <c:pt idx="0">
                  <c:v>1.1333</c:v>
                </c:pt>
                <c:pt idx="1">
                  <c:v>0.57620000000000005</c:v>
                </c:pt>
                <c:pt idx="2">
                  <c:v>0.1966</c:v>
                </c:pt>
                <c:pt idx="3">
                  <c:v>-0.59030000000000005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638-4367-AE0F-2BCF82BDC1F4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</c:marker>
          <c:errBars>
            <c:errDir val="y"/>
            <c:errBarType val="both"/>
            <c:errValType val="cust"/>
            <c:noEndCap val="0"/>
            <c:plus>
              <c:numRef>
                <c:f>Sheet2!$I$2:$I$17</c:f>
                <c:numCache>
                  <c:formatCode>General</c:formatCode>
                  <c:ptCount val="16"/>
                </c:numCache>
              </c:numRef>
            </c:plus>
            <c:minus>
              <c:numRef>
                <c:f>Sheet2!$I$2:$I$17</c:f>
                <c:numCache>
                  <c:formatCode>General</c:formatCode>
                  <c:ptCount val="16"/>
                </c:numCache>
              </c:numRef>
            </c:minus>
          </c:errBars>
          <c:xVal>
            <c:numRef>
              <c:f>Sheet2!$N$2:$N$17</c:f>
              <c:numCache>
                <c:formatCode>General</c:formatCode>
                <c:ptCount val="16"/>
              </c:numCache>
            </c:numRef>
          </c:xVal>
          <c:yVal>
            <c:numRef>
              <c:f>Sheet2!$E$2:$E$17</c:f>
              <c:numCache>
                <c:formatCode>General</c:formatCode>
                <c:ptCount val="16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638-4367-AE0F-2BCF82BDC1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073984"/>
        <c:axId val="116075520"/>
      </c:scatterChart>
      <c:valAx>
        <c:axId val="116073984"/>
        <c:scaling>
          <c:orientation val="minMax"/>
          <c:max val="4"/>
          <c:min val="0"/>
        </c:scaling>
        <c:delete val="0"/>
        <c:axPos val="b"/>
        <c:numFmt formatCode="General" sourceLinked="1"/>
        <c:majorTickMark val="cross"/>
        <c:minorTickMark val="none"/>
        <c:tickLblPos val="none"/>
        <c:crossAx val="116075520"/>
        <c:crosses val="autoZero"/>
        <c:crossBetween val="midCat"/>
        <c:majorUnit val="1"/>
      </c:valAx>
      <c:valAx>
        <c:axId val="116075520"/>
        <c:scaling>
          <c:orientation val="minMax"/>
          <c:max val="2.5"/>
          <c:min val="-2.5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16073984"/>
        <c:crossesAt val="0"/>
        <c:crossBetween val="midCat"/>
        <c:majorUnit val="0.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824E-4100-4498-B321-81201D293208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143000" y="685800"/>
            <a:ext cx="914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B71BF-8306-4D20-9C13-3995AC078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27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143000" y="685800"/>
            <a:ext cx="9144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6: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Adjusted 1 month change in </a:t>
            </a:r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Hemoglobin, TSAT, and Ferritin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from before to after IV iron dosing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2D4C8-8573-4530-8B8E-ACFA713CD1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1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0430"/>
            <a:ext cx="15544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886200"/>
            <a:ext cx="12801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274639"/>
            <a:ext cx="4114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9"/>
            <a:ext cx="1203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4406905"/>
            <a:ext cx="15544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2906713"/>
            <a:ext cx="155448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4"/>
            <a:ext cx="807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1600204"/>
            <a:ext cx="807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35113"/>
            <a:ext cx="808037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174875"/>
            <a:ext cx="80803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5" y="1535113"/>
            <a:ext cx="80835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5" y="2174875"/>
            <a:ext cx="80835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5" y="273050"/>
            <a:ext cx="601662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273052"/>
            <a:ext cx="102235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5" y="1435102"/>
            <a:ext cx="601662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4800600"/>
            <a:ext cx="10972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612775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5367338"/>
            <a:ext cx="109728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1645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00204"/>
            <a:ext cx="16459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356355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6356355"/>
            <a:ext cx="579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6356355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789675853"/>
              </p:ext>
            </p:extLst>
          </p:nvPr>
        </p:nvGraphicFramePr>
        <p:xfrm>
          <a:off x="12268200" y="923330"/>
          <a:ext cx="5867400" cy="47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552989789"/>
              </p:ext>
            </p:extLst>
          </p:nvPr>
        </p:nvGraphicFramePr>
        <p:xfrm>
          <a:off x="6468905" y="923330"/>
          <a:ext cx="5628234" cy="480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377787040"/>
              </p:ext>
            </p:extLst>
          </p:nvPr>
        </p:nvGraphicFramePr>
        <p:xfrm>
          <a:off x="1219200" y="923330"/>
          <a:ext cx="4780383" cy="47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" y="461665"/>
            <a:ext cx="2805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err="1" smtClean="0">
                <a:solidFill>
                  <a:prstClr val="black"/>
                </a:solidFill>
              </a:rPr>
              <a:t>Hgb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(g/</a:t>
            </a:r>
            <a:r>
              <a:rPr lang="en-US" sz="2400" dirty="0" err="1">
                <a:solidFill>
                  <a:prstClr val="black"/>
                </a:solidFill>
              </a:rPr>
              <a:t>dL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</p:txBody>
      </p:sp>
      <p:sp useBgFill="1">
        <p:nvSpPr>
          <p:cNvPr id="9" name="TextBox 8"/>
          <p:cNvSpPr txBox="1"/>
          <p:nvPr/>
        </p:nvSpPr>
        <p:spPr>
          <a:xfrm>
            <a:off x="2133600" y="5720693"/>
            <a:ext cx="37338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Hemoglobin (month 0)</a:t>
            </a:r>
            <a:endParaRPr lang="en-US" sz="2800" dirty="0"/>
          </a:p>
        </p:txBody>
      </p:sp>
      <p:sp useBgFill="1">
        <p:nvSpPr>
          <p:cNvPr id="10" name="TextBox 9"/>
          <p:cNvSpPr txBox="1"/>
          <p:nvPr/>
        </p:nvSpPr>
        <p:spPr>
          <a:xfrm>
            <a:off x="8305800" y="5720693"/>
            <a:ext cx="27432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TSAT (month 0)</a:t>
            </a:r>
            <a:endParaRPr lang="en-US" sz="2800" dirty="0"/>
          </a:p>
        </p:txBody>
      </p:sp>
      <p:sp useBgFill="1">
        <p:nvSpPr>
          <p:cNvPr id="11" name="TextBox 10"/>
          <p:cNvSpPr txBox="1"/>
          <p:nvPr/>
        </p:nvSpPr>
        <p:spPr>
          <a:xfrm>
            <a:off x="14097000" y="5725180"/>
            <a:ext cx="335280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Ferritin (month 0)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Strata: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618611"/>
              </p:ext>
            </p:extLst>
          </p:nvPr>
        </p:nvGraphicFramePr>
        <p:xfrm>
          <a:off x="1828800" y="6268850"/>
          <a:ext cx="164592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0986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95878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&lt;10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10-&lt;11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11-&lt;12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12+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20-24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25-29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30-34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35+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&lt;200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200-499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500-799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800-1199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1200+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091" y="17834"/>
            <a:ext cx="616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1-month </a:t>
            </a:r>
            <a:r>
              <a:rPr lang="en-US" sz="2400" dirty="0"/>
              <a:t>IV iron dose (expressed as </a:t>
            </a:r>
            <a:r>
              <a:rPr lang="en-US" sz="2400" dirty="0" smtClean="0"/>
              <a:t>mg/month):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34370" y="457200"/>
            <a:ext cx="2552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smtClean="0">
                <a:solidFill>
                  <a:prstClr val="black"/>
                </a:solidFill>
              </a:rPr>
              <a:t>TSAT (%)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59090" y="457200"/>
            <a:ext cx="346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Change in </a:t>
            </a:r>
            <a:r>
              <a:rPr lang="en-US" sz="2400" dirty="0" smtClean="0">
                <a:solidFill>
                  <a:prstClr val="black"/>
                </a:solidFill>
              </a:rPr>
              <a:t>Ferritin (ng/mL)</a:t>
            </a:r>
            <a:endParaRPr lang="en-US" sz="2400" dirty="0">
              <a:solidFill>
                <a:prstClr val="black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880499" y="76200"/>
            <a:ext cx="4235301" cy="466993"/>
            <a:chOff x="7880499" y="76200"/>
            <a:chExt cx="4235301" cy="466993"/>
          </a:xfrm>
        </p:grpSpPr>
        <p:sp>
          <p:nvSpPr>
            <p:cNvPr id="4" name="TextBox 3"/>
            <p:cNvSpPr txBox="1"/>
            <p:nvPr/>
          </p:nvSpPr>
          <p:spPr>
            <a:xfrm>
              <a:off x="8077200" y="81528"/>
              <a:ext cx="1963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0-dose (None)</a:t>
              </a:r>
              <a:endParaRPr lang="en-US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228001" y="76200"/>
              <a:ext cx="8050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&lt;300</a:t>
              </a:r>
              <a:endParaRPr lang="en-US" sz="2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310771" y="76200"/>
              <a:ext cx="8050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≥</a:t>
              </a:r>
              <a:r>
                <a:rPr lang="en-US" sz="2400" dirty="0" smtClean="0"/>
                <a:t>300</a:t>
              </a:r>
              <a:endParaRPr lang="en-US" sz="2400" dirty="0"/>
            </a:p>
          </p:txBody>
        </p:sp>
        <p:sp>
          <p:nvSpPr>
            <p:cNvPr id="7" name="Diamond 6"/>
            <p:cNvSpPr/>
            <p:nvPr/>
          </p:nvSpPr>
          <p:spPr>
            <a:xfrm>
              <a:off x="7880499" y="196701"/>
              <a:ext cx="228600" cy="230833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100198" y="194932"/>
              <a:ext cx="186802" cy="2308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11076059" y="184299"/>
              <a:ext cx="277741" cy="23083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118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1797</TotalTime>
  <Words>98</Words>
  <Application>Microsoft Office PowerPoint</Application>
  <PresentationFormat>Custom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Larkina</dc:creator>
  <cp:lastModifiedBy>J McCready-Maynes</cp:lastModifiedBy>
  <cp:revision>79</cp:revision>
  <dcterms:created xsi:type="dcterms:W3CDTF">2006-08-16T00:00:00Z</dcterms:created>
  <dcterms:modified xsi:type="dcterms:W3CDTF">2017-05-08T14:53:40Z</dcterms:modified>
</cp:coreProperties>
</file>