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9" r:id="rId2"/>
  </p:sldIdLst>
  <p:sldSz cx="18288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015-03-16" id="{90C119E0-8C22-45E3-9371-D5C67B01A829}">
          <p14:sldIdLst>
            <p14:sldId id="2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96" y="1080"/>
      </p:cViewPr>
      <p:guideLst>
        <p:guide orient="horz" pos="216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0-dose (None)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chemeClr val="tx1"/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Sheet2!$E$2:$E$17</c:f>
                <c:numCache>
                  <c:formatCode>General</c:formatCode>
                  <c:ptCount val="16"/>
                  <c:pt idx="0">
                    <c:v>9.7827999999999999</c:v>
                  </c:pt>
                  <c:pt idx="1">
                    <c:v>8.6915999999999993</c:v>
                  </c:pt>
                  <c:pt idx="2">
                    <c:v>6.3090000000000002</c:v>
                  </c:pt>
                  <c:pt idx="3">
                    <c:v>11.325699999999999</c:v>
                  </c:pt>
                  <c:pt idx="5">
                    <c:v>8.8431999999999995</c:v>
                  </c:pt>
                  <c:pt idx="6">
                    <c:v>8.7106999999999992</c:v>
                  </c:pt>
                  <c:pt idx="7">
                    <c:v>18.686800000000002</c:v>
                  </c:pt>
                  <c:pt idx="8">
                    <c:v>5.0190999999999999</c:v>
                  </c:pt>
                  <c:pt idx="9">
                    <c:v>13.5909</c:v>
                  </c:pt>
                  <c:pt idx="11">
                    <c:v>5.8354999999999997</c:v>
                  </c:pt>
                  <c:pt idx="12">
                    <c:v>4.8601000000000001</c:v>
                  </c:pt>
                  <c:pt idx="13">
                    <c:v>12.950900000000001</c:v>
                  </c:pt>
                  <c:pt idx="14">
                    <c:v>35.407299999999999</c:v>
                  </c:pt>
                  <c:pt idx="15">
                    <c:v>35.592599999999997</c:v>
                  </c:pt>
                </c:numCache>
              </c:numRef>
            </c:plus>
            <c:minus>
              <c:numRef>
                <c:f>Sheet2!$E$2:$E$17</c:f>
                <c:numCache>
                  <c:formatCode>General</c:formatCode>
                  <c:ptCount val="16"/>
                  <c:pt idx="0">
                    <c:v>9.7827999999999999</c:v>
                  </c:pt>
                  <c:pt idx="1">
                    <c:v>8.6915999999999993</c:v>
                  </c:pt>
                  <c:pt idx="2">
                    <c:v>6.3090000000000002</c:v>
                  </c:pt>
                  <c:pt idx="3">
                    <c:v>11.325699999999999</c:v>
                  </c:pt>
                  <c:pt idx="5">
                    <c:v>8.8431999999999995</c:v>
                  </c:pt>
                  <c:pt idx="6">
                    <c:v>8.7106999999999992</c:v>
                  </c:pt>
                  <c:pt idx="7">
                    <c:v>18.686800000000002</c:v>
                  </c:pt>
                  <c:pt idx="8">
                    <c:v>5.0190999999999999</c:v>
                  </c:pt>
                  <c:pt idx="9">
                    <c:v>13.5909</c:v>
                  </c:pt>
                  <c:pt idx="11">
                    <c:v>5.8354999999999997</c:v>
                  </c:pt>
                  <c:pt idx="12">
                    <c:v>4.8601000000000001</c:v>
                  </c:pt>
                  <c:pt idx="13">
                    <c:v>12.950900000000001</c:v>
                  </c:pt>
                  <c:pt idx="14">
                    <c:v>35.407299999999999</c:v>
                  </c:pt>
                  <c:pt idx="15">
                    <c:v>35.592599999999997</c:v>
                  </c:pt>
                </c:numCache>
              </c:numRef>
            </c:minus>
          </c:errBars>
          <c:xVal>
            <c:numRef>
              <c:f>Sheet2!$I$2:$I$17</c:f>
              <c:numCache>
                <c:formatCode>General</c:formatCode>
                <c:ptCount val="16"/>
                <c:pt idx="0">
                  <c:v>0.3</c:v>
                </c:pt>
                <c:pt idx="1">
                  <c:v>1.3</c:v>
                </c:pt>
                <c:pt idx="2">
                  <c:v>2.2999999999999998</c:v>
                </c:pt>
                <c:pt idx="3">
                  <c:v>3.3</c:v>
                </c:pt>
                <c:pt idx="4">
                  <c:v>4.3</c:v>
                </c:pt>
                <c:pt idx="5">
                  <c:v>5.3</c:v>
                </c:pt>
                <c:pt idx="6">
                  <c:v>6.3</c:v>
                </c:pt>
                <c:pt idx="7">
                  <c:v>7.3</c:v>
                </c:pt>
                <c:pt idx="8">
                  <c:v>8.3000000000000007</c:v>
                </c:pt>
                <c:pt idx="9">
                  <c:v>9.3000000000000007</c:v>
                </c:pt>
                <c:pt idx="10">
                  <c:v>10.3</c:v>
                </c:pt>
                <c:pt idx="11">
                  <c:v>11.3</c:v>
                </c:pt>
                <c:pt idx="12">
                  <c:v>12.3</c:v>
                </c:pt>
                <c:pt idx="13">
                  <c:v>13.3</c:v>
                </c:pt>
                <c:pt idx="14">
                  <c:v>14.3</c:v>
                </c:pt>
                <c:pt idx="15">
                  <c:v>15.3</c:v>
                </c:pt>
              </c:numCache>
            </c:numRef>
          </c:xVal>
          <c:yVal>
            <c:numRef>
              <c:f>Sheet2!$B$2:$B$17</c:f>
              <c:numCache>
                <c:formatCode>General</c:formatCode>
                <c:ptCount val="16"/>
                <c:pt idx="0">
                  <c:v>-1.2648999999999999</c:v>
                </c:pt>
                <c:pt idx="1">
                  <c:v>-9.2611000000000008</c:v>
                </c:pt>
                <c:pt idx="2">
                  <c:v>6.2595999999999998</c:v>
                </c:pt>
                <c:pt idx="3">
                  <c:v>10.127800000000001</c:v>
                </c:pt>
                <c:pt idx="5">
                  <c:v>-1.4716</c:v>
                </c:pt>
                <c:pt idx="6">
                  <c:v>-0.41980000000000001</c:v>
                </c:pt>
                <c:pt idx="7">
                  <c:v>20.826899999999998</c:v>
                </c:pt>
                <c:pt idx="8">
                  <c:v>-1.2526999999999999</c:v>
                </c:pt>
                <c:pt idx="9">
                  <c:v>4.9134000000000002</c:v>
                </c:pt>
                <c:pt idx="11">
                  <c:v>7.0730000000000004</c:v>
                </c:pt>
                <c:pt idx="12">
                  <c:v>2.7690999999999999</c:v>
                </c:pt>
                <c:pt idx="13">
                  <c:v>9.7850000000000001</c:v>
                </c:pt>
                <c:pt idx="14">
                  <c:v>-10.117599999999999</c:v>
                </c:pt>
                <c:pt idx="15">
                  <c:v>-14.0823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35D-49DE-9BC8-3B39115F0EC4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 &lt;300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chemeClr val="bg1">
                  <a:lumMod val="8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Sheet2!$F$2:$F$17</c:f>
                <c:numCache>
                  <c:formatCode>General</c:formatCode>
                  <c:ptCount val="16"/>
                  <c:pt idx="0">
                    <c:v>9.9885999999999999</c:v>
                  </c:pt>
                  <c:pt idx="1">
                    <c:v>9.4763000000000002</c:v>
                  </c:pt>
                  <c:pt idx="2">
                    <c:v>5.8156999999999996</c:v>
                  </c:pt>
                  <c:pt idx="3">
                    <c:v>10.3874</c:v>
                  </c:pt>
                  <c:pt idx="5">
                    <c:v>8.9672000000000001</c:v>
                  </c:pt>
                  <c:pt idx="6">
                    <c:v>7.5396000000000001</c:v>
                  </c:pt>
                  <c:pt idx="7">
                    <c:v>16.526800000000001</c:v>
                  </c:pt>
                  <c:pt idx="8">
                    <c:v>4.5685000000000002</c:v>
                  </c:pt>
                  <c:pt idx="9">
                    <c:v>14.3527</c:v>
                  </c:pt>
                  <c:pt idx="11">
                    <c:v>5.6684999999999999</c:v>
                  </c:pt>
                  <c:pt idx="12">
                    <c:v>4.2336999999999998</c:v>
                  </c:pt>
                  <c:pt idx="13">
                    <c:v>12.6401</c:v>
                  </c:pt>
                  <c:pt idx="14">
                    <c:v>47.244300000000003</c:v>
                  </c:pt>
                  <c:pt idx="15">
                    <c:v>45.918100000000003</c:v>
                  </c:pt>
                </c:numCache>
              </c:numRef>
            </c:plus>
            <c:minus>
              <c:numRef>
                <c:f>Sheet2!$F$2:$F$17</c:f>
                <c:numCache>
                  <c:formatCode>General</c:formatCode>
                  <c:ptCount val="16"/>
                  <c:pt idx="0">
                    <c:v>9.9885999999999999</c:v>
                  </c:pt>
                  <c:pt idx="1">
                    <c:v>9.4763000000000002</c:v>
                  </c:pt>
                  <c:pt idx="2">
                    <c:v>5.8156999999999996</c:v>
                  </c:pt>
                  <c:pt idx="3">
                    <c:v>10.3874</c:v>
                  </c:pt>
                  <c:pt idx="5">
                    <c:v>8.9672000000000001</c:v>
                  </c:pt>
                  <c:pt idx="6">
                    <c:v>7.5396000000000001</c:v>
                  </c:pt>
                  <c:pt idx="7">
                    <c:v>16.526800000000001</c:v>
                  </c:pt>
                  <c:pt idx="8">
                    <c:v>4.5685000000000002</c:v>
                  </c:pt>
                  <c:pt idx="9">
                    <c:v>14.3527</c:v>
                  </c:pt>
                  <c:pt idx="11">
                    <c:v>5.6684999999999999</c:v>
                  </c:pt>
                  <c:pt idx="12">
                    <c:v>4.2336999999999998</c:v>
                  </c:pt>
                  <c:pt idx="13">
                    <c:v>12.6401</c:v>
                  </c:pt>
                  <c:pt idx="14">
                    <c:v>47.244300000000003</c:v>
                  </c:pt>
                  <c:pt idx="15">
                    <c:v>45.918100000000003</c:v>
                  </c:pt>
                </c:numCache>
              </c:numRef>
            </c:minus>
          </c:errBars>
          <c:xVal>
            <c:numRef>
              <c:f>Sheet2!$J$2:$J$17</c:f>
              <c:numCache>
                <c:formatCode>General</c:formatCode>
                <c:ptCount val="16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  <c:pt idx="4">
                  <c:v>4.5</c:v>
                </c:pt>
                <c:pt idx="5">
                  <c:v>5.5</c:v>
                </c:pt>
                <c:pt idx="6">
                  <c:v>6.5</c:v>
                </c:pt>
                <c:pt idx="7">
                  <c:v>7.5</c:v>
                </c:pt>
                <c:pt idx="8">
                  <c:v>8.5</c:v>
                </c:pt>
                <c:pt idx="9">
                  <c:v>9.5</c:v>
                </c:pt>
                <c:pt idx="10">
                  <c:v>10.5</c:v>
                </c:pt>
                <c:pt idx="11">
                  <c:v>11.5</c:v>
                </c:pt>
                <c:pt idx="12">
                  <c:v>12.5</c:v>
                </c:pt>
                <c:pt idx="13">
                  <c:v>13.5</c:v>
                </c:pt>
                <c:pt idx="14">
                  <c:v>14.5</c:v>
                </c:pt>
                <c:pt idx="15">
                  <c:v>15.5</c:v>
                </c:pt>
              </c:numCache>
            </c:numRef>
          </c:xVal>
          <c:yVal>
            <c:numRef>
              <c:f>Sheet2!$C$2:$C$17</c:f>
              <c:numCache>
                <c:formatCode>General</c:formatCode>
                <c:ptCount val="16"/>
                <c:pt idx="0">
                  <c:v>-12.390499999999999</c:v>
                </c:pt>
                <c:pt idx="1">
                  <c:v>2.3094999999999999</c:v>
                </c:pt>
                <c:pt idx="2">
                  <c:v>1.7219</c:v>
                </c:pt>
                <c:pt idx="3">
                  <c:v>5.0221999999999998</c:v>
                </c:pt>
                <c:pt idx="5">
                  <c:v>-4.1429999999999998</c:v>
                </c:pt>
                <c:pt idx="6">
                  <c:v>5.4208999999999996</c:v>
                </c:pt>
                <c:pt idx="7">
                  <c:v>4.8853</c:v>
                </c:pt>
                <c:pt idx="8">
                  <c:v>0.33900000000000002</c:v>
                </c:pt>
                <c:pt idx="9">
                  <c:v>-3.0300000000000001E-2</c:v>
                </c:pt>
                <c:pt idx="11">
                  <c:v>2.4815</c:v>
                </c:pt>
                <c:pt idx="12">
                  <c:v>6.4077000000000002</c:v>
                </c:pt>
                <c:pt idx="13">
                  <c:v>-0.96540000000000004</c:v>
                </c:pt>
                <c:pt idx="14">
                  <c:v>-4.9470000000000001</c:v>
                </c:pt>
                <c:pt idx="15">
                  <c:v>-21.032900000000001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35D-49DE-9BC8-3B39115F0EC4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 ≥300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0"/>
            <c:spPr>
              <a:solidFill>
                <a:schemeClr val="bg1">
                  <a:lumMod val="6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Sheet2!$G$2:$G$17</c:f>
                <c:numCache>
                  <c:formatCode>General</c:formatCode>
                  <c:ptCount val="16"/>
                  <c:pt idx="0">
                    <c:v>9.2820999999999998</c:v>
                  </c:pt>
                  <c:pt idx="1">
                    <c:v>9.1492000000000004</c:v>
                  </c:pt>
                  <c:pt idx="2">
                    <c:v>7.1904000000000003</c:v>
                  </c:pt>
                  <c:pt idx="3">
                    <c:v>13.599299999999999</c:v>
                  </c:pt>
                  <c:pt idx="5">
                    <c:v>8.0513999999999992</c:v>
                  </c:pt>
                  <c:pt idx="6">
                    <c:v>8.7664000000000009</c:v>
                  </c:pt>
                  <c:pt idx="7">
                    <c:v>20.194500000000001</c:v>
                  </c:pt>
                  <c:pt idx="8">
                    <c:v>5.6994999999999996</c:v>
                  </c:pt>
                  <c:pt idx="9">
                    <c:v>19.723099999999999</c:v>
                  </c:pt>
                  <c:pt idx="11">
                    <c:v>5.8327999999999998</c:v>
                  </c:pt>
                  <c:pt idx="12">
                    <c:v>4.5113000000000003</c:v>
                  </c:pt>
                  <c:pt idx="13">
                    <c:v>19.948699999999999</c:v>
                  </c:pt>
                  <c:pt idx="14">
                    <c:v>54.833799999999997</c:v>
                  </c:pt>
                  <c:pt idx="15">
                    <c:v>43.2774</c:v>
                  </c:pt>
                </c:numCache>
              </c:numRef>
            </c:plus>
            <c:minus>
              <c:numRef>
                <c:f>Sheet2!$G$2:$G$17</c:f>
                <c:numCache>
                  <c:formatCode>General</c:formatCode>
                  <c:ptCount val="16"/>
                  <c:pt idx="0">
                    <c:v>9.2820999999999998</c:v>
                  </c:pt>
                  <c:pt idx="1">
                    <c:v>9.1492000000000004</c:v>
                  </c:pt>
                  <c:pt idx="2">
                    <c:v>7.1904000000000003</c:v>
                  </c:pt>
                  <c:pt idx="3">
                    <c:v>13.599299999999999</c:v>
                  </c:pt>
                  <c:pt idx="5">
                    <c:v>8.0513999999999992</c:v>
                  </c:pt>
                  <c:pt idx="6">
                    <c:v>8.7664000000000009</c:v>
                  </c:pt>
                  <c:pt idx="7">
                    <c:v>20.194500000000001</c:v>
                  </c:pt>
                  <c:pt idx="8">
                    <c:v>5.6994999999999996</c:v>
                  </c:pt>
                  <c:pt idx="9">
                    <c:v>19.723099999999999</c:v>
                  </c:pt>
                  <c:pt idx="11">
                    <c:v>5.8327999999999998</c:v>
                  </c:pt>
                  <c:pt idx="12">
                    <c:v>4.5113000000000003</c:v>
                  </c:pt>
                  <c:pt idx="13">
                    <c:v>19.948699999999999</c:v>
                  </c:pt>
                  <c:pt idx="14">
                    <c:v>54.833799999999997</c:v>
                  </c:pt>
                  <c:pt idx="15">
                    <c:v>43.2774</c:v>
                  </c:pt>
                </c:numCache>
              </c:numRef>
            </c:minus>
          </c:errBars>
          <c:xVal>
            <c:numRef>
              <c:f>Sheet2!$K$2:$K$17</c:f>
              <c:numCache>
                <c:formatCode>General</c:formatCode>
                <c:ptCount val="16"/>
                <c:pt idx="0">
                  <c:v>0.7</c:v>
                </c:pt>
                <c:pt idx="1">
                  <c:v>1.7</c:v>
                </c:pt>
                <c:pt idx="2">
                  <c:v>2.7</c:v>
                </c:pt>
                <c:pt idx="3">
                  <c:v>3.7</c:v>
                </c:pt>
                <c:pt idx="4">
                  <c:v>4.7</c:v>
                </c:pt>
                <c:pt idx="5">
                  <c:v>5.7</c:v>
                </c:pt>
                <c:pt idx="6">
                  <c:v>6.7</c:v>
                </c:pt>
                <c:pt idx="7">
                  <c:v>7.7</c:v>
                </c:pt>
                <c:pt idx="8">
                  <c:v>8.6999999999999993</c:v>
                </c:pt>
                <c:pt idx="9">
                  <c:v>9.6999999999999993</c:v>
                </c:pt>
                <c:pt idx="10">
                  <c:v>10.7</c:v>
                </c:pt>
                <c:pt idx="11">
                  <c:v>11.7</c:v>
                </c:pt>
                <c:pt idx="12">
                  <c:v>12.7</c:v>
                </c:pt>
                <c:pt idx="13">
                  <c:v>13.7</c:v>
                </c:pt>
                <c:pt idx="14">
                  <c:v>14.7</c:v>
                </c:pt>
                <c:pt idx="15">
                  <c:v>15.7</c:v>
                </c:pt>
              </c:numCache>
            </c:numRef>
          </c:xVal>
          <c:yVal>
            <c:numRef>
              <c:f>Sheet2!$D$2:$D$17</c:f>
              <c:numCache>
                <c:formatCode>General</c:formatCode>
                <c:ptCount val="16"/>
                <c:pt idx="0">
                  <c:v>-5.8932000000000002</c:v>
                </c:pt>
                <c:pt idx="1">
                  <c:v>-1.4593</c:v>
                </c:pt>
                <c:pt idx="2">
                  <c:v>-0.60709999999999997</c:v>
                </c:pt>
                <c:pt idx="3">
                  <c:v>-6.6584000000000003</c:v>
                </c:pt>
                <c:pt idx="5">
                  <c:v>-2.7119</c:v>
                </c:pt>
                <c:pt idx="6">
                  <c:v>5.1063000000000001</c:v>
                </c:pt>
                <c:pt idx="7">
                  <c:v>1.5527</c:v>
                </c:pt>
                <c:pt idx="8">
                  <c:v>2.5661999999999998</c:v>
                </c:pt>
                <c:pt idx="9">
                  <c:v>-18.563800000000001</c:v>
                </c:pt>
                <c:pt idx="11">
                  <c:v>0.82110000000000005</c:v>
                </c:pt>
                <c:pt idx="12">
                  <c:v>2.9857</c:v>
                </c:pt>
                <c:pt idx="13">
                  <c:v>6.7777000000000003</c:v>
                </c:pt>
                <c:pt idx="14">
                  <c:v>-40.990200000000002</c:v>
                </c:pt>
                <c:pt idx="15">
                  <c:v>-48.076500000000003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35D-49DE-9BC8-3B39115F0E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581312"/>
        <c:axId val="31582848"/>
      </c:scatterChart>
      <c:valAx>
        <c:axId val="31581312"/>
        <c:scaling>
          <c:orientation val="minMax"/>
          <c:max val="16"/>
          <c:min val="0"/>
        </c:scaling>
        <c:delete val="0"/>
        <c:axPos val="b"/>
        <c:numFmt formatCode="General" sourceLinked="1"/>
        <c:majorTickMark val="cross"/>
        <c:minorTickMark val="none"/>
        <c:tickLblPos val="none"/>
        <c:crossAx val="31582848"/>
        <c:crosses val="autoZero"/>
        <c:crossBetween val="midCat"/>
        <c:majorUnit val="1"/>
      </c:valAx>
      <c:valAx>
        <c:axId val="31582848"/>
        <c:scaling>
          <c:orientation val="minMax"/>
          <c:max val="30"/>
          <c:min val="-5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31581312"/>
        <c:crossesAt val="0"/>
        <c:crossBetween val="midCat"/>
      </c:valAx>
    </c:plotArea>
    <c:legend>
      <c:legendPos val="t"/>
      <c:layout>
        <c:manualLayout>
          <c:xMode val="edge"/>
          <c:yMode val="edge"/>
          <c:x val="0.71851821263988491"/>
          <c:y val="8.9285714285714281E-3"/>
          <c:w val="0.28148178736011503"/>
          <c:h val="0.10417275965504312"/>
        </c:manualLayout>
      </c:layout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6824E-4100-4498-B321-81201D293208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143000" y="685800"/>
            <a:ext cx="9144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B71BF-8306-4D20-9C13-3995AC07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27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143000" y="685800"/>
            <a:ext cx="9144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S7: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Adjusted change in 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CRP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from before to after IV iron dosing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2D4C8-8573-4530-8B8E-ACFA713CD1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12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0430"/>
            <a:ext cx="15544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3886200"/>
            <a:ext cx="128016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0" y="274639"/>
            <a:ext cx="4114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39"/>
            <a:ext cx="12039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4406905"/>
            <a:ext cx="155448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2906713"/>
            <a:ext cx="155448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4"/>
            <a:ext cx="807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1600204"/>
            <a:ext cx="807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535113"/>
            <a:ext cx="808037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2174875"/>
            <a:ext cx="808037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5" y="1535113"/>
            <a:ext cx="80835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5" y="2174875"/>
            <a:ext cx="80835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5" y="273050"/>
            <a:ext cx="601662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273052"/>
            <a:ext cx="102235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5" y="1435102"/>
            <a:ext cx="601662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4800600"/>
            <a:ext cx="109728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612775"/>
            <a:ext cx="109728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5367338"/>
            <a:ext cx="109728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1645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600204"/>
            <a:ext cx="16459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6356355"/>
            <a:ext cx="426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6356355"/>
            <a:ext cx="579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6356355"/>
            <a:ext cx="426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835350061"/>
              </p:ext>
            </p:extLst>
          </p:nvPr>
        </p:nvGraphicFramePr>
        <p:xfrm>
          <a:off x="1295401" y="0"/>
          <a:ext cx="169926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965" y="40477"/>
            <a:ext cx="2878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Change in </a:t>
            </a:r>
            <a:r>
              <a:rPr lang="en-US" sz="2400" dirty="0" smtClean="0">
                <a:solidFill>
                  <a:prstClr val="black"/>
                </a:solidFill>
              </a:rPr>
              <a:t>CRP (mg/L)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946616"/>
              </p:ext>
            </p:extLst>
          </p:nvPr>
        </p:nvGraphicFramePr>
        <p:xfrm>
          <a:off x="1981200" y="4643122"/>
          <a:ext cx="16154400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9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06903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95026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&lt;10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10-&lt;11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11-&lt;12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12+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&lt;20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20-24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25-29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30-34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35+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&lt;200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200-499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500-799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800-1199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1200+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-11.13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-4.54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-5.11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-2.67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-15.94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-4.94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-4.59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-10.75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-6.95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-11.68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-18.53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-36.04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-27.04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6014994" y="1828800"/>
            <a:ext cx="900545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97139" y="1828800"/>
            <a:ext cx="900545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119267" y="40477"/>
            <a:ext cx="729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/>
              <a:t>3-month IV iron dose (expressed as average mg/month</a:t>
            </a:r>
            <a:r>
              <a:rPr lang="en-US" sz="2400" dirty="0" smtClean="0"/>
              <a:t>):</a:t>
            </a:r>
            <a:endParaRPr lang="en-US" sz="2400" dirty="0"/>
          </a:p>
        </p:txBody>
      </p:sp>
      <p:sp useBgFill="1">
        <p:nvSpPr>
          <p:cNvPr id="17" name="TextBox 16"/>
          <p:cNvSpPr txBox="1"/>
          <p:nvPr/>
        </p:nvSpPr>
        <p:spPr>
          <a:xfrm>
            <a:off x="2133600" y="4038600"/>
            <a:ext cx="373380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Hemoglobin (month 0)</a:t>
            </a:r>
            <a:endParaRPr lang="en-US" sz="2800" dirty="0"/>
          </a:p>
        </p:txBody>
      </p:sp>
      <p:sp useBgFill="1">
        <p:nvSpPr>
          <p:cNvPr id="18" name="TextBox 17"/>
          <p:cNvSpPr txBox="1"/>
          <p:nvPr/>
        </p:nvSpPr>
        <p:spPr>
          <a:xfrm>
            <a:off x="8305800" y="4038600"/>
            <a:ext cx="274320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TSAT (month 0)</a:t>
            </a:r>
            <a:endParaRPr lang="en-US" sz="2800" dirty="0"/>
          </a:p>
        </p:txBody>
      </p:sp>
      <p:sp useBgFill="1">
        <p:nvSpPr>
          <p:cNvPr id="19" name="TextBox 18"/>
          <p:cNvSpPr txBox="1"/>
          <p:nvPr/>
        </p:nvSpPr>
        <p:spPr>
          <a:xfrm>
            <a:off x="14097000" y="4043087"/>
            <a:ext cx="335280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Ferritin (month 0)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" y="4559838"/>
            <a:ext cx="190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Strata:</a:t>
            </a:r>
          </a:p>
          <a:p>
            <a:pPr algn="r"/>
            <a:r>
              <a:rPr lang="en-US" sz="2400" dirty="0"/>
              <a:t>N Patients:</a:t>
            </a:r>
          </a:p>
          <a:p>
            <a:pPr algn="r"/>
            <a:r>
              <a:rPr lang="en-US" sz="2400" dirty="0" smtClean="0"/>
              <a:t>Difference:</a:t>
            </a:r>
          </a:p>
          <a:p>
            <a:pPr algn="r"/>
            <a:r>
              <a:rPr lang="en-US" sz="2400" dirty="0" smtClean="0"/>
              <a:t>0 vs &lt;300:</a:t>
            </a:r>
          </a:p>
          <a:p>
            <a:pPr algn="r"/>
            <a:r>
              <a:rPr lang="en-US" sz="2400" dirty="0" smtClean="0"/>
              <a:t>&lt;300 vs ≥300:</a:t>
            </a:r>
          </a:p>
          <a:p>
            <a:pPr algn="r"/>
            <a:r>
              <a:rPr lang="en-US" sz="2400" dirty="0" smtClean="0"/>
              <a:t>P-value:</a:t>
            </a:r>
          </a:p>
        </p:txBody>
      </p:sp>
    </p:spTree>
    <p:extLst>
      <p:ext uri="{BB962C8B-B14F-4D97-AF65-F5344CB8AC3E}">
        <p14:creationId xmlns:p14="http://schemas.microsoft.com/office/powerpoint/2010/main" val="242254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166</Words>
  <Application>Microsoft Office PowerPoint</Application>
  <PresentationFormat>Custom</PresentationFormat>
  <Paragraphs>85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Larkina</dc:creator>
  <cp:lastModifiedBy>J McCready-Maynes</cp:lastModifiedBy>
  <cp:revision>64</cp:revision>
  <dcterms:created xsi:type="dcterms:W3CDTF">2006-08-16T00:00:00Z</dcterms:created>
  <dcterms:modified xsi:type="dcterms:W3CDTF">2017-05-08T14:53:11Z</dcterms:modified>
</cp:coreProperties>
</file>