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pos="1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744" y="-3102"/>
      </p:cViewPr>
      <p:guideLst>
        <p:guide orient="horz" pos="2880"/>
        <p:guide pos="2160"/>
        <p:guide pos="1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notesMaster" Target="notesMasters/notesMaster1.xml"/>
   <Relationship Id="rId5" Type="http://schemas.openxmlformats.org/officeDocument/2006/relationships/presProps" Target="presProps.xml"/>
   <Relationship Id="rId6" Type="http://schemas.openxmlformats.org/officeDocument/2006/relationships/viewProps" Target="viewProps.xml"/>
   <Relationship Id="rId7" Type="http://schemas.openxmlformats.org/officeDocument/2006/relationships/theme" Target="theme/theme1.xml"/>
   <Relationship Id="rId8" Type="http://schemas.openxmlformats.org/officeDocument/2006/relationships/tableStyles" Target="tableStyles.xml"/>
   <Relationship Id="rId9" Type="http://schemas.microsoft.com/office/2015/10/relationships/revisionInfo" Target="revisionInfo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2.emf"/>
   <Relationship Id="rId2" Type="http://schemas.openxmlformats.org/officeDocument/2006/relationships/image" Target="../media/image3.emf"/>
   <Relationship Id="rId3" Type="http://schemas.openxmlformats.org/officeDocument/2006/relationships/image" Target="../media/image4.emf"/>
   <Relationship Id="rId4" Type="http://schemas.openxmlformats.org/officeDocument/2006/relationships/image" Target="../media/image5.emf"/>
   <Relationship Id="rId5" Type="http://schemas.openxmlformats.org/officeDocument/2006/relationships/image" Target="../media/image6.emf"/>
   <Relationship Id="rId6" Type="http://schemas.openxmlformats.org/officeDocument/2006/relationships/image" Target="../media/image7.emf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B638B-C6CB-4E46-8A4A-A7AABB543DD7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B7873-4F23-CB44-8FB4-A81B5B8C5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8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0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6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3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6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9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2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2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7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67863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0809C-BC17-2B46-A6F4-C4B9798FA5C5}" type="datetimeFigureOut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060F8-26B7-2345-B33C-764FB8BF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7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10" Type="http://schemas.openxmlformats.org/officeDocument/2006/relationships/image" Target="../media/image5.emf"/>
   <Relationship Id="rId11" Type="http://schemas.openxmlformats.org/officeDocument/2006/relationships/oleObject" Target="../embeddings/oleObject5.bin"/>
   <Relationship Id="rId12" Type="http://schemas.openxmlformats.org/officeDocument/2006/relationships/image" Target="../media/image6.emf"/>
   <Relationship Id="rId13" Type="http://schemas.openxmlformats.org/officeDocument/2006/relationships/oleObject" Target="../embeddings/oleObject6.bin"/>
   <Relationship Id="rId14" Type="http://schemas.openxmlformats.org/officeDocument/2006/relationships/image" Target="../media/image7.emf"/>
   <Relationship Id="rId2" Type="http://schemas.openxmlformats.org/officeDocument/2006/relationships/slideLayout" Target="../slideLayouts/slideLayout1.xml"/>
   <Relationship Id="rId3" Type="http://schemas.openxmlformats.org/officeDocument/2006/relationships/oleObject" Target="../embeddings/oleObject1.bin"/>
   <Relationship Id="rId4" Type="http://schemas.openxmlformats.org/officeDocument/2006/relationships/image" Target="../media/image2.emf"/>
   <Relationship Id="rId5" Type="http://schemas.openxmlformats.org/officeDocument/2006/relationships/oleObject" Target="../embeddings/oleObject2.bin"/>
   <Relationship Id="rId6" Type="http://schemas.openxmlformats.org/officeDocument/2006/relationships/image" Target="../media/image3.emf"/>
   <Relationship Id="rId7" Type="http://schemas.openxmlformats.org/officeDocument/2006/relationships/oleObject" Target="../embeddings/oleObject3.bin"/>
   <Relationship Id="rId8" Type="http://schemas.openxmlformats.org/officeDocument/2006/relationships/image" Target="../media/image4.emf"/>
   <Relationship Id="rId9" Type="http://schemas.openxmlformats.org/officeDocument/2006/relationships/oleObject" Target="../embeddings/oleObject4.bin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">
            <a:extLst>
              <a:ext uri="{FF2B5EF4-FFF2-40B4-BE49-F238E27FC236}">
                <a16:creationId xmlns:a16="http://schemas.microsoft.com/office/drawing/2014/main" id="{A7D262D0-D785-4887-BEFF-E62C29519DC6}"/>
              </a:ext>
            </a:extLst>
          </p:cNvPr>
          <p:cNvSpPr/>
          <p:nvPr/>
        </p:nvSpPr>
        <p:spPr>
          <a:xfrm>
            <a:off x="418268" y="5957886"/>
            <a:ext cx="5274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800" b="1" dirty="0">
                <a:latin typeface="Arial" panose="020B0604020202020204" pitchFamily="34" charset="0"/>
                <a:ea typeface="Yu Mincho"/>
                <a:cs typeface="Times New Roman" panose="02020603050405020304" pitchFamily="18" charset="0"/>
              </a:rPr>
              <a:t>Supplemental figure 1 | Transfection conditions in C2C12 myoblasts. </a:t>
            </a:r>
            <a:r>
              <a:rPr lang="en-US" sz="800" dirty="0">
                <a:latin typeface="Arial" panose="020B0604020202020204" pitchFamily="34" charset="0"/>
                <a:ea typeface="Yu Mincho"/>
                <a:cs typeface="Times New Roman" panose="02020603050405020304" pitchFamily="18" charset="0"/>
              </a:rPr>
              <a:t>MiRNA-206 level was assessed upon 48hours silencing using an anti-miR-206 locked nucleic acid in C2C12 myoblasts. A dose-response analysis shows that 150nM of locked nucleic acid against miR-206 represent the optimal concentration (n=2). * p&lt;0,001 VS Negative control A transfected C2C12</a:t>
            </a:r>
            <a:endParaRPr lang="nl-NL" sz="800" dirty="0">
              <a:effectLst/>
              <a:latin typeface="Calibri" panose="020F0502020204030204" pitchFamily="34" charset="0"/>
              <a:ea typeface="Yu Mincho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19" y="2297779"/>
            <a:ext cx="44958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35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47891"/>
              </p:ext>
            </p:extLst>
          </p:nvPr>
        </p:nvGraphicFramePr>
        <p:xfrm>
          <a:off x="2972857" y="2201678"/>
          <a:ext cx="2719641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rism 6" r:id="rId3" imgW="3736768" imgH="2472818" progId="Prism6.Document">
                  <p:embed/>
                </p:oleObj>
              </mc:Choice>
              <mc:Fallback>
                <p:oleObj name="Prism 6" r:id="rId3" imgW="3736768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2857" y="2201678"/>
                        <a:ext cx="2719641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560267"/>
              </p:ext>
            </p:extLst>
          </p:nvPr>
        </p:nvGraphicFramePr>
        <p:xfrm>
          <a:off x="244422" y="397942"/>
          <a:ext cx="2882543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Prism 6" r:id="rId5" imgW="3960773" imgH="2472818" progId="Prism6.Document">
                  <p:embed/>
                </p:oleObj>
              </mc:Choice>
              <mc:Fallback>
                <p:oleObj name="Prism 6" r:id="rId5" imgW="3960773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422" y="397942"/>
                        <a:ext cx="2882543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361459"/>
              </p:ext>
            </p:extLst>
          </p:nvPr>
        </p:nvGraphicFramePr>
        <p:xfrm>
          <a:off x="2968460" y="402673"/>
          <a:ext cx="2882541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Prism 6" r:id="rId7" imgW="3960773" imgH="2472818" progId="Prism6.Document">
                  <p:embed/>
                </p:oleObj>
              </mc:Choice>
              <mc:Fallback>
                <p:oleObj name="Prism 6" r:id="rId7" imgW="3960773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68460" y="402673"/>
                        <a:ext cx="2882541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210527"/>
              </p:ext>
            </p:extLst>
          </p:nvPr>
        </p:nvGraphicFramePr>
        <p:xfrm>
          <a:off x="244421" y="4041849"/>
          <a:ext cx="2882543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Prism 6" r:id="rId9" imgW="3960773" imgH="2472818" progId="Prism6.Document">
                  <p:embed/>
                </p:oleObj>
              </mc:Choice>
              <mc:Fallback>
                <p:oleObj name="Prism 6" r:id="rId9" imgW="3960773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4421" y="4041849"/>
                        <a:ext cx="2882543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41509"/>
              </p:ext>
            </p:extLst>
          </p:nvPr>
        </p:nvGraphicFramePr>
        <p:xfrm>
          <a:off x="244422" y="2197942"/>
          <a:ext cx="2882543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Prism 6" r:id="rId11" imgW="3960773" imgH="2472818" progId="Prism6.Document">
                  <p:embed/>
                </p:oleObj>
              </mc:Choice>
              <mc:Fallback>
                <p:oleObj name="Prism 6" r:id="rId11" imgW="3960773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4422" y="2197942"/>
                        <a:ext cx="2882543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435662"/>
              </p:ext>
            </p:extLst>
          </p:nvPr>
        </p:nvGraphicFramePr>
        <p:xfrm>
          <a:off x="2972857" y="4044173"/>
          <a:ext cx="2882544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rism 6" r:id="rId13" imgW="3960773" imgH="2472818" progId="Prism6.Document">
                  <p:embed/>
                </p:oleObj>
              </mc:Choice>
              <mc:Fallback>
                <p:oleObj name="Prism 6" r:id="rId13" imgW="3960773" imgH="247281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72857" y="4044173"/>
                        <a:ext cx="2882544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1"/>
          <p:cNvSpPr/>
          <p:nvPr/>
        </p:nvSpPr>
        <p:spPr>
          <a:xfrm>
            <a:off x="418268" y="5957886"/>
            <a:ext cx="5274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800" b="1" dirty="0">
                <a:latin typeface="Arial" panose="020B0604020202020204" pitchFamily="34" charset="0"/>
                <a:ea typeface="Yu Mincho"/>
                <a:cs typeface="Times New Roman" panose="02020603050405020304" pitchFamily="18" charset="0"/>
              </a:rPr>
              <a:t>Supplemental figure 2 | miRNA expression levels between subject groups.</a:t>
            </a:r>
            <a:r>
              <a:rPr lang="en-US" sz="800" dirty="0">
                <a:latin typeface="Arial" panose="020B0604020202020204" pitchFamily="34" charset="0"/>
                <a:ea typeface="Yu Mincho"/>
                <a:cs typeface="Times New Roman" panose="02020603050405020304" pitchFamily="18" charset="0"/>
              </a:rPr>
              <a:t> Relative miRNA expression between type 2 diabetic (T2DM), obese (O), lean untrained (LU) and Athletic (A) subjects. Significance is indicated with * and ** representing p&lt; 0.05 and p &lt; 0.01 respectively.</a:t>
            </a:r>
            <a:endParaRPr lang="nl-NL" sz="800" dirty="0">
              <a:effectLst/>
              <a:latin typeface="Calibri" panose="020F0502020204030204" pitchFamily="34" charset="0"/>
              <a:ea typeface="Yu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34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112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Yu Mincho</vt:lpstr>
      <vt:lpstr>Arial</vt:lpstr>
      <vt:lpstr>Calibri</vt:lpstr>
      <vt:lpstr>Times New Roman</vt:lpstr>
      <vt:lpstr>Office Theme</vt:lpstr>
      <vt:lpstr>Prism 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