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60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59291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2339974" y="1552574"/>
            <a:ext cx="8324852" cy="1619251"/>
          </a:xfrm>
          <a:prstGeom prst="rect">
            <a:avLst/>
          </a:prstGeom>
        </p:spPr>
        <p:txBody>
          <a:bodyPr lIns="38100" tIns="38100" rIns="38100" bIns="38100"/>
          <a:lstStyle>
            <a:lvl1pPr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2339974" y="3171825"/>
            <a:ext cx="8324852" cy="4714876"/>
          </a:xfrm>
          <a:prstGeom prst="rect">
            <a:avLst/>
          </a:prstGeom>
        </p:spPr>
        <p:txBody>
          <a:bodyPr lIns="38100" tIns="38100" rIns="38100" bIns="38100"/>
          <a:lstStyle>
            <a:lvl1pPr marL="419805" indent="-419805">
              <a:defRPr sz="3400"/>
            </a:lvl1pPr>
            <a:lvl2pPr marL="864305" indent="-419805">
              <a:defRPr sz="3400"/>
            </a:lvl2pPr>
            <a:lvl3pPr marL="1308805" indent="-419805">
              <a:defRPr sz="3400"/>
            </a:lvl3pPr>
            <a:lvl4pPr marL="1753305" indent="-419805">
              <a:defRPr sz="3400"/>
            </a:lvl4pPr>
            <a:lvl5pPr marL="2197805" indent="-419805"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6340208" y="8158162"/>
            <a:ext cx="314859" cy="317501"/>
          </a:xfrm>
          <a:prstGeom prst="rect">
            <a:avLst/>
          </a:prstGeom>
        </p:spPr>
        <p:txBody>
          <a:bodyPr lIns="38100" tIns="38100" rIns="38100" bIns="38100"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6" Type="http://schemas.openxmlformats.org/officeDocument/2006/relationships/image" Target="../media/image46.png"/><Relationship Id="rId47" Type="http://schemas.openxmlformats.org/officeDocument/2006/relationships/image" Target="../media/image47.png"/><Relationship Id="rId48" Type="http://schemas.openxmlformats.org/officeDocument/2006/relationships/image" Target="../media/image48.png"/><Relationship Id="rId49" Type="http://schemas.openxmlformats.org/officeDocument/2006/relationships/image" Target="../media/image4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image" Target="../media/image26.png"/><Relationship Id="rId27" Type="http://schemas.openxmlformats.org/officeDocument/2006/relationships/image" Target="../media/image27.png"/><Relationship Id="rId28" Type="http://schemas.openxmlformats.org/officeDocument/2006/relationships/image" Target="../media/image28.png"/><Relationship Id="rId29" Type="http://schemas.openxmlformats.org/officeDocument/2006/relationships/image" Target="../media/image29.png"/><Relationship Id="rId50" Type="http://schemas.openxmlformats.org/officeDocument/2006/relationships/image" Target="../media/image50.png"/><Relationship Id="rId51" Type="http://schemas.openxmlformats.org/officeDocument/2006/relationships/image" Target="../media/image51.png"/><Relationship Id="rId5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30" Type="http://schemas.openxmlformats.org/officeDocument/2006/relationships/image" Target="../media/image30.png"/><Relationship Id="rId31" Type="http://schemas.openxmlformats.org/officeDocument/2006/relationships/image" Target="../media/image31.png"/><Relationship Id="rId32" Type="http://schemas.openxmlformats.org/officeDocument/2006/relationships/image" Target="../media/image32.png"/><Relationship Id="rId9" Type="http://schemas.openxmlformats.org/officeDocument/2006/relationships/image" Target="../media/image9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33" Type="http://schemas.openxmlformats.org/officeDocument/2006/relationships/image" Target="../media/image33.png"/><Relationship Id="rId34" Type="http://schemas.openxmlformats.org/officeDocument/2006/relationships/image" Target="../media/image34.png"/><Relationship Id="rId35" Type="http://schemas.openxmlformats.org/officeDocument/2006/relationships/image" Target="../media/image35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37" Type="http://schemas.openxmlformats.org/officeDocument/2006/relationships/image" Target="../media/image37.png"/><Relationship Id="rId38" Type="http://schemas.openxmlformats.org/officeDocument/2006/relationships/image" Target="../media/image38.png"/><Relationship Id="rId39" Type="http://schemas.openxmlformats.org/officeDocument/2006/relationships/image" Target="../media/image39.png"/><Relationship Id="rId40" Type="http://schemas.openxmlformats.org/officeDocument/2006/relationships/image" Target="../media/image40.png"/><Relationship Id="rId41" Type="http://schemas.openxmlformats.org/officeDocument/2006/relationships/image" Target="../media/image41.png"/><Relationship Id="rId42" Type="http://schemas.openxmlformats.org/officeDocument/2006/relationships/image" Target="../media/image42.png"/><Relationship Id="rId43" Type="http://schemas.openxmlformats.org/officeDocument/2006/relationships/image" Target="../media/image43.png"/><Relationship Id="rId44" Type="http://schemas.openxmlformats.org/officeDocument/2006/relationships/image" Target="../media/image44.png"/><Relationship Id="rId45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921354"/>
              </p:ext>
            </p:extLst>
          </p:nvPr>
        </p:nvGraphicFramePr>
        <p:xfrm>
          <a:off x="2003605" y="149641"/>
          <a:ext cx="8669871" cy="8781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8179"/>
                <a:gridCol w="737377"/>
                <a:gridCol w="1534401"/>
                <a:gridCol w="595798"/>
                <a:gridCol w="751032"/>
                <a:gridCol w="1543127"/>
                <a:gridCol w="576280"/>
                <a:gridCol w="748170"/>
                <a:gridCol w="1565507"/>
              </a:tblGrid>
              <a:tr h="452703">
                <a:tc gridSpan="9"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Supplementary Table 1: Predicted structures of N-glycan from </a:t>
                      </a:r>
                      <a:r>
                        <a:rPr lang="en-US" sz="14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Bla</a:t>
                      </a:r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 g 2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2545"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No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Exp. m/z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Predicted Structure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No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Exp. m/z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Predicted Structure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No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Exp. m/z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/>
                          <a:ea typeface="+mn-ea"/>
                          <a:cs typeface="Arial"/>
                          <a:sym typeface="Helvetica Light"/>
                        </a:rPr>
                        <a:t>Predicted Structure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933.3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1542.6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1930.7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1095.4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1565.5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1955.7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1257.4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1590.6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1971.7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1419.5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21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1606.6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1987.7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1581.5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1361.6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1996.8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1743.6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1647.6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40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2012.9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1905.6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1663.6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41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2028.8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1079.4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1688.7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42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2053.8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1241.4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1704.8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2069.8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10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1282.5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1727.6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2117.8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11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1298.5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1768.6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2133.8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1339.5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1793.7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2174.8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1403.5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30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1809.7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2215.9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1444.5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31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1834.7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2279.8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1460.5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32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1850.7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49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2295.8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1485.6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1866.7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50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2336.9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7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1501.6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34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1914.7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51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/>
                          <a:cs typeface="Arial"/>
                        </a:rPr>
                        <a:t>2361.9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163" y="1235225"/>
            <a:ext cx="1447800" cy="469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163" y="1677813"/>
            <a:ext cx="1447800" cy="469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163" y="2147713"/>
            <a:ext cx="1447800" cy="469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163" y="2518863"/>
            <a:ext cx="1447800" cy="469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6163" y="2988763"/>
            <a:ext cx="1447800" cy="469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6163" y="3458663"/>
            <a:ext cx="1447800" cy="469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6163" y="3928563"/>
            <a:ext cx="1447800" cy="469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6163" y="4398463"/>
            <a:ext cx="1447800" cy="469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16163" y="4820666"/>
            <a:ext cx="1447800" cy="4699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16163" y="5290566"/>
            <a:ext cx="1447800" cy="4699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16163" y="5760466"/>
            <a:ext cx="1447800" cy="4699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16163" y="6230366"/>
            <a:ext cx="1447800" cy="4699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16163" y="6686806"/>
            <a:ext cx="1447800" cy="4699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16163" y="7136320"/>
            <a:ext cx="1447800" cy="4699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16163" y="7606220"/>
            <a:ext cx="1447800" cy="4699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16163" y="8042079"/>
            <a:ext cx="1447800" cy="4699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416163" y="8460940"/>
            <a:ext cx="1447800" cy="4699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297395" y="1235225"/>
            <a:ext cx="1447800" cy="4699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297395" y="1671083"/>
            <a:ext cx="1447800" cy="4699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297395" y="2147909"/>
            <a:ext cx="1447800" cy="4699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297395" y="2556456"/>
            <a:ext cx="1447800" cy="4699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297395" y="3046937"/>
            <a:ext cx="1447800" cy="4699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297395" y="3458663"/>
            <a:ext cx="1447800" cy="4699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297395" y="3928563"/>
            <a:ext cx="1447800" cy="4699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297395" y="4398463"/>
            <a:ext cx="1447800" cy="4699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297395" y="4820666"/>
            <a:ext cx="1447800" cy="4699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297395" y="5283836"/>
            <a:ext cx="1447800" cy="4699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297395" y="5760466"/>
            <a:ext cx="1447800" cy="4699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297395" y="6230366"/>
            <a:ext cx="1447800" cy="4699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297395" y="6686806"/>
            <a:ext cx="1447800" cy="4699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6297395" y="7156706"/>
            <a:ext cx="1447800" cy="4699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6297395" y="7606220"/>
            <a:ext cx="1447800" cy="4699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297395" y="8042079"/>
            <a:ext cx="1447800" cy="4699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297395" y="8460940"/>
            <a:ext cx="1447800" cy="4699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110351" y="1235225"/>
            <a:ext cx="1447800" cy="4699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9110351" y="1671279"/>
            <a:ext cx="1447800" cy="4699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9014765" y="2079629"/>
            <a:ext cx="1447800" cy="4699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9110351" y="2577037"/>
            <a:ext cx="1447800" cy="4699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9110351" y="3033281"/>
            <a:ext cx="1447800" cy="4699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9110351" y="3458663"/>
            <a:ext cx="1447800" cy="4699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110351" y="3928563"/>
            <a:ext cx="1447800" cy="4699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9110351" y="4400550"/>
            <a:ext cx="1447800" cy="4699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9110351" y="4813936"/>
            <a:ext cx="1447800" cy="4699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9014765" y="5290566"/>
            <a:ext cx="1447800" cy="4699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9014765" y="5760466"/>
            <a:ext cx="1447800" cy="4699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9014765" y="6203054"/>
            <a:ext cx="1447800" cy="4699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9014765" y="6640999"/>
            <a:ext cx="1447800" cy="4699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9014765" y="7115738"/>
            <a:ext cx="1447800" cy="4699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9017147" y="7585638"/>
            <a:ext cx="1447800" cy="4699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9014765" y="8028226"/>
            <a:ext cx="1447800" cy="4699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9014765" y="8460940"/>
            <a:ext cx="1447800" cy="469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03604" y="8936053"/>
            <a:ext cx="86698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Predicted structures of N-glycan from </a:t>
            </a:r>
            <a:r>
              <a:rPr lang="en-US" sz="1400" dirty="0" err="1">
                <a:latin typeface="Arial"/>
                <a:cs typeface="Arial"/>
              </a:rPr>
              <a:t>Bla</a:t>
            </a:r>
            <a:r>
              <a:rPr lang="en-US" sz="1400" dirty="0">
                <a:latin typeface="Arial"/>
                <a:cs typeface="Arial"/>
              </a:rPr>
              <a:t> g 2 determined from the average of 400 mass spectra profiled using Shimadzu Biotech Launchpad (version 2.9.1). (</a:t>
            </a: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◼</a:t>
            </a:r>
            <a:r>
              <a:rPr lang="en-US" sz="1400" dirty="0">
                <a:latin typeface="Arial"/>
                <a:cs typeface="Arial"/>
              </a:rPr>
              <a:t>︎) N-</a:t>
            </a:r>
            <a:r>
              <a:rPr lang="en-US" sz="1400" dirty="0" err="1">
                <a:latin typeface="Arial"/>
                <a:cs typeface="Arial"/>
              </a:rPr>
              <a:t>acetylglucosamine</a:t>
            </a:r>
            <a:r>
              <a:rPr lang="en-US" sz="1400" dirty="0">
                <a:latin typeface="Arial"/>
                <a:cs typeface="Arial"/>
              </a:rPr>
              <a:t>, (</a:t>
            </a:r>
            <a:r>
              <a:rPr lang="en-US" sz="1400" dirty="0">
                <a:solidFill>
                  <a:srgbClr val="FFFF00"/>
                </a:solidFill>
                <a:latin typeface="Arial"/>
                <a:cs typeface="Arial"/>
              </a:rPr>
              <a:t>●</a:t>
            </a:r>
            <a:r>
              <a:rPr lang="en-US" sz="1400" dirty="0">
                <a:latin typeface="Arial"/>
                <a:cs typeface="Arial"/>
              </a:rPr>
              <a:t>) </a:t>
            </a:r>
            <a:r>
              <a:rPr lang="en-US" sz="1400" dirty="0" err="1">
                <a:latin typeface="Arial"/>
                <a:cs typeface="Arial"/>
              </a:rPr>
              <a:t>galactose</a:t>
            </a:r>
            <a:r>
              <a:rPr lang="en-US" sz="1400" dirty="0">
                <a:latin typeface="Arial"/>
                <a:cs typeface="Arial"/>
              </a:rPr>
              <a:t>, (</a:t>
            </a:r>
            <a:r>
              <a:rPr lang="en-US" sz="1400" dirty="0">
                <a:solidFill>
                  <a:srgbClr val="008000"/>
                </a:solidFill>
                <a:latin typeface="Arial"/>
                <a:cs typeface="Arial"/>
              </a:rPr>
              <a:t>●</a:t>
            </a:r>
            <a:r>
              <a:rPr lang="en-US" sz="1400" dirty="0">
                <a:latin typeface="Arial"/>
                <a:cs typeface="Arial"/>
              </a:rPr>
              <a:t>) mannose, (</a:t>
            </a:r>
            <a:r>
              <a:rPr lang="en-US" sz="1400" dirty="0">
                <a:solidFill>
                  <a:srgbClr val="FF0000"/>
                </a:solidFill>
                <a:latin typeface="Arial"/>
                <a:cs typeface="Arial"/>
              </a:rPr>
              <a:t>▶</a:t>
            </a:r>
            <a:r>
              <a:rPr lang="en-US" sz="1400" dirty="0">
                <a:latin typeface="Arial"/>
                <a:cs typeface="Arial"/>
              </a:rPr>
              <a:t>︎) </a:t>
            </a:r>
            <a:r>
              <a:rPr lang="en-US" sz="1400" dirty="0" err="1">
                <a:latin typeface="Arial"/>
                <a:cs typeface="Arial"/>
              </a:rPr>
              <a:t>fucose</a:t>
            </a:r>
            <a:r>
              <a:rPr lang="en-US" sz="1400" dirty="0">
                <a:latin typeface="Arial"/>
                <a:cs typeface="Arial"/>
              </a:rPr>
              <a:t>, and (</a:t>
            </a:r>
            <a:r>
              <a:rPr lang="en-US" sz="1400" dirty="0">
                <a:solidFill>
                  <a:schemeClr val="accent6"/>
                </a:solidFill>
                <a:latin typeface="Arial"/>
                <a:cs typeface="Arial"/>
              </a:rPr>
              <a:t>◆</a:t>
            </a:r>
            <a:r>
              <a:rPr lang="en-US" sz="1400" dirty="0">
                <a:latin typeface="Arial"/>
                <a:cs typeface="Arial"/>
              </a:rPr>
              <a:t>) N-</a:t>
            </a:r>
            <a:r>
              <a:rPr lang="en-US" sz="1400" dirty="0" err="1">
                <a:latin typeface="Arial"/>
                <a:cs typeface="Arial"/>
              </a:rPr>
              <a:t>acetylneuraminic</a:t>
            </a:r>
            <a:r>
              <a:rPr lang="en-US" sz="1400" dirty="0">
                <a:latin typeface="Arial"/>
                <a:cs typeface="Arial"/>
              </a:rPr>
              <a:t> acid.</a:t>
            </a:r>
          </a:p>
        </p:txBody>
      </p:sp>
    </p:spTree>
    <p:extLst>
      <p:ext uri="{BB962C8B-B14F-4D97-AF65-F5344CB8AC3E}">
        <p14:creationId xmlns:p14="http://schemas.microsoft.com/office/powerpoint/2010/main" val="24166868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199</Words>
  <Application>Microsoft Macintosh PowerPoint</Application>
  <PresentationFormat>Custom</PresentationFormat>
  <Paragraphs>113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White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Danh Đỗ</cp:lastModifiedBy>
  <cp:revision>5</cp:revision>
  <dcterms:modified xsi:type="dcterms:W3CDTF">2016-11-29T20:00:51Z</dcterms:modified>
</cp:coreProperties>
</file>