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65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568" y="-12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4969665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title"/>
          </p:nvPr>
        </p:nvSpPr>
        <p:spPr>
          <a:xfrm>
            <a:off x="2339974" y="1552574"/>
            <a:ext cx="8324852" cy="1619251"/>
          </a:xfrm>
          <a:prstGeom prst="rect">
            <a:avLst/>
          </a:prstGeom>
        </p:spPr>
        <p:txBody>
          <a:bodyPr lIns="38100" tIns="38100" rIns="38100" bIns="38100"/>
          <a:lstStyle>
            <a:lvl1pPr>
              <a:defRPr sz="7800"/>
            </a:lvl1pPr>
          </a:lstStyle>
          <a:p>
            <a:r>
              <a:t>Title Text</a:t>
            </a:r>
          </a:p>
        </p:txBody>
      </p:sp>
      <p:sp>
        <p:nvSpPr>
          <p:cNvPr id="118" name="Shape 118"/>
          <p:cNvSpPr>
            <a:spLocks noGrp="1"/>
          </p:cNvSpPr>
          <p:nvPr>
            <p:ph type="body" sz="half" idx="1"/>
          </p:nvPr>
        </p:nvSpPr>
        <p:spPr>
          <a:xfrm>
            <a:off x="2339974" y="3171825"/>
            <a:ext cx="8324852" cy="4714876"/>
          </a:xfrm>
          <a:prstGeom prst="rect">
            <a:avLst/>
          </a:prstGeom>
        </p:spPr>
        <p:txBody>
          <a:bodyPr lIns="38100" tIns="38100" rIns="38100" bIns="38100"/>
          <a:lstStyle>
            <a:lvl1pPr marL="419805" indent="-419805">
              <a:defRPr sz="3400"/>
            </a:lvl1pPr>
            <a:lvl2pPr marL="864305" indent="-419805">
              <a:defRPr sz="3400"/>
            </a:lvl2pPr>
            <a:lvl3pPr marL="1308805" indent="-419805">
              <a:defRPr sz="3400"/>
            </a:lvl3pPr>
            <a:lvl4pPr marL="1753305" indent="-419805">
              <a:defRPr sz="3400"/>
            </a:lvl4pPr>
            <a:lvl5pPr marL="2197805" indent="-419805">
              <a:defRPr sz="3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hape 119"/>
          <p:cNvSpPr>
            <a:spLocks noGrp="1"/>
          </p:cNvSpPr>
          <p:nvPr>
            <p:ph type="sldNum" sz="quarter" idx="2"/>
          </p:nvPr>
        </p:nvSpPr>
        <p:spPr>
          <a:xfrm>
            <a:off x="6340208" y="8158162"/>
            <a:ext cx="314859" cy="317501"/>
          </a:xfrm>
          <a:prstGeom prst="rect">
            <a:avLst/>
          </a:prstGeom>
        </p:spPr>
        <p:txBody>
          <a:bodyPr lIns="38100" tIns="38100" rIns="38100" bIns="38100"/>
          <a:lstStyle>
            <a:lvl1pPr>
              <a:defRPr sz="1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 xmlns:p14="http://schemas.microsoft.com/office/powerpoint/2010/main"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2" name="Table 492"/>
          <p:cNvGraphicFramePr/>
          <p:nvPr>
            <p:extLst>
              <p:ext uri="{D42A27DB-BD31-4B8C-83A1-F6EECF244321}">
                <p14:modId xmlns:p14="http://schemas.microsoft.com/office/powerpoint/2010/main" val="271633118"/>
              </p:ext>
            </p:extLst>
          </p:nvPr>
        </p:nvGraphicFramePr>
        <p:xfrm>
          <a:off x="2253017" y="980020"/>
          <a:ext cx="8577177" cy="8453119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375521"/>
                <a:gridCol w="752311"/>
                <a:gridCol w="816542"/>
                <a:gridCol w="739252"/>
                <a:gridCol w="588202"/>
                <a:gridCol w="914554"/>
                <a:gridCol w="368525"/>
                <a:gridCol w="762505"/>
                <a:gridCol w="830667"/>
                <a:gridCol w="748646"/>
                <a:gridCol w="759107"/>
                <a:gridCol w="921345"/>
              </a:tblGrid>
              <a:tr h="525847">
                <a:tc gridSpan="12">
                  <a:txBody>
                    <a:bodyPr/>
                    <a:lstStyle/>
                    <a:p>
                      <a:pPr defTabSz="914400"/>
                      <a:r>
                        <a:rPr sz="14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Supplementary Table 2: List of N-glycans from Bla g 2 identified by Glycoprotein Immobilization for Glycan Extraction followed by MALDI-MS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0456">
                <a:tc>
                  <a:txBody>
                    <a:bodyPr/>
                    <a:lstStyle/>
                    <a:p>
                      <a:pPr defTabSz="914400"/>
                      <a:r>
                        <a:rPr sz="14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No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Fucose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HexNAc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Hexose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Sialic Acid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MW [Na+]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4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No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Fucose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HexNAc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Hexose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Sialic Acid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MW [Na+]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247523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933.33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27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T w="254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1768.64</a:t>
                      </a:r>
                    </a:p>
                  </a:txBody>
                  <a:tcPr marL="50800" marR="50800" marT="50800" marB="50800" anchor="ctr" horzOverflow="overflow">
                    <a:lnT w="25400">
                      <a:solidFill>
                        <a:srgbClr val="000000"/>
                      </a:solidFill>
                      <a:miter lim="400000"/>
                    </a:lnT>
                  </a:tcPr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1095.38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28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1793.69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1136.42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29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1809.68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1241.44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 smtClean="0"/>
                        <a:t>30</a:t>
                      </a:r>
                      <a:endParaRPr dirty="0">
                        <a:solidFill>
                          <a:srgbClr val="FF2600"/>
                        </a:solidFill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1834.73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1257.43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31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1850.72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1282.48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32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1866.72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1298.48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33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1891.77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1339.52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 smtClean="0"/>
                        <a:t>34</a:t>
                      </a:r>
                      <a:endParaRPr dirty="0">
                        <a:solidFill>
                          <a:srgbClr val="FF2600"/>
                        </a:solidFill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1905.64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1403.49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 smtClean="0"/>
                        <a:t>35</a:t>
                      </a:r>
                      <a:endParaRPr dirty="0">
                        <a:solidFill>
                          <a:srgbClr val="FF2600"/>
                        </a:solidFill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1914.70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1419.49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36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1930.69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1444.53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37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1955.74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1460.53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38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1971.73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1485.58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39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1987.73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1501.57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40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1996.78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1542.61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41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2012.78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1565.54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42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2028.77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1581.54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43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2053.82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18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1590.59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44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2069.82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19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1606.59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45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2117.79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 smtClean="0"/>
                        <a:t>20</a:t>
                      </a:r>
                      <a:endParaRPr dirty="0">
                        <a:solidFill>
                          <a:srgbClr val="FF2600"/>
                        </a:solidFill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1631.63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46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2133.79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1647.63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 smtClean="0"/>
                        <a:t>47</a:t>
                      </a:r>
                      <a:endParaRPr dirty="0">
                        <a:solidFill>
                          <a:srgbClr val="FF2600"/>
                        </a:solidFill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2174.83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1663.62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48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2215.87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1688.67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 smtClean="0"/>
                        <a:t>49</a:t>
                      </a:r>
                      <a:endParaRPr dirty="0">
                        <a:solidFill>
                          <a:srgbClr val="FF2600"/>
                        </a:solidFill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2279.85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1704.67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50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2295.84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2140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1727.60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51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2336.88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47523">
                <a:tc>
                  <a:txBody>
                    <a:bodyPr/>
                    <a:lstStyle/>
                    <a:p>
                      <a:pPr defTabSz="914400"/>
                      <a:r>
                        <a:rPr sz="1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26</a:t>
                      </a:r>
                    </a:p>
                  </a:txBody>
                  <a:tcPr marL="50800" marR="50800" marT="50800" marB="50800" anchor="ctr" horzOverflow="overflow"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50800" marR="50800" marT="50800" marB="50800" anchor="ctr" horzOverflow="overflow"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1743.59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smtClean="0"/>
                        <a:t>52</a:t>
                      </a:r>
                      <a:endParaRPr>
                        <a:solidFill>
                          <a:srgbClr val="FF2600"/>
                        </a:solidFill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12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2361.93</a:t>
                      </a:r>
                    </a:p>
                  </a:txBody>
                  <a:tcPr marL="50800" marR="50800" marT="50800" marB="50800" anchor="ctr" horzOverflow="overflow"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493" name="Shape 493"/>
          <p:cNvSpPr/>
          <p:nvPr/>
        </p:nvSpPr>
        <p:spPr>
          <a:xfrm>
            <a:off x="187295" y="175988"/>
            <a:ext cx="508590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Supplementary Table 2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362</Words>
  <Application>Microsoft Macintosh PowerPoint</Application>
  <PresentationFormat>Custom</PresentationFormat>
  <Paragraphs>326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White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Danh Đỗ</cp:lastModifiedBy>
  <cp:revision>2</cp:revision>
  <dcterms:modified xsi:type="dcterms:W3CDTF">2016-11-28T16:11:16Z</dcterms:modified>
</cp:coreProperties>
</file>