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BAB1ED"/>
    <a:srgbClr val="F89696"/>
    <a:srgbClr val="DCB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7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18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5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8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38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5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96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96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9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2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5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01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A44EA-F106-41C3-9FAE-AF94EA2EE3C2}" type="datetimeFigureOut">
              <a:rPr lang="en-US" smtClean="0"/>
              <a:t>7/18/2017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07C87-D2F7-4819-97FF-452C47D25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6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8465571" y="2448402"/>
            <a:ext cx="1877961" cy="1046357"/>
          </a:xfrm>
          <a:prstGeom prst="rect">
            <a:avLst/>
          </a:prstGeom>
          <a:solidFill>
            <a:srgbClr val="BAB1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524001" y="2659208"/>
            <a:ext cx="1877961" cy="535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411794" y="2944764"/>
            <a:ext cx="5053780" cy="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4954" y="2305192"/>
            <a:ext cx="190745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 = 2.4 years </a:t>
            </a:r>
          </a:p>
          <a:p>
            <a:pPr algn="ctr"/>
            <a:r>
              <a:rPr lang="en-US" b="1" dirty="0" smtClean="0"/>
              <a:t>(SD = 0.15)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533833" y="250721"/>
            <a:ext cx="1877961" cy="793956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PET: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5-HT</a:t>
            </a:r>
            <a:r>
              <a:rPr lang="en-US" b="1" baseline="-25000" dirty="0" smtClean="0">
                <a:solidFill>
                  <a:schemeClr val="tx1"/>
                </a:solidFill>
              </a:rPr>
              <a:t>1A</a:t>
            </a:r>
            <a:r>
              <a:rPr lang="en-US" b="1" dirty="0" smtClean="0">
                <a:solidFill>
                  <a:schemeClr val="tx1"/>
                </a:solidFill>
              </a:rPr>
              <a:t> [</a:t>
            </a:r>
            <a:r>
              <a:rPr lang="en-US" b="1" baseline="30000" dirty="0" smtClean="0">
                <a:solidFill>
                  <a:schemeClr val="tx1"/>
                </a:solidFill>
              </a:rPr>
              <a:t>11</a:t>
            </a:r>
            <a:r>
              <a:rPr lang="en-US" b="1" dirty="0" smtClean="0">
                <a:solidFill>
                  <a:schemeClr val="tx1"/>
                </a:solidFill>
              </a:rPr>
              <a:t>C]CUMI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465572" y="1494506"/>
            <a:ext cx="1877961" cy="793957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fMRI: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Emotional Faces Task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endCxn id="11" idx="1"/>
          </p:cNvCxnSpPr>
          <p:nvPr/>
        </p:nvCxnSpPr>
        <p:spPr>
          <a:xfrm>
            <a:off x="3411794" y="2947219"/>
            <a:ext cx="1083120" cy="81778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250131" y="3519947"/>
            <a:ext cx="1671484" cy="1673352"/>
          </a:xfrm>
          <a:prstGeom prst="ellipse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 PET Subjects lost to follow-up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3" idx="5"/>
          </p:cNvCxnSpPr>
          <p:nvPr/>
        </p:nvCxnSpPr>
        <p:spPr>
          <a:xfrm>
            <a:off x="7498261" y="2099262"/>
            <a:ext cx="967311" cy="84304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071560" y="670967"/>
            <a:ext cx="1671484" cy="1673352"/>
          </a:xfrm>
          <a:prstGeom prst="ellipse">
            <a:avLst/>
          </a:prstGeom>
          <a:solidFill>
            <a:srgbClr val="F89696"/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3 New subjects recruited for fMRI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8942" y="2575432"/>
            <a:ext cx="10815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N = 10</a:t>
            </a:r>
            <a:endParaRPr lang="en-US" b="1" dirty="0"/>
          </a:p>
        </p:txBody>
      </p:sp>
      <p:sp>
        <p:nvSpPr>
          <p:cNvPr id="34" name="Rectangle 33"/>
          <p:cNvSpPr/>
          <p:nvPr/>
        </p:nvSpPr>
        <p:spPr>
          <a:xfrm>
            <a:off x="1533833" y="1201229"/>
            <a:ext cx="1877961" cy="1993504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Healthy Subject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N = 13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Citalopram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Saline†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533833" y="1995948"/>
            <a:ext cx="187796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533833" y="2659208"/>
            <a:ext cx="187796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465573" y="2451923"/>
            <a:ext cx="1877961" cy="2090583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Healthy Subjects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N = 13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(N = 10 with PET)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Citalopram‡</a:t>
            </a: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Saline‡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8465572" y="3497214"/>
            <a:ext cx="187796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465572" y="4054205"/>
            <a:ext cx="1877961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24002" y="5326886"/>
            <a:ext cx="8819531" cy="116955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†</a:t>
            </a:r>
            <a:r>
              <a:rPr lang="en-US" sz="1400" dirty="0" smtClean="0"/>
              <a:t> A total of N = 13 healthy subjects completed the two fMRI scans (i.e., after citalopram and saline infusions). Of the N = 13, ten subjects previously completed a PET 5-HT</a:t>
            </a:r>
            <a:r>
              <a:rPr lang="en-US" sz="1400" baseline="-25000" dirty="0" smtClean="0"/>
              <a:t>1A</a:t>
            </a:r>
            <a:r>
              <a:rPr lang="en-US" sz="1400" dirty="0" smtClean="0"/>
              <a:t>[</a:t>
            </a:r>
            <a:r>
              <a:rPr lang="en-US" sz="1400" baseline="30000" dirty="0" smtClean="0"/>
              <a:t>11</a:t>
            </a:r>
            <a:r>
              <a:rPr lang="en-US" sz="1400" dirty="0" smtClean="0"/>
              <a:t>C]CUMI scan in which they received citalopram and saline. Only the dorsal raphe 5-HT</a:t>
            </a:r>
            <a:r>
              <a:rPr lang="en-US" sz="1400" baseline="-25000" dirty="0" smtClean="0"/>
              <a:t>1A</a:t>
            </a:r>
            <a:r>
              <a:rPr lang="en-US" sz="1400" dirty="0" smtClean="0"/>
              <a:t>[</a:t>
            </a:r>
            <a:r>
              <a:rPr lang="en-US" sz="1400" baseline="30000" dirty="0" smtClean="0"/>
              <a:t>11</a:t>
            </a:r>
            <a:r>
              <a:rPr lang="en-US" sz="1400" dirty="0" smtClean="0"/>
              <a:t>C]CUMI BP</a:t>
            </a:r>
            <a:r>
              <a:rPr lang="en-US" sz="1400" baseline="-25000" dirty="0" smtClean="0"/>
              <a:t>ND</a:t>
            </a:r>
            <a:r>
              <a:rPr lang="en-US" sz="1400" dirty="0" smtClean="0"/>
              <a:t>  from the saline (placebo) infusion was used as a continuous predictor in the fMRI analysis of those 10 subjects.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‡ </a:t>
            </a:r>
            <a:r>
              <a:rPr lang="en-US" sz="1400" dirty="0" smtClean="0"/>
              <a:t>Citalopram and saline infusions were single-blinded, counterbalanced, and minimum of one week between scans.</a:t>
            </a:r>
          </a:p>
        </p:txBody>
      </p:sp>
      <p:cxnSp>
        <p:nvCxnSpPr>
          <p:cNvPr id="58" name="Curved Connector 57"/>
          <p:cNvCxnSpPr/>
          <p:nvPr/>
        </p:nvCxnSpPr>
        <p:spPr>
          <a:xfrm>
            <a:off x="8465569" y="3786090"/>
            <a:ext cx="12700" cy="479567"/>
          </a:xfrm>
          <a:prstGeom prst="curvedConnector3">
            <a:avLst>
              <a:gd name="adj1" fmla="val -2306244"/>
            </a:avLst>
          </a:prstGeom>
          <a:ln w="38100">
            <a:solidFill>
              <a:srgbClr val="2E75B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202270" y="3841207"/>
            <a:ext cx="108154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&gt; 1 week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815271" y="66055"/>
            <a:ext cx="682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 1 – Study Experimental Design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595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159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Walker, Christopher P</dc:creator>
  <cp:lastModifiedBy>Selvaraj, Sudhakar</cp:lastModifiedBy>
  <cp:revision>11</cp:revision>
  <dcterms:created xsi:type="dcterms:W3CDTF">2017-07-14T16:48:45Z</dcterms:created>
  <dcterms:modified xsi:type="dcterms:W3CDTF">2017-07-18T16:45:39Z</dcterms:modified>
</cp:coreProperties>
</file>