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81" autoAdjust="0"/>
    <p:restoredTop sz="94660"/>
  </p:normalViewPr>
  <p:slideViewPr>
    <p:cSldViewPr showGuides="1">
      <p:cViewPr varScale="1">
        <p:scale>
          <a:sx n="91" d="100"/>
          <a:sy n="91" d="100"/>
        </p:scale>
        <p:origin x="-684" y="-12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cat>
            <c:strRef>
              <c:f>'H:\TRABAJO\PROYECTOS\ARRAINA\WP6 - Nutrional programming\Microarray results\Microarray results\2way ANOVA\[Venn 2way ANOVA only PLOIDY_KO.xlsx]Sheet1'!$I$1:$I$20</c:f>
              <c:strCache>
                <c:ptCount val="20"/>
                <c:pt idx="0">
                  <c:v>Signal transduction and signaling molecules</c:v>
                </c:pt>
                <c:pt idx="1">
                  <c:v>Immune system</c:v>
                </c:pt>
                <c:pt idx="2">
                  <c:v>Endocrine system</c:v>
                </c:pt>
                <c:pt idx="3">
                  <c:v>Nervous system</c:v>
                </c:pt>
                <c:pt idx="4">
                  <c:v>Translation</c:v>
                </c:pt>
                <c:pt idx="5">
                  <c:v>Transport and catabolism</c:v>
                </c:pt>
                <c:pt idx="6">
                  <c:v>Cellular commiunity</c:v>
                </c:pt>
                <c:pt idx="7">
                  <c:v>Folding, sorting and degradation</c:v>
                </c:pt>
                <c:pt idx="8">
                  <c:v>Digestive system</c:v>
                </c:pt>
                <c:pt idx="9">
                  <c:v>Development</c:v>
                </c:pt>
                <c:pt idx="10">
                  <c:v>Replication and repair</c:v>
                </c:pt>
                <c:pt idx="11">
                  <c:v>Circulatory system</c:v>
                </c:pt>
                <c:pt idx="12">
                  <c:v>Miscellaneous</c:v>
                </c:pt>
                <c:pt idx="13">
                  <c:v>Lipid metabolism</c:v>
                </c:pt>
                <c:pt idx="14">
                  <c:v>Carbohydrate metabolism</c:v>
                </c:pt>
                <c:pt idx="15">
                  <c:v>Amino acid metabolism</c:v>
                </c:pt>
                <c:pt idx="16">
                  <c:v>Glycan biosynthesis and metabolism</c:v>
                </c:pt>
                <c:pt idx="17">
                  <c:v>Energy metabolism</c:v>
                </c:pt>
                <c:pt idx="18">
                  <c:v>Metabolism of other amino acids</c:v>
                </c:pt>
                <c:pt idx="19">
                  <c:v>Other metabolism</c:v>
                </c:pt>
              </c:strCache>
            </c:strRef>
          </c:cat>
          <c:val>
            <c:numRef>
              <c:f>'H:\TRABAJO\PROYECTOS\ARRAINA\WP6 - Nutrional programming\Microarray results\Microarray results\2way ANOVA\[Venn 2way ANOVA only PLOIDY_KO.xlsx]Sheet1'!$J$1:$J$20</c:f>
              <c:numCache>
                <c:formatCode>General</c:formatCode>
                <c:ptCount val="20"/>
                <c:pt idx="0">
                  <c:v>25.4</c:v>
                </c:pt>
                <c:pt idx="1">
                  <c:v>9.4059405940594054</c:v>
                </c:pt>
                <c:pt idx="2">
                  <c:v>8.4158415841584162</c:v>
                </c:pt>
                <c:pt idx="3">
                  <c:v>5.8168316831683171</c:v>
                </c:pt>
                <c:pt idx="4">
                  <c:v>4.826732673267327</c:v>
                </c:pt>
                <c:pt idx="5">
                  <c:v>4.5792079207920793</c:v>
                </c:pt>
                <c:pt idx="6">
                  <c:v>3.9603960396039604</c:v>
                </c:pt>
                <c:pt idx="7">
                  <c:v>2.8465346534653464</c:v>
                </c:pt>
                <c:pt idx="8">
                  <c:v>2.722772277227723</c:v>
                </c:pt>
                <c:pt idx="9">
                  <c:v>2.3514851485148514</c:v>
                </c:pt>
                <c:pt idx="10">
                  <c:v>2.2277227722772279</c:v>
                </c:pt>
                <c:pt idx="11">
                  <c:v>2.2277227722772279</c:v>
                </c:pt>
                <c:pt idx="12">
                  <c:v>5.3</c:v>
                </c:pt>
                <c:pt idx="13">
                  <c:v>4.9504950495049505</c:v>
                </c:pt>
                <c:pt idx="14">
                  <c:v>4.0841584158415838</c:v>
                </c:pt>
                <c:pt idx="15">
                  <c:v>3.217821782178218</c:v>
                </c:pt>
                <c:pt idx="16">
                  <c:v>1.7326732673267327</c:v>
                </c:pt>
                <c:pt idx="17">
                  <c:v>1.608910891089109</c:v>
                </c:pt>
                <c:pt idx="18">
                  <c:v>1.2376237623762376</c:v>
                </c:pt>
                <c:pt idx="19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plitType val="cust"/>
        <c:custSplit>
          <c:secondPiePt val="13"/>
          <c:secondPiePt val="14"/>
          <c:secondPiePt val="15"/>
          <c:secondPiePt val="16"/>
          <c:secondPiePt val="17"/>
          <c:secondPiePt val="18"/>
          <c:secondPiePt val="19"/>
        </c:custSplit>
        <c:secondPieSize val="75"/>
        <c:serLines/>
      </c:ofPieChart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46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15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29697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3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10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549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23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277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481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45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28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205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A43B-3EE9-475E-84FC-E29BD8EEA416}" type="datetimeFigureOut">
              <a:rPr lang="en-GB" smtClean="0"/>
              <a:t>04/07/2017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DADA1-9352-4882-86D6-AF88D01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129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36590" y="1159015"/>
            <a:ext cx="5549883" cy="3721979"/>
            <a:chOff x="636590" y="1136576"/>
            <a:chExt cx="5549883" cy="3721979"/>
          </a:xfrm>
        </p:grpSpPr>
        <p:graphicFrame>
          <p:nvGraphicFramePr>
            <p:cNvPr id="5" name="Char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54016138"/>
                </p:ext>
              </p:extLst>
            </p:nvPr>
          </p:nvGraphicFramePr>
          <p:xfrm>
            <a:off x="1942958" y="2072680"/>
            <a:ext cx="3926363" cy="27858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3530275" y="3347252"/>
              <a:ext cx="7970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Metabolism</a:t>
              </a:r>
            </a:p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77806" y="3992593"/>
              <a:ext cx="159387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 transduction and signalling molecules</a:t>
              </a:r>
            </a:p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60809" y="4185214"/>
              <a:ext cx="15938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Immune system</a:t>
              </a:r>
            </a:p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2177731" y="4160898"/>
              <a:ext cx="162203" cy="640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903193" y="2584821"/>
              <a:ext cx="1293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Translation</a:t>
              </a:r>
            </a:p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 flipV="1">
              <a:off x="1883191" y="2724442"/>
              <a:ext cx="438996" cy="349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36590" y="3560546"/>
              <a:ext cx="15938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Endocrine system</a:t>
              </a:r>
            </a:p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1941145" y="3623157"/>
              <a:ext cx="146440" cy="621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827177" y="1408706"/>
              <a:ext cx="159387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Folding, sorting and degradation</a:t>
              </a:r>
            </a:p>
            <a:p>
              <a:pPr algn="ctr"/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 flipV="1">
              <a:off x="2867933" y="1768679"/>
              <a:ext cx="265084" cy="5759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75049" y="2176626"/>
              <a:ext cx="15938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Transport and catabolism</a:t>
              </a:r>
            </a:p>
            <a:p>
              <a:pPr algn="ctr"/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 flipV="1">
              <a:off x="1919308" y="2383152"/>
              <a:ext cx="658498" cy="1319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16549" y="2952812"/>
              <a:ext cx="15938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Nervous system</a:t>
              </a:r>
            </a:p>
            <a:p>
              <a:pPr algn="ctr"/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>
              <a:off x="1941145" y="3065478"/>
              <a:ext cx="21967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972777" y="1672570"/>
              <a:ext cx="15938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Cellular community</a:t>
              </a:r>
            </a:p>
            <a:p>
              <a:pPr algn="ctr"/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 flipV="1">
              <a:off x="2096675" y="1921890"/>
              <a:ext cx="785133" cy="4767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098485" y="1680388"/>
              <a:ext cx="13874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Replication and repair</a:t>
              </a:r>
            </a:p>
            <a:p>
              <a:pPr algn="ctr"/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3629416" y="1899255"/>
              <a:ext cx="536018" cy="5470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36912" y="1136576"/>
              <a:ext cx="13410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Digestive system</a:t>
              </a:r>
            </a:p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3264095" y="1499145"/>
              <a:ext cx="0" cy="8454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047816" y="1968553"/>
              <a:ext cx="12454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Circulatory system</a:t>
              </a:r>
            </a:p>
            <a:p>
              <a:pPr algn="ctr"/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3798848" y="2131248"/>
              <a:ext cx="366586" cy="3998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277033" y="1568624"/>
              <a:ext cx="10532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Development</a:t>
              </a:r>
            </a:p>
            <a:p>
              <a:pPr algn="ctr"/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 flipV="1">
              <a:off x="3506423" y="1802648"/>
              <a:ext cx="178805" cy="5805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045268" y="2296655"/>
              <a:ext cx="10532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Miscellaneous</a:t>
              </a:r>
            </a:p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5%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4020966" y="2544932"/>
              <a:ext cx="309535" cy="1396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717193" y="2720751"/>
              <a:ext cx="12606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Lipid (5%)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17193" y="3096694"/>
              <a:ext cx="12264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Carbohydrate(4%)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17193" y="3410635"/>
              <a:ext cx="12264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Amino acid (3%) 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49446" y="3618708"/>
              <a:ext cx="11889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Glycan (2%)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752427" y="3752717"/>
              <a:ext cx="11889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 (2%)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573177" y="3872881"/>
              <a:ext cx="15787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Other amino acids (1%)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45185" y="4058707"/>
              <a:ext cx="15412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Other metabolism (3%)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64704" y="128464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4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226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93</Words>
  <Application>Microsoft Office PowerPoint</Application>
  <PresentationFormat>A4 Paper (210x297 mm)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Stirling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Luisa Vera Andujar</dc:creator>
  <cp:lastModifiedBy>Luisa Vera Andujar</cp:lastModifiedBy>
  <cp:revision>1</cp:revision>
  <dcterms:created xsi:type="dcterms:W3CDTF">2017-07-04T10:23:28Z</dcterms:created>
  <dcterms:modified xsi:type="dcterms:W3CDTF">2017-07-04T10:25:10Z</dcterms:modified>
</cp:coreProperties>
</file>