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98"/>
  </p:normalViewPr>
  <p:slideViewPr>
    <p:cSldViewPr snapToGrid="0" snapToObjects="1">
      <p:cViewPr varScale="1">
        <p:scale>
          <a:sx n="113" d="100"/>
          <a:sy n="113" d="100"/>
        </p:scale>
        <p:origin x="1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85051-1D7D-3348-9057-1230DE8A7D18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8929F-C9FE-6B40-B7D4-EE17B2D68D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122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mtClean="0"/>
              <a:t>Disallowed:</a:t>
            </a:r>
            <a:r>
              <a:rPr kumimoji="1" lang="en-US" altLang="ja-JP" baseline="0" smtClean="0"/>
              <a:t> Chain H</a:t>
            </a:r>
            <a:r>
              <a:rPr kumimoji="1" lang="ja-JP" altLang="en-US" baseline="0" smtClean="0"/>
              <a:t>の</a:t>
            </a:r>
            <a:r>
              <a:rPr kumimoji="1" lang="en-US" altLang="ja-JP" baseline="0" smtClean="0"/>
              <a:t>Cys227, Asp247, Thr254, His308</a:t>
            </a:r>
          </a:p>
          <a:p>
            <a:r>
              <a:rPr kumimoji="1" lang="ja-JP" altLang="en-US" baseline="0" smtClean="0"/>
              <a:t>これらはいずれも</a:t>
            </a:r>
            <a:r>
              <a:rPr kumimoji="1" lang="en-US" altLang="ja-JP" baseline="0" smtClean="0"/>
              <a:t>Fc</a:t>
            </a:r>
            <a:r>
              <a:rPr kumimoji="1" lang="ja-JP" altLang="en-US" baseline="0" smtClean="0"/>
              <a:t>ドメインに存在。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8E06F-593F-9D43-81D1-67045535544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52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365F6-F750-6548-AA9F-63E72D0E48DB}" type="datetimeFigureOut">
              <a:rPr kumimoji="1" lang="ja-JP" altLang="en-US" smtClean="0"/>
              <a:t>2017/10/27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9292C-CC0D-7345-A098-0C62E3B821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69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628650" y="4920229"/>
          <a:ext cx="7886700" cy="1290320"/>
        </p:xfrm>
        <a:graphic>
          <a:graphicData uri="http://schemas.openxmlformats.org/drawingml/2006/table">
            <a:tbl>
              <a:tblPr/>
              <a:tblGrid>
                <a:gridCol w="1463386"/>
                <a:gridCol w="1246909"/>
                <a:gridCol w="1482437"/>
                <a:gridCol w="1634384"/>
                <a:gridCol w="2059584"/>
              </a:tblGrid>
              <a:tr h="0">
                <a:tc rowSpan="2">
                  <a:txBody>
                    <a:bodyPr/>
                    <a:lstStyle/>
                    <a:p>
                      <a:pPr algn="l" fontAlgn="base"/>
                      <a:r>
                        <a:rPr lang="en-US" b="1" dirty="0" smtClean="0">
                          <a:effectLst/>
                          <a:latin typeface="open sans" charset="0"/>
                        </a:rPr>
                        <a:t>Structure</a:t>
                      </a:r>
                      <a:endParaRPr lang="en-US" b="1" dirty="0">
                        <a:effectLst/>
                        <a:latin typeface="open sans" charset="0"/>
                      </a:endParaRP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ase"/>
                      <a:r>
                        <a:rPr lang="en-US" b="1">
                          <a:effectLst/>
                          <a:latin typeface="open sans" charset="0"/>
                        </a:rPr>
                        <a:t>Ramachandran plot (%)</a:t>
                      </a: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1" smtClean="0">
                          <a:effectLst/>
                          <a:latin typeface="open sans" charset="0"/>
                        </a:rPr>
                        <a:t>Most </a:t>
                      </a:r>
                      <a:r>
                        <a:rPr lang="en-US" b="1" err="1" smtClean="0">
                          <a:effectLst/>
                          <a:latin typeface="open sans" charset="0"/>
                        </a:rPr>
                        <a:t>favoured</a:t>
                      </a:r>
                      <a:endParaRPr lang="en-US" b="1">
                        <a:effectLst/>
                        <a:latin typeface="open sans" charset="0"/>
                      </a:endParaRP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1">
                          <a:effectLst/>
                          <a:latin typeface="open sans" charset="0"/>
                        </a:rPr>
                        <a:t>Allowed</a:t>
                      </a: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1" smtClean="0">
                          <a:effectLst/>
                          <a:latin typeface="open sans" charset="0"/>
                        </a:rPr>
                        <a:t>Generously</a:t>
                      </a:r>
                    </a:p>
                    <a:p>
                      <a:pPr algn="l" fontAlgn="base"/>
                      <a:r>
                        <a:rPr lang="en-US" b="1" smtClean="0">
                          <a:effectLst/>
                          <a:latin typeface="open sans" charset="0"/>
                        </a:rPr>
                        <a:t>allowed</a:t>
                      </a:r>
                      <a:endParaRPr lang="en-US" b="1">
                        <a:effectLst/>
                        <a:latin typeface="open sans" charset="0"/>
                      </a:endParaRP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1">
                          <a:effectLst/>
                          <a:latin typeface="open sans" charset="0"/>
                        </a:rPr>
                        <a:t>Disallowed</a:t>
                      </a: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ase"/>
                      <a:r>
                        <a:rPr lang="en-US" altLang="ja-JP" b="0" err="1" smtClean="0">
                          <a:effectLst/>
                          <a:latin typeface="open sans" charset="0"/>
                        </a:rPr>
                        <a:t>Lebrikizumab</a:t>
                      </a:r>
                      <a:endParaRPr lang="en-US" b="0">
                        <a:effectLst/>
                        <a:latin typeface="open sans" charset="0"/>
                      </a:endParaRP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nb-NO" b="0" smtClean="0">
                          <a:effectLst/>
                          <a:latin typeface="open sans" charset="0"/>
                        </a:rPr>
                        <a:t>87.0</a:t>
                      </a:r>
                      <a:endParaRPr lang="nb-NO" b="0">
                        <a:effectLst/>
                        <a:latin typeface="open sans" charset="0"/>
                      </a:endParaRP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hr-HR" b="0" smtClean="0">
                          <a:effectLst/>
                          <a:latin typeface="open sans" charset="0"/>
                        </a:rPr>
                        <a:t>10.9</a:t>
                      </a:r>
                      <a:endParaRPr lang="hr-HR" b="0">
                        <a:effectLst/>
                        <a:latin typeface="open sans" charset="0"/>
                      </a:endParaRP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nb-NO" b="0" smtClean="0">
                          <a:effectLst/>
                          <a:latin typeface="open sans" charset="0"/>
                        </a:rPr>
                        <a:t>1.4</a:t>
                      </a:r>
                      <a:endParaRPr lang="nb-NO" b="0">
                        <a:effectLst/>
                        <a:latin typeface="open sans" charset="0"/>
                      </a:endParaRP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nb-NO" b="0" dirty="0" smtClean="0">
                          <a:effectLst/>
                          <a:latin typeface="open sans" charset="0"/>
                        </a:rPr>
                        <a:t>0.7</a:t>
                      </a:r>
                      <a:endParaRPr lang="nb-NO" b="0" dirty="0">
                        <a:effectLst/>
                        <a:latin typeface="open sans" charset="0"/>
                      </a:endParaRPr>
                    </a:p>
                  </a:txBody>
                  <a:tcPr marL="50800" marR="50800" marT="25400" marB="25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"/>
          <a:stretch/>
        </p:blipFill>
        <p:spPr>
          <a:xfrm>
            <a:off x="2498236" y="534572"/>
            <a:ext cx="4147528" cy="386843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 rot="16200000">
            <a:off x="1970251" y="2237954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smtClean="0">
                <a:latin typeface="MS PGothic" charset="-128"/>
                <a:ea typeface="MS PGothic" charset="-128"/>
                <a:cs typeface="MS PGothic" charset="-128"/>
              </a:rPr>
              <a:t>Psi</a:t>
            </a:r>
            <a:endParaRPr kumimoji="1" lang="ja-JP" altLang="en-US" sz="2400"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79044" y="4403002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smtClean="0">
                <a:latin typeface="MS PGothic" charset="-128"/>
                <a:ea typeface="MS PGothic" charset="-128"/>
                <a:cs typeface="MS PGothic" charset="-128"/>
              </a:rPr>
              <a:t>Phi</a:t>
            </a:r>
            <a:endParaRPr kumimoji="1" lang="ja-JP" altLang="en-US" sz="2400">
              <a:latin typeface="MS PGothic" charset="-128"/>
              <a:ea typeface="MS PGothic" charset="-128"/>
              <a:cs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04296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</Words>
  <Application>Microsoft Macintosh PowerPoint</Application>
  <PresentationFormat>画面に合わせる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Calibri</vt:lpstr>
      <vt:lpstr>Calibri Light</vt:lpstr>
      <vt:lpstr>MS PGothic</vt:lpstr>
      <vt:lpstr>open sans</vt:lpstr>
      <vt:lpstr>Yu Gothic</vt:lpstr>
      <vt:lpstr>游ゴシック</vt:lpstr>
      <vt:lpstr>游ゴシック Light</vt:lpstr>
      <vt:lpstr>Arial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1</cp:revision>
  <dcterms:created xsi:type="dcterms:W3CDTF">2017-10-27T06:36:05Z</dcterms:created>
  <dcterms:modified xsi:type="dcterms:W3CDTF">2017-10-27T06:36:50Z</dcterms:modified>
</cp:coreProperties>
</file>