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4" r:id="rId2"/>
    <p:sldId id="275" r:id="rId3"/>
    <p:sldId id="276" r:id="rId4"/>
    <p:sldId id="277" r:id="rId5"/>
    <p:sldId id="278" r:id="rId6"/>
    <p:sldId id="279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e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7" autoAdjust="0"/>
    <p:restoredTop sz="94660"/>
  </p:normalViewPr>
  <p:slideViewPr>
    <p:cSldViewPr>
      <p:cViewPr varScale="1">
        <p:scale>
          <a:sx n="60" d="100"/>
          <a:sy n="60" d="100"/>
        </p:scale>
        <p:origin x="2136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FE08C-2C60-439D-90CC-9F8AA54A3D0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659D1-A9CD-49D2-98D5-23FEFAF70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64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08E46-67F2-4D35-BB39-18B561DB6050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2C4B2-CCE3-4FDB-B794-FE178B350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81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2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2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00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05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0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20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4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5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1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2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54673-630F-44C3-A8C3-AFD87D4D228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2AC6A-4D92-44EE-9DFC-23986CF4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2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748016"/>
              </p:ext>
            </p:extLst>
          </p:nvPr>
        </p:nvGraphicFramePr>
        <p:xfrm>
          <a:off x="76200" y="990606"/>
          <a:ext cx="6705599" cy="68579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9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1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8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0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7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04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Gene Symbol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Gene Title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p-value(group)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F(group)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SS(group)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SS(Error)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CBLN2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cerebellin 2 precursor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3.12E-06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7025.8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9.2104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0.00196641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TYW3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tRNA-yW synthesizing protein 3 homolog (S. cerevisiae)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0.000359242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295.324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4.59032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0.023315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GSTM3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u="none" strike="noStrike">
                          <a:effectLst/>
                        </a:rPr>
                        <a:t>glutathione S-transferase mu 3 (brain)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0.0026843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76.1612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5.42851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0.106915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CRYZ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crystallin, zeta (quinone reductase)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0.00776635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36.7484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4.07052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0.166151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DCLK1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doublecortin-like kinase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0.00148025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113.987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5.15538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0.0678415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EMP2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epithelial membrane protein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0.00020602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428.517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16.1754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0.0566212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HGF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hepatocyte growth factor (hepapoietin A; scatter factor)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0.000108765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656.81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4.73874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0.0108222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KCTD12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none" strike="noStrike">
                          <a:effectLst/>
                        </a:rPr>
                        <a:t>potassium channel tetramerisation domain containing 12</a:t>
                      </a:r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8.63E-05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766.659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3.73379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0.00730532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HGF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hepatocyte growth factor (hepapoietin A; scatter factor)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0.000592922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211.033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4.96575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0.035296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CYP1B1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cytochrome P450, family 1, subfamily B, polypeptide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0.0012516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127.656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1.32298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0.0155455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SOX4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SRY (sex determining region Y)-box 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1.47E-05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2492.54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4.0488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0.00243655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0.0050904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49.1901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2.82198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0.0860533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8.86E-05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753.342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7.68935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0.0153105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RORB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RAR-related orphan receptor 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0.000120829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612.228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6.3526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0.0155643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CDH6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cadherin 6, type 2, K-cadherin (fetal kidney)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0.000709321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187.095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3.91728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0.0314062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SOX4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SRY (sex determining region Y)-box 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0.00180151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99.8133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2.79283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0.0419708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TNFRSF11B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tumor necrosis factor receptor superfamily, member 11b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0.000124108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601.371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5.02436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0.0125323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ST6GALNAC5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ST6 (alpha-N-acetyl-neuraminyl-2,3-beta-galactosyl-1,3)-N-acetylgalactosaminide alpha-2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0.0039076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58.9623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2.52098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0.0641338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COL14A1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collagen, type XIV, alpha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0.000287383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342.943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2.9791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0.0130303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CDH6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cadherin 6, type 2, K-cadherin (fetal kidney)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2.26E-05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1875.81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17.1325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0.0137001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C13orf15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chromosome 13 open reading frame 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0.00140167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118.265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3.37713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0.0428336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0.00189609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96.4155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0.896902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0.0139537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PEG10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paternally expressed 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0.000520672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230.265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1.15648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0.00753358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LOC100130911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Hypothetical LOC100130911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0.0067897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40.3335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4.16243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0.1548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CDH6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cadherin 6, type 2, K-cadherin (fetal kidney)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0.0021434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88.731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8.92154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0.150819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PTGS1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prostaglandin-endoperoxide synthase 1 (prostaglandin G/H synthase and cyclooxygenase)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0.000260523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366.228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3.5863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0.0146888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HGF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hepatocyte growth factor (hepapoietin A; scatter factor)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0.00220063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87.1597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3.15213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0.0542475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ITGB8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integrin, beta 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0.000537379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225.436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5.30641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0.0353076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SLC16A6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solute carrier family 16, member 6 (monocarboxylic acid transporter 7)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0.0161195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22.0066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0.820363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0.055917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0.0406281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11.1923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1.09012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0.146099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CYP1B1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cytochrome P450, family 1, subfamily B, polypeptide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0.00774889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36.8058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0.721668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0.0294112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ANKRD29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ankyrin repeat domain 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2.87E-05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2.52414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0.00236935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PTGS1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prostaglandin-endoperoxide synthase 1 (prostaglandin G/H synthase and cyclooxygenase)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0.000657674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196.843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3.20315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0.0244089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TNFRSF11B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tumor necrosis factor receptor superfamily, member 11b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0.000174075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479.635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4.45158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0.0139218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TULP3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tubby like protein 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0.000913787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157.792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0.698589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0.0066409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CSGALNACT1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chondroitin sulfate N-acetylgalactosaminyltransferase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0.00583493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44.7808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0.951565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0.0318741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PDE5A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phosphodiesterase 5A, cGMP-specific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0.00852241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34.4514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1.86121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0.0810362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HS6ST2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heparan sulfate 6-O-sulfotransferase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0.0146249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23.582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1.92261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0.122293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DCLK1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doublecortin-like kinase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0.00368009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61.4292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2.10485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0.0513969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HES1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hairy and enhancer of split 1, (Drosophila)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0.00111796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137.754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0.857839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0.00934098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CARD10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caspase recruitment domain family, member 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0.00211518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89.5319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0.964713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0.0161626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TFAP2C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transcription factor AP-2 gamma (activating enhancer binding protein 2 gamma)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0.000777369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175.922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0.795915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0.00678639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CPE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carboxypeptidase 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0.00450483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53.4928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1.99109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0.0558326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CPE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carboxypeptidase 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0.000940171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154.798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3.86413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0.0374436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SEMA6D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sema domain, transmembrane domain (TM), and cytoplasmic domain, (semaphorin) 6D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8.63E-05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766.674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6.73939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0.0131856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UACA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uveal autoantigen with coiled-coil domains and ankyrin repeats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0.000234805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392.612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0.618926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0.00236465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LPHN2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latrophilin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0.0035017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63.5487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1.63747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0.0386506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MAGEC2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500" u="none" strike="noStrike">
                          <a:effectLst/>
                        </a:rPr>
                        <a:t>melanoma antigen family C, 2</a:t>
                      </a:r>
                      <a:endParaRPr lang="sv-SE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0.000384403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282.227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1.99182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0.0105863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SPOCK3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sparc/osteonectin, cwcv and kazal-like domains proteoglycan (testican) 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0.000454271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252.333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6.27571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0.0373061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C6orf62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Chromosome 6 open reading frame 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0.000703994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188.045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0.578062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0.00461109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COL4A5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collagen, type IV, alpha 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0.00259541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77.9245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0.517776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0.00996689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OSR1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odd-skipped related 1 (Drosophila)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0.00152378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111.777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1.6193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0.0217303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FOXP2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forkhead box P2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0.0012397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128.481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1.61117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0.0188102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NFIB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nuclear factor I/B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0.00980797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31.237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0.918645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0.0441134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NFIB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nuclear factor I/B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0.0520189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9.26425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0.599625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0.0970869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0.0051048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49.0947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1.96651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0.060083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PLA2G4A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phospholipase A2, group IVA (cytosolic, calcium-dependent)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6.15E-05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961.545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2.38507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0.00372068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SLC1A1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solute carrier family 1 (neuronal/epithelial high affinity glutamate transporter, syste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0.00371567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61.0269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0.822761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0.0202229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SPRY2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sprouty homolog 2 (Drosophila)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0.000294878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337.082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0.905902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0.00403123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DLC1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deleted in liver cancer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0.000135282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567.7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0.514782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0.00136018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RIMKLB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ribosomal modification protein rimK-like family member 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8.42E-05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779.403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1.96801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0.00378753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FAS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Fas (TNF receptor superfamily, member 6)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0.000116431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627.59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1.55256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0.00371076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UCA1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urothelial cancer associated 1 (non-protein coding)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3.67E-05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1356.09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6.07682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0.0067217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CENPV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centromere protein 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0.00398645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58.1624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2.02744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0.0522873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03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AKAP12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 kinase (PRKA) anchor protein 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0.000234472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392.985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1.15399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0.00440471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1" marR="4571" marT="457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457200"/>
            <a:ext cx="45127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 S1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Intersection Genes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Venn Diagram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4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576385"/>
              </p:ext>
            </p:extLst>
          </p:nvPr>
        </p:nvGraphicFramePr>
        <p:xfrm>
          <a:off x="76200" y="990600"/>
          <a:ext cx="6705601" cy="67055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9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1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8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0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7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04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Gene Symbol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Gene Title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p-value(group)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F(group)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SS(group)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SS(Error)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BTNL8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butyrophilin-like 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0.0032998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66.1757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0.664643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0.0150654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ODZ2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500" u="none" strike="noStrike">
                          <a:effectLst/>
                        </a:rPr>
                        <a:t>odz, odd Oz/ten-m homolog 2 (Drosophila)</a:t>
                      </a:r>
                      <a:endParaRPr lang="pl-PL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0.00199621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93.1135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6.00685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0.0967665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AKAP12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 kinase (PRKA) anchor protein 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0.0091388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32.8161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1.58407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0.0724064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JUB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jub, ajuba homolog (Xenopus laevis)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0.000585506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212.824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1.49572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0.010542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DKK3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dickkopf homolog 3 (Xenopus laevis)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3.73E-06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6235.91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1.61362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0.000388144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LOC100133660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Hypothetical LOC100133660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0.000577591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214.777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0.538286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0.00375938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RUNX1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runt-related transcription factor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0.01201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27.102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0.644176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0.0356528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SRGN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serglycin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1.27E-05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2752.32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7.84303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0.00427441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CCDC148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coiled-coil domain containing 148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0.000716521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185.829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3.91123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0.0315712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SRGN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serglycin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3.71E-05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1346.75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8.58712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0.00956429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WHAMML1 /// WHAMML2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WAS protein homolog associated with actin, golgi membranes and microtubules-like 1 (pse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0.00456599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53.0006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0.0535835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SEMA7A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semaphorin 7A, GPI membrane anchor (John Milton Hagen blood group)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0.000741745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181.558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1.64953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0.0136281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MFAP5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microfibrillar associated protein 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0.000170342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486.638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0.0103845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EGR3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early growth response 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0.00100637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147.867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1.38281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0.0140276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INHBA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inhibin, beta 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0.00186945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97.3438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1.62517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0.0250427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RNF128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ring finger protein 128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3.10E-05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1517.54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3.66828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0.00362589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DLC1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deleted in liver cancer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0.000472168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245.878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0.551523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0.00336462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ESM1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endothelial cell-specific molecule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0.00307625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69.4159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4.88283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0.105512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0.00299114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70.7549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4.32979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0.0917914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COL4A1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collagen, type IV, alpha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0.0020215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92.3228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3.58863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0.0583058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HMGA2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high mobility group AT-hook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0.000730348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183.457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0.626653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0.0051237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DKK3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dickkopf homolog 3 (Xenopus laevis)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8.84E-05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754.305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2.31257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0.00459875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TLR4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toll-like receptor 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0.00258269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78.185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2.33711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0.0448381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KIAA1244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KIAA1244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0.00547759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46.7723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0.784429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0.0251568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PM20D2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peptidase M20 domain containing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0.00101787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146.739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2.21129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0.0226043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FGD4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FYVE, RhoGEF and PH domain containing 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0.000762336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178.246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7.27201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0.0611963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FABP4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fatty acid binding protein 4, adipocyte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0.000306969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328.131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2.70178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0.0123508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C1orf133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chromosome 1 open reading frame 133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0.0001235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603.35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0.768237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0.00190993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KLF5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Kruppel-like factor 5 (intestinal)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0.000271333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356.396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0.809496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0.00340701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AKAP12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 kinase (PRKA) anchor protein 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0.00138529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119.207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1.79102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0.0225368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PMEPA1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500" u="none" strike="noStrike">
                          <a:effectLst/>
                        </a:rPr>
                        <a:t>prostate transmembrane protein, androgen induced 1</a:t>
                      </a:r>
                      <a:endParaRPr lang="it-IT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0.00181632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99.2619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1.0865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0.0164186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SPANXC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SPANX family, member 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0.000748832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180.401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2.15662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0.0179319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COL4A2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collagen, type IV, alpha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4.72E-05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1146.62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2.92803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0.00383043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SERPINB7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serpin peptidase inhibitor, clade B (ovalbumin), member 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0.000414097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268.495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2.3495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0.0131259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PMEPA1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500" u="none" strike="noStrike">
                          <a:effectLst/>
                        </a:rPr>
                        <a:t>prostate transmembrane protein, androgen induced 1</a:t>
                      </a:r>
                      <a:endParaRPr lang="it-IT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0.000847745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165.961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0.794949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0.00718495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LHFPL3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lipoma HMGIC fusion partner-like 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0.0472165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9.9823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0.955433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0.143569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C5orf46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chromosome 5 open reading frame 46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0.00232041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84.0817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1.04584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0.0186576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MAFF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v-maf musculoaponeurotic fibrosarcoma oncogene homolog F (avian)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0.000980321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150.501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0.886666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0.00883716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COL13A1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collagen, type XIII, alpha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0.00489594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50.5236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3.31553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0.098435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0.00111793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137.756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1.21402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0.0132193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PKIB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protein kinase (cAMP-dependent, catalytic) inhibitor beta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0.000613951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206.152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0.908251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0.00660861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LIMCH1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LIM and calponin homology domains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0.0448994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10.374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1.0736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0.155234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PCDH11X /// PCDH11Y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protocadherin 11 X-linked /// protocadherin 11 Y-linked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0.00268965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76.0581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2.81416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0.0555003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PDLIM5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PDZ and LIM domain 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0.00358227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62.5697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1.23093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0.0295094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ABCA13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ATP-binding cassette, sub-family A (ABC1), member 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0.00185443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97.8765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1.61251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0.0247124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CTGF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connective tissue growth factor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0.000701476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188.498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1.32985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0.0105824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SPANXA1 /// SPANXA2 /// SPANXC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sperm protein associated with the nucleus, X-linked, family member A1 /// SPANX family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0.000107396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662.395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2.92244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0.00661789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ELOVL7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ELOVL family member 7, elongation of long chain fatty acids (yeast)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0.000564491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218.111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2.77501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0.0190844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BMP2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bone morphogenetic protein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0.00329251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66.2755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2.29521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0.051947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DKK3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dickkopf homolog 3 (Xenopus laevis)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0.000217032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413.845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3.28055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0.0118905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TLR4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toll-like receptor 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0.00605022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43.6763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3.10918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0.10678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PLK2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polo-like kinase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1.08E-05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3077.79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3.45468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0.00168368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MFAP5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microfibrillar associated protein 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0.000503603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235.473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5.47927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0.0349038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SLCO1B3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solute carrier organic anion transporter family, member 1B3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0.00270588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75.7477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5.20761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0.103124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PKIB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protein kinase (cAMP-dependent, catalytic) inhibitor beta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0.00940769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32.1591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1.33792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0.0624047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HMOX1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heme oxygenase (decycling)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0.000734265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182.799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1.42251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0.0116728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BMP2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bone morphogenetic protein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0.000279429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349.449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3.43012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0.0147237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coagulation factor III (thromboplastin, tissue factor)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0.000931583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155.757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4.09071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0.0393951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LIMCH1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LIM and calponin homology domains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0.000732813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183.042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2.11603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0.0173405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---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0.000186476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458.06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7.72481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0.0252963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NOG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noggin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7.09E-05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873.894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6.25732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0.0107404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AUTS2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autism susceptibility candidate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0.00101297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147.216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4.53857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0.0462439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LIMCH1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LIM and calponin homology domains 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0.000581825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213.727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2.60833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0.0183061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0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AMIGO2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adhesion molecule with Ig-like domain 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5.73E-06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4682.7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2.47744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0.000793593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42" marR="4642" marT="4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457200"/>
            <a:ext cx="48029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 S1 cont.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Intersection Genes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Venn Diagram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0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226338"/>
              </p:ext>
            </p:extLst>
          </p:nvPr>
        </p:nvGraphicFramePr>
        <p:xfrm>
          <a:off x="76199" y="1142979"/>
          <a:ext cx="6705601" cy="7543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6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6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6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68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68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8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Ingenuity Canonical Pathways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 -log(p-value)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Ratio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Molecules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Hepatic Fibrosis / Hepatic Stellate Cell Activation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4.43E00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COL1A2,IL8,TLR4,CXCL3,CTGF,EDN1,HGF,IL6R,EDNRA,FAS,TNFRSF11B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Eicosanoid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2.41E00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5.81E-02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PLA2G16,PLA2G4A,PTGFR,PTGS1,CYSLTR1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Chondroitin Sulfate Biosynthesis (Late Stages)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2.16E00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7.27E-02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CHST11,HS6ST2,HS3ST1,CSGALNACT1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Airway Pathology in Chronic Obstructive Pulmonary Disease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2.07E00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IL8,CXCL3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Endothelin-1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4.17E-02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PLA2G16,MYC,HMOX1,PLA2G4A,NAPEPLD,EDN1,PTGS1,EDNRA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Hepatic Cholestasis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1.94E00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IL8,TLR4,PRKAR2B,PRKAG2,SLCO1B3,ATP8B1,TNFRSF11B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Chondroitin Sulfate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CHST11,HS6ST2,HS3ST1,CSGALNACT1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Tissue Factor in Cancer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1.88E00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IL8,BCL2L1,CTGF,HBEGF,CYR61,F3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Phospholipases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1.84E00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5.88E-02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PLA2G16,HMOX1,PLA2G4A,NAPEPLD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Dermatan Sulfate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1.84E00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5.48E-02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CHST11,HS6ST2,HS3ST1,CSGALNACT1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Sonic Hedgehog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1.82E00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8.57E-02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PRKAR2B,PRKAG2,HHIP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50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Protein Kinase 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1.82E00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AKAP12,HIST1H1C,DUSP5,PRKAR2B,ADD3,DUSP1,PRKAG2,PDE5A,EYA1,PTPRR,RAP1A,PTPN22,PDE1C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cAMP-mediated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AKAP12,GABBR2,PRKAR2B,DUSP1,PKIB,RGS4,PDE5A,RAP1A,PDE1C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TREM1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1.76E00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5.33E-02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IL8,TLR4,CXCL3,CCL3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Induction of Apoptosis by HIV1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1.66E00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5.97E-02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BCL2L1,BIRC3,FAS,TNFRSF11B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IL-17A in Psoriasis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IL8,CXCL3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Choline Biosynthesis III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9.09E-02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HMOX1,NAPEPLD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Cardiac </a:t>
                      </a:r>
                      <a:r>
                        <a:rPr lang="el-GR" sz="500" u="none" strike="noStrike">
                          <a:effectLst/>
                        </a:rPr>
                        <a:t>β-</a:t>
                      </a:r>
                      <a:r>
                        <a:rPr lang="en-US" sz="500" u="none" strike="noStrike">
                          <a:effectLst/>
                        </a:rPr>
                        <a:t>adrenergic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1.48E00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AKAP12,PRKAR2B,PKIB,PRKAG2,PDE5A,PDE1C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Dermatan Sulfate Biosynthesis (Late Stages)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1.48E00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6.25E-02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CHST11,HS6ST2,HS3ST1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LPS/IL-1 Mediated Inhibition of RXR Function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1.48E00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TLR4,GSTM3,CHST11,FABP4,HS6ST2,HS3ST1,SLCO1B3,TNFRSF11B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GDP-L-fucose Biosynthesis II (from L-fucose)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FPGT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 signaling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PRKAR2B,BMP2,PRKAG2,NOG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Sperm Motility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1.33E00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PLA2G16,PLA2G4A,PRKAR2B,PRKAG2,PDE1C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Heparan Sulfate Biosynthesis (Late Stages)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4.84E-02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CHST11,HS6ST2,HS3ST1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Diphthamide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1.27E00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7.69E-02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DPH6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Ephrin 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EFNA5,EPHA4,EPHA2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Atherosclerosis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1.22E00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PLA2G16,COL1A2,IL8,PLA2G4A,F3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</a:t>
                      </a:r>
                      <a:r>
                        <a:rPr lang="el-GR" sz="500" u="none" strike="noStrike">
                          <a:effectLst/>
                        </a:rPr>
                        <a:t>α</a:t>
                      </a:r>
                      <a:r>
                        <a:rPr lang="en-US" sz="500" u="none" strike="noStrike">
                          <a:effectLst/>
                        </a:rPr>
                        <a:t>i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GABBR2,PRKAR2B,PRKAG2,RGS4,RAP1A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Tumoricidal Function of Hepatic Natural Killer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1.16E00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7.41E-02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SRGN,FAS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Uracil Degradation II (Reductive)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9.09E-02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DPYD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Heme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9.09E-02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Thymine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9.09E-02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DPYD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Heparan Sulfate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CHST11,HS6ST2,HS3ST1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TGF-</a:t>
                      </a:r>
                      <a:r>
                        <a:rPr lang="el-GR" sz="500" u="none" strike="noStrike">
                          <a:effectLst/>
                        </a:rPr>
                        <a:t>β </a:t>
                      </a:r>
                      <a:r>
                        <a:rPr lang="en-US" sz="500" u="none" strike="noStrike">
                          <a:effectLst/>
                        </a:rPr>
                        <a:t>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1.14E00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4.26E-02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BMP2,SMURF2,INHBA,PMEPA1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8507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Axonal Guidance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EPHB1,SEMA6D,ADAMTS6,PRKAR2B,EFNA5,BMP2,PRKAG2,EPHA4,HHIP,RAP1A,EPHA2,SEMA7A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Wnt/</a:t>
                      </a:r>
                      <a:r>
                        <a:rPr lang="el-GR" sz="500" u="none" strike="noStrike">
                          <a:effectLst/>
                        </a:rPr>
                        <a:t>β-</a:t>
                      </a:r>
                      <a:r>
                        <a:rPr lang="en-US" sz="500" u="none" strike="noStrike">
                          <a:effectLst/>
                        </a:rPr>
                        <a:t>catenin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SOX4,MYC,SFRP4,CDH12,DKK3,TGFBR3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Xenobiotic Metabolism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1.09E00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HMOX1,GSTM3,MAF,CHST11,HS6ST2,HS3ST1,UGT8,CYP1B1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Antioxidant Action of Vitamin 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1.08E00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PLA2G16,HMOX1,PLA2G4A,NAPEPLD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Molecular Mechanisms of Cancer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1.07E00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MYC,BCL2L1,PMAIP1,PRKAR2B,BMP2,PRKAG2,RHOJ,BIRC3,RAP1A,FAS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Ovarian Cancer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1.07E00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PRKAR2B,EDN1,PTGS1,PRKAG2,EDNRA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Citrulline-Nitric Oxide Cycle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1.06E00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6.25E-02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ASS1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9193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G-Protein Coupled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GABBR2,PRKAR2B,DUSP1,PRKAG2,RGS4,PDE5A,RAP1A,PDE1C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HMGB1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IL8,TLR4,RHOJ,TNFRSF11B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Aryl Hydrocarbon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1.05E00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MYC,GSTM3,NFIB,FAS,CYP1B1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Relaxin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1.04E00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PRKAR2B,PRKAG2,PDE5A,RAP1A,PDE1C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Nitric Oxide Signaling in the Cardiovascular System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1.03E00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PRKAR2B,PRKAG2,PDE5A,PDE1C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IGF-1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1.02E00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PRKAR2B,CTGF,PRKAG2,CYR61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NRF2-mediated Oxidative Stress Response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1.01E00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HMOX1,GSTM3,MAF,HSPB8,MAFF,ENC1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PXR/RXR Activation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9.91E-01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PRKAR2B,PRKAG2,SLCO1B3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p53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9.91E-01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BCL2L1,PMAIP1,GADD45A,FAS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Arginine Biosynthesis IV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9.84E-01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4.17E-02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ASS1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Urea Cycle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9.84E-01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ASS1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Chondroitin and Dermatan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9.84E-01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7.69E-02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Pregnenolone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9.84E-01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7.69E-02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MICAL2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9879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MIF-mediated Glucocorticoid Regulation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9.67E-01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4.76E-02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TLR4,PLA2G4A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8651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IL-8 Signaling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9.45E-01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IL8,HMOX1,BCL2L1,NAPEPLD,HBEGF,RHOJ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4624" marR="4624" marT="46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533400"/>
            <a:ext cx="52966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S2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Pathways Associated with High EMP2 Gene Levels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3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602373"/>
              </p:ext>
            </p:extLst>
          </p:nvPr>
        </p:nvGraphicFramePr>
        <p:xfrm>
          <a:off x="76200" y="1295400"/>
          <a:ext cx="6705600" cy="7039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1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59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ERK/MAPK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9.45E-01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MYC,PLA2G4A,PRKAR2B,DUSP1,PRKAG2,RAP1A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Triacylglycerol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9.22E-01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4.26E-02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PPAPDC1A,ABHD5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Melatonin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9.16E-01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PRKAR2B,PRKAG2,RORB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Colorectal Cancer Metastasis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9.03E-01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MYC,TLR4,BCL2L1,PRKAR2B,IL6R,PRKAG2,RHOJ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Pancreatic Adenocarcinoma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8.99E-01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HMOX1,BCL2L1,NAPEPLD,HBEGF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</a:t>
                      </a:r>
                      <a:r>
                        <a:rPr lang="el-GR" sz="500" u="none" strike="noStrike">
                          <a:effectLst/>
                        </a:rPr>
                        <a:t>α</a:t>
                      </a:r>
                      <a:r>
                        <a:rPr lang="en-US" sz="500" u="none" strike="noStrike">
                          <a:effectLst/>
                        </a:rPr>
                        <a:t>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8.99E-01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ADD3,PRKAR2B,PRKAG2,RAP1A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tRNA Splicing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PDE5A,PDE1C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Phosphatidylethanolamine Biosynthesis II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8.66E-01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5.26E-02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ETNK1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Communication between Innate and Adaptive Immune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8.61E-01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IL8,TLR4,CCL3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p38 MAPK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8.47E-01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MYC,PLA2G4A,DUSP1,FAS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Pathogenesis of Multiple Sclerosis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8.19E-01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Prostanoid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8.19E-01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6.67E-02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PTGS1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Histidine Degradation VI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8.19E-01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MICAL2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MIF Regulation of Innate Immunity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8.05E-01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TLR4,PLA2G4A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Netrin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8.05E-01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Granulocyte Adhesion and Diapedesis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IL8,CXCL3,CCL26,CCL3,TNFRSF11B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Neuroprotective Role of THOP1 in Alzheimer's Disease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7.87E-01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Transcriptional Regulatory Network in Embryonic Stem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7.87E-01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GATA6,FOXC1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Nicotine Degradation III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7.87E-01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CSGALNACT1,CYP1B1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VDR/RXR Activation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7.87E-01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COL13A1,GADD45A,HES1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Hypercytokinemia/hyperchemokinemia in the Pathogenesis of Influenza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Melatonin Degradation 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CSGALNACT1,CYP1B1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NF-</a:t>
                      </a:r>
                      <a:r>
                        <a:rPr lang="el-GR" sz="500" u="none" strike="noStrike">
                          <a:effectLst/>
                        </a:rPr>
                        <a:t>κ</a:t>
                      </a:r>
                      <a:r>
                        <a:rPr lang="en-US" sz="500" u="none" strike="noStrike">
                          <a:effectLst/>
                        </a:rPr>
                        <a:t>B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7.52E-01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TLR4,CARD10,TGFBR3,BMP2,TNFRSF11B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Ubiquinol-10 Biosynthesis (Eukaryotic)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MICAL2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Calcium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7.37E-01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PRKAR2B,PRKAG2,TPM1,RCAN2,RAP1A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Glucocorticoid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7.37E-01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IL8,BCL2L1,CXCL3,DUSP1,SGK1,PRKAG2,CCL3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Cellular Effects of Sildenafil (Viagra)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7.35E-01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PRKAR2B,PRKAG2,PDE5A,PDE1C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GABA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7.08E-01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GABBR2,GABRB1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Neuregulin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NRG1,MYC,HBEGF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RhoGDI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6.95E-01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CDH12,CDH6,RHOJ,DLC1,CDH11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Ephrin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6.95E-01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EPHB1,EFNA5,EPHA4,RAP1A,EPHA2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Nicotine Degradation II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6.94E-01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CSGALNACT1,CYP1B1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Superpathway of Melatonin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6.94E-01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CSGALNACT1,CYP1B1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Factors Promoting Cardiogenesis in Vertebrates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TGFBR3,BMP2,NOG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Human Embryonic Stem Cell Pluripotency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6.78E-01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BMP2,SPHK1,INHBA,NOG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 Beta Gamma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PRKAR2B,PRKAG2,HBEGF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Apoptosis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BCL2L1,BIRC3,FAS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Phototransduction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6.53E-01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Superpathway of Citrulline Metabolism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6.46E-01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ASS1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Amyloid Processing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CDP-diacylglycerol Biosynthesis 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ABHD5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Parkinson's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5.26E-02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SNCA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Semaphorin Signaling in Neurons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6.15E-01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RHOJ,SEMA7A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Extrinsic Prothrombin Activation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5.96E-01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IL-17A in Arthritis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5.92E-01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IL8,CXCL3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Macrophages, Fibroblasts and Endothelial Cells in Rheumatoid Arthritis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5.91E-01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MYC,IL8,TLR4,SFRP4,DKK3,IL6R,TNFRSF11B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Granzyme 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5.73E-01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HIST1H1C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Phosphatidylglycerol Biosynthesis II (Non-plastidic)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5.73E-01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ABHD5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</a:t>
                      </a:r>
                      <a:r>
                        <a:rPr lang="el-GR" sz="500" u="none" strike="noStrike">
                          <a:effectLst/>
                        </a:rPr>
                        <a:t>α</a:t>
                      </a:r>
                      <a:r>
                        <a:rPr lang="en-US" sz="500" u="none" strike="noStrike">
                          <a:effectLst/>
                        </a:rPr>
                        <a:t>q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5.71E-01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HMOX1,NAPEPLD,RGS4,RHOJ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ErbB2-ErbB3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NRG1,MYC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Type I Diabetes Mellitus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5.66E-01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FAS,CPE,TNFRSF11B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Cardiomyocyte Differentiation via BMP Receptors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5.52E-01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Differential Regulation of Cytokine Production in Macrophages and T Helper Cells by IL-17A and IL-17F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5.52E-01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 Mediated Apoptosis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5.48E-01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Death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5.48E-01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BIRC3,FAS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214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Tight Junction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5.46E-01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PRKAR2B,PRKAG2,CNKSR3,TNFRSF11B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GADD45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5.32E-01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4.17E-02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GADD45A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Thyroid Hormone Metabolism II (via Conjugation and/or Degradation)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5.32E-01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4470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Corticotropin Releasing Hormone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5.28E-01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7454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 Helper Cell Differentiation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5.19E-01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IL6R,TNFRSF11B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3858" marR="3858" marT="385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533400"/>
            <a:ext cx="55643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S2 cont.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Pathways Associated with High EMP2 Gene Levels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0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654192"/>
              </p:ext>
            </p:extLst>
          </p:nvPr>
        </p:nvGraphicFramePr>
        <p:xfrm>
          <a:off x="110706" y="1295400"/>
          <a:ext cx="6671094" cy="7426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9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7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30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ERK5 Signaling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5.19E-01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MYC,SGK1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CCR5 Signaling in Macrophages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5.09E-01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CCL3,FAS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MAPK Signaling in the Pathogenesis of Influenza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PLA2G16,PLA2G4A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Cell Cycle: G1/S Checkpoint Regulation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NRG1,MYC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Polyamine Regulation in Colon Cancer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4.96E-01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Glutathione-mediated Detoxification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4.96E-01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GSTM3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D-myo-inositol (1,4,5,6)-Tetrakisphosphate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DUSP1,PAWR,PTPN22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D-myo-inositol (3,4,5,6)-tetrakisphosphate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DUSP1,PAWR,PTPN22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Differential Regulation of Cytokine Production in Intestinal Epithelial Cells by IL-17A and IL-17F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</a:t>
                      </a:r>
                      <a:r>
                        <a:rPr lang="el-GR" sz="500" u="none" strike="noStrike">
                          <a:effectLst/>
                        </a:rPr>
                        <a:t>α12/13 </a:t>
                      </a:r>
                      <a:r>
                        <a:rPr lang="en-US" sz="500" u="none" strike="noStrike">
                          <a:effectLst/>
                        </a:rPr>
                        <a:t>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CDH12,CDH6,CDH11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08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Osteoblasts, Osteoclasts and Chondrocytes in Rheumatoid Arthritis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4.61E-01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SFRP4,DKK3,BMP2,BIRC3,TNFRSF11B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Renal Cell Carcinoma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HGF,RAP1A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Macropinocytosis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HGF,ITGB8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315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Acute Phase Response Signaling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HMOX1,C1S,IL6R,TNFRSF11B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Synaptic Long Term Potentiation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PTEN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BCL2L1,TGFBR3,CNKSR3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IL-6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IL8,IL6R,TNFRSF11B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Estrogen-mediated S-phase Entry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Triacylglycerol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ABHD5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Pyrimidine Ribonucleotides Interconversion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ENTPD7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Basal Cell Carcinoma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4.48E-01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BMP2,HHIP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808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Phospholipase C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4.43E-01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HMOX1,PLA2G4A,NAPEPLD,RHOJ,RAP1A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P2Y Purigenic Receptor Signaling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4.43E-01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Agranulocyte Adhesion and Diapedesis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4.41E-01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IL8,CXCL3,CCL26,CCL3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LXR/RXR Activation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TLR4,MYLIP,TNFRSF11B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IL-17A Signaling in Gastric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JAK family kinases in IL-6-type Cytokine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IL6R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Bupropion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Small Cell Lung Cancer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MYC,BCL2L1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PEDF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4.33E-01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Pyrimidine Ribonucleotides De Novo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4.22E-01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ENTPD7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Acetone Degradation I (to Methylglyoxal)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4.22E-01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2315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RAR Activation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4.22E-01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PRKAR2B,DUSP1,BMP2,PRKAG2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Leptin Signaling in Obesity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4.18E-01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STAT3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4.18E-01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MYC,TGFBR3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Altered T Cell and B Cell Signaling in Rheumatoid Arthritis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4.03E-01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Dopamine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4.03E-01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TNFR2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BIRC3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Intrinsic Prothrombin Activation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COL1A2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HER-2 Signaling in Breast Cancer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NRG1,ITGB8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22315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Production of Nitric Oxide and Reactive Oxygen Species in Macrophages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TLR4,RHOJ,RAP1A,TNFRSF11B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Insulin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PRKAR2B,SGK1,PRKAG2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PDGF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MYC,SPHK1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22315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HMOX1,NAPEPLD,PRKAG2,RHOJ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ILK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MYC,BMP2,RHOJ,ITGB8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Retinoate Biosynthesis I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3.86E-01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Ceramide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SPHK1,TNFRSF11B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D-myo-inositol-5-phosphate Metabolism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DUSP1,PAWR,PTPN22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6822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3-phosphoinositide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3.72E-01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DUSP1,PAWR,PTPN22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Retinol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3.64E-01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ABHD5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Complement System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3.54E-01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C1S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Melanocyte Development and Pigmentation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Autoimmune Thyroid Disease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TWEAK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BIRC3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l-GR" sz="500" u="none" strike="noStrike">
                          <a:effectLst/>
                        </a:rPr>
                        <a:t>α-</a:t>
                      </a:r>
                      <a:r>
                        <a:rPr lang="en-US" sz="500" u="none" strike="noStrike">
                          <a:effectLst/>
                        </a:rPr>
                        <a:t>Adrenergic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Bladder Cancer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MYC,IL8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5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Crosstalk between Dendritic Cells and Natural Killer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1329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 err="1">
                          <a:effectLst/>
                        </a:rPr>
                        <a:t>ErbB</a:t>
                      </a:r>
                      <a:r>
                        <a:rPr lang="en-US" sz="500" u="none" strike="noStrike" dirty="0">
                          <a:effectLst/>
                        </a:rPr>
                        <a:t> Signaling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NRG1,HBEGF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2955" marR="2955" marT="295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533400"/>
            <a:ext cx="4052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 2. Pathways Associated with High EMP2 Gene Levels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59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900195"/>
              </p:ext>
            </p:extLst>
          </p:nvPr>
        </p:nvGraphicFramePr>
        <p:xfrm>
          <a:off x="76200" y="1219192"/>
          <a:ext cx="6705601" cy="7086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3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4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6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Hematopoiesis from Pluripotent Stem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5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3-phosphoinositide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3.31E-01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DUSP1,PAWR,PTPN22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CDK5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5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Epithelial Adherens Junction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3.26E-01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TGFBR3,HGF,RAP1A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Coagulation System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3.25E-01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Allograft Rejection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Estrogen Biosynthesis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3.17E-01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CYP1B1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Notch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HES1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IL-1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Fcγ Receptor-mediated Phagocytosis in Macrophages and Monocytes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HMOX1,NAPEPLD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Chronic Myeloid Leukemia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3.02E-01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MYC,BCL2L1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Graft-versus-Host Disease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Mouse Embryonic Stem Cell Pluripotency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MYC,ID4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Tec Kinase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TLR4,RHOJ,FAS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Docosahexaenoic Acid (DHA)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05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Aldosterone Signaling in Epithelial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1.78E-02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DUSP1,SGK1,HSPB8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Cytotoxic T Lymphocyte-mediated Apoptosis of Target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1.14E-02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FAS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Thyroid Cancer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2.85E-01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Amyotrophic Lateral Sclerosis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BCL2L1,BIRC3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IL-17F in Allergic Inflammatory Airway Diseases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2.78E-01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Neuropathic Pain Signaling In Dorsal Horn Neurons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HGF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HGF,RAP1A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Cholecystokinin/Gastrin-mediated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RHOJ,EPHA4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905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Dopamine-DARPP32 Feedback in cAMP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PRKAR2B,PRKAG2,PAWR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iNOS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Cell Cycle: G2/M DNA Damage Checkpoint Regulation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2.64E-01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2.04E-02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GADD45A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Cardiac Hypertrophy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PRKAR2B,IL6R,PRKAG2,RHOJ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905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Dendritic Cell Maturation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1.42E-02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COL1A2,TLR4,TNFRSF11B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MSP-RON Signaling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TLR4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OX40 Signaling Pathway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1.03E-02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Serotonin Degradation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2.51E-01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1.28E-02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CSGALNACT1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Sphingosine-1-phosphate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2.4E-01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1.63E-02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SPHK1,RHOJ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TNFR1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BIRC3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9058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PPAR</a:t>
                      </a:r>
                      <a:r>
                        <a:rPr lang="el-GR" sz="500" u="none" strike="noStrike">
                          <a:effectLst/>
                        </a:rPr>
                        <a:t>α/</a:t>
                      </a:r>
                      <a:r>
                        <a:rPr lang="en-US" sz="500" u="none" strike="noStrike">
                          <a:effectLst/>
                        </a:rPr>
                        <a:t>RXR</a:t>
                      </a:r>
                      <a:r>
                        <a:rPr lang="el-GR" sz="500" u="none" strike="noStrike">
                          <a:effectLst/>
                        </a:rPr>
                        <a:t>α </a:t>
                      </a:r>
                      <a:r>
                        <a:rPr lang="en-US" sz="500" u="none" strike="noStrike">
                          <a:effectLst/>
                        </a:rPr>
                        <a:t>Activation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2.39E-01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PRKAR2B,TGFBR3,PRKAG2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Renin-Angiotensin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NANOG in Mammalian Embryonic Stem Cell Pluripotency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2.33E-01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BMP2,GATA6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9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Androgen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2.25E-01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1.38E-02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PRKAR2B,PRKAG2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CD27 Signaling in Lymphocytes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2.17E-01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1.69E-02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Role of Cytokines in Mediating Communication between Immune Cells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1.82E-02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IL8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Endometrial Cancer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2.12E-01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1.67E-02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Lymphotoxin </a:t>
                      </a:r>
                      <a:r>
                        <a:rPr lang="el-GR" sz="500" u="none" strike="noStrike">
                          <a:effectLst/>
                        </a:rPr>
                        <a:t>β </a:t>
                      </a:r>
                      <a:r>
                        <a:rPr lang="en-US" sz="500" u="none" strike="noStrike">
                          <a:effectLst/>
                        </a:rPr>
                        <a:t>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2.02E-01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1.61E-02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BCL2L1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Thrombopoietin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MYC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081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Toll-like Receptor Signaling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1.98E-01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1.56E-02</a:t>
                      </a:r>
                      <a:endParaRPr lang="en-US" sz="500" b="0" i="0" u="none" strike="noStrike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</a:rPr>
                        <a:t>TLR4</a:t>
                      </a:r>
                      <a:endParaRPr lang="en-US" sz="500" b="0" i="0" u="none" strike="noStrike" dirty="0">
                        <a:effectLst/>
                        <a:latin typeface="Arial"/>
                      </a:endParaRPr>
                    </a:p>
                  </a:txBody>
                  <a:tcPr marL="5049" marR="5049" marT="504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" y="533400"/>
            <a:ext cx="4052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 2. Pathways Associated with High EMP2 Gene Levels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7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16431</TotalTime>
  <Words>3051</Words>
  <Application>Microsoft Office PowerPoint</Application>
  <PresentationFormat>On-screen Show (4:3)</PresentationFormat>
  <Paragraphs>1664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Christie</dc:creator>
  <cp:lastModifiedBy>Wadehra, Madhuri</cp:lastModifiedBy>
  <cp:revision>176</cp:revision>
  <cp:lastPrinted>2016-01-14T21:53:49Z</cp:lastPrinted>
  <dcterms:created xsi:type="dcterms:W3CDTF">2014-03-12T21:53:25Z</dcterms:created>
  <dcterms:modified xsi:type="dcterms:W3CDTF">2017-03-29T04:47:26Z</dcterms:modified>
</cp:coreProperties>
</file>