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6858000" cy="9144000" type="screen4x3"/>
  <p:notesSz cx="68580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0063745" initials="Pa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702" y="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22204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5770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2789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29498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4411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00002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763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39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70917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67943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8379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D2EF9-9B56-4302-AA5A-706F8B499E50}" type="datetimeFigureOut">
              <a:rPr lang="fr-CA" smtClean="0"/>
              <a:t>2017-09-28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1E5EF-A528-4980-8EC5-AAFFA16C623E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4278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5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jpeg"/><Relationship Id="rId4" Type="http://schemas.openxmlformats.org/officeDocument/2006/relationships/image" Target="../media/image18.emf"/><Relationship Id="rId9" Type="http://schemas.openxmlformats.org/officeDocument/2006/relationships/image" Target="../media/image2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167717"/>
              </p:ext>
            </p:extLst>
          </p:nvPr>
        </p:nvGraphicFramePr>
        <p:xfrm>
          <a:off x="2298699" y="230188"/>
          <a:ext cx="2260601" cy="981075"/>
        </p:xfrm>
        <a:graphic>
          <a:graphicData uri="http://schemas.openxmlformats.org/drawingml/2006/table">
            <a:tbl>
              <a:tblPr/>
              <a:tblGrid>
                <a:gridCol w="812801"/>
                <a:gridCol w="609600"/>
                <a:gridCol w="457200"/>
                <a:gridCol w="381000"/>
              </a:tblGrid>
              <a:tr h="17145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patients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 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 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Deaths/patients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21/30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7/10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14/20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Median, months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1-year OS (%)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2-year OS (%)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-year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 (%)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92840"/>
              </p:ext>
            </p:extLst>
          </p:nvPr>
        </p:nvGraphicFramePr>
        <p:xfrm>
          <a:off x="2028825" y="4724400"/>
          <a:ext cx="2496128" cy="819150"/>
        </p:xfrm>
        <a:graphic>
          <a:graphicData uri="http://schemas.openxmlformats.org/drawingml/2006/table">
            <a:tbl>
              <a:tblPr/>
              <a:tblGrid>
                <a:gridCol w="972128"/>
                <a:gridCol w="685800"/>
                <a:gridCol w="457200"/>
                <a:gridCol w="381000"/>
              </a:tblGrid>
              <a:tr h="17145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patients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 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 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Events/patients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27/30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8/10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19/20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Median, months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919162" y="182563"/>
            <a:ext cx="381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919162" y="2401355"/>
            <a:ext cx="381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8" name="TextBox 20"/>
          <p:cNvSpPr txBox="1">
            <a:spLocks noChangeArrowheads="1"/>
          </p:cNvSpPr>
          <p:nvPr/>
        </p:nvSpPr>
        <p:spPr bwMode="auto">
          <a:xfrm>
            <a:off x="919162" y="4525430"/>
            <a:ext cx="381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C</a:t>
            </a:r>
          </a:p>
        </p:txBody>
      </p:sp>
      <p:graphicFrame>
        <p:nvGraphicFramePr>
          <p:cNvPr id="9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758482"/>
              </p:ext>
            </p:extLst>
          </p:nvPr>
        </p:nvGraphicFramePr>
        <p:xfrm>
          <a:off x="2279650" y="2533650"/>
          <a:ext cx="2260601" cy="819150"/>
        </p:xfrm>
        <a:graphic>
          <a:graphicData uri="http://schemas.openxmlformats.org/drawingml/2006/table">
            <a:tbl>
              <a:tblPr/>
              <a:tblGrid>
                <a:gridCol w="812801"/>
                <a:gridCol w="609600"/>
                <a:gridCol w="457200"/>
                <a:gridCol w="381000"/>
              </a:tblGrid>
              <a:tr h="17145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patients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 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 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Events/patients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25/30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8/10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17/20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Median, months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10" name="Group 8"/>
          <p:cNvGrpSpPr/>
          <p:nvPr/>
        </p:nvGrpSpPr>
        <p:grpSpPr>
          <a:xfrm>
            <a:off x="3825875" y="195581"/>
            <a:ext cx="244475" cy="45719"/>
            <a:chOff x="3511550" y="167006"/>
            <a:chExt cx="244475" cy="45719"/>
          </a:xfrm>
        </p:grpSpPr>
        <p:cxnSp>
          <p:nvCxnSpPr>
            <p:cNvPr id="11" name="Straight Connector 9"/>
            <p:cNvCxnSpPr/>
            <p:nvPr/>
          </p:nvCxnSpPr>
          <p:spPr>
            <a:xfrm>
              <a:off x="3511550" y="193675"/>
              <a:ext cx="66675" cy="0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0"/>
            <p:cNvCxnSpPr/>
            <p:nvPr/>
          </p:nvCxnSpPr>
          <p:spPr>
            <a:xfrm>
              <a:off x="3608917" y="193675"/>
              <a:ext cx="51858" cy="0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3609975" y="167006"/>
              <a:ext cx="45719" cy="45719"/>
            </a:xfrm>
            <a:prstGeom prst="rect">
              <a:avLst/>
            </a:prstGeom>
            <a:solidFill>
              <a:schemeClr val="bg1"/>
            </a:solidFill>
            <a:ln w="63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2"/>
            <p:cNvCxnSpPr/>
            <p:nvPr/>
          </p:nvCxnSpPr>
          <p:spPr>
            <a:xfrm>
              <a:off x="3689350" y="193675"/>
              <a:ext cx="66675" cy="0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3"/>
          <p:cNvGrpSpPr/>
          <p:nvPr/>
        </p:nvGrpSpPr>
        <p:grpSpPr>
          <a:xfrm>
            <a:off x="4282017" y="198756"/>
            <a:ext cx="185208" cy="45719"/>
            <a:chOff x="3958167" y="170181"/>
            <a:chExt cx="185208" cy="45719"/>
          </a:xfrm>
        </p:grpSpPr>
        <p:cxnSp>
          <p:nvCxnSpPr>
            <p:cNvPr id="16" name="Straight Connector 14"/>
            <p:cNvCxnSpPr/>
            <p:nvPr/>
          </p:nvCxnSpPr>
          <p:spPr>
            <a:xfrm flipV="1">
              <a:off x="3958167" y="196850"/>
              <a:ext cx="16933" cy="1"/>
            </a:xfrm>
            <a:prstGeom prst="line">
              <a:avLst/>
            </a:prstGeom>
            <a:ln w="19050" cmpd="sng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5"/>
            <p:cNvCxnSpPr/>
            <p:nvPr/>
          </p:nvCxnSpPr>
          <p:spPr>
            <a:xfrm flipV="1">
              <a:off x="4008967" y="196850"/>
              <a:ext cx="16933" cy="1"/>
            </a:xfrm>
            <a:prstGeom prst="line">
              <a:avLst/>
            </a:prstGeom>
            <a:ln w="19050" cmpd="sng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"/>
            <p:cNvCxnSpPr/>
            <p:nvPr/>
          </p:nvCxnSpPr>
          <p:spPr>
            <a:xfrm flipV="1">
              <a:off x="4075642" y="196850"/>
              <a:ext cx="16933" cy="1"/>
            </a:xfrm>
            <a:prstGeom prst="line">
              <a:avLst/>
            </a:prstGeom>
            <a:ln w="19050" cmpd="sng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7"/>
            <p:cNvCxnSpPr/>
            <p:nvPr/>
          </p:nvCxnSpPr>
          <p:spPr>
            <a:xfrm flipV="1">
              <a:off x="4126442" y="196850"/>
              <a:ext cx="16933" cy="1"/>
            </a:xfrm>
            <a:prstGeom prst="line">
              <a:avLst/>
            </a:prstGeom>
            <a:ln w="19050" cmpd="sng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4025900" y="170181"/>
              <a:ext cx="45719" cy="45719"/>
            </a:xfrm>
            <a:prstGeom prst="rect">
              <a:avLst/>
            </a:prstGeom>
            <a:solidFill>
              <a:schemeClr val="bg1"/>
            </a:solidFill>
            <a:ln w="63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19"/>
          <p:cNvGrpSpPr/>
          <p:nvPr/>
        </p:nvGrpSpPr>
        <p:grpSpPr>
          <a:xfrm>
            <a:off x="3324225" y="192406"/>
            <a:ext cx="209550" cy="45719"/>
            <a:chOff x="3009900" y="163831"/>
            <a:chExt cx="209550" cy="45719"/>
          </a:xfrm>
        </p:grpSpPr>
        <p:cxnSp>
          <p:nvCxnSpPr>
            <p:cNvPr id="22" name="Straight Connector 20"/>
            <p:cNvCxnSpPr/>
            <p:nvPr/>
          </p:nvCxnSpPr>
          <p:spPr>
            <a:xfrm flipV="1">
              <a:off x="3009900" y="187325"/>
              <a:ext cx="209550" cy="3175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3089275" y="163831"/>
              <a:ext cx="45719" cy="45719"/>
            </a:xfrm>
            <a:prstGeom prst="rect">
              <a:avLst/>
            </a:prstGeom>
            <a:solidFill>
              <a:schemeClr val="bg1"/>
            </a:solidFill>
            <a:ln w="63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9565112"/>
              </p:ext>
            </p:extLst>
          </p:nvPr>
        </p:nvGraphicFramePr>
        <p:xfrm>
          <a:off x="815975" y="339725"/>
          <a:ext cx="2820988" cy="186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Prism 6" r:id="rId3" imgW="5641560" imgH="3727440" progId="Prism6.Document">
                  <p:embed/>
                </p:oleObj>
              </mc:Choice>
              <mc:Fallback>
                <p:oleObj name="Prism 6" r:id="rId3" imgW="5641560" imgH="372744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5975" y="339725"/>
                        <a:ext cx="2820988" cy="1863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848070"/>
              </p:ext>
            </p:extLst>
          </p:nvPr>
        </p:nvGraphicFramePr>
        <p:xfrm>
          <a:off x="813606" y="2443183"/>
          <a:ext cx="2828146" cy="1871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Prism 6" r:id="rId5" imgW="5656292" imgH="3743081" progId="Prism6.Document">
                  <p:embed/>
                </p:oleObj>
              </mc:Choice>
              <mc:Fallback>
                <p:oleObj name="Prism 6" r:id="rId5" imgW="5656292" imgH="374308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3606" y="2443183"/>
                        <a:ext cx="2828146" cy="1871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31600"/>
              </p:ext>
            </p:extLst>
          </p:nvPr>
        </p:nvGraphicFramePr>
        <p:xfrm>
          <a:off x="812526" y="4538683"/>
          <a:ext cx="2830307" cy="1871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Prism 6" r:id="rId7" imgW="5660613" imgH="3743081" progId="Prism6.Document">
                  <p:embed/>
                </p:oleObj>
              </mc:Choice>
              <mc:Fallback>
                <p:oleObj name="Prism 6" r:id="rId7" imgW="5660613" imgH="374308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12526" y="4538683"/>
                        <a:ext cx="2830307" cy="1871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5"/>
          <p:cNvSpPr txBox="1"/>
          <p:nvPr/>
        </p:nvSpPr>
        <p:spPr>
          <a:xfrm>
            <a:off x="404664" y="7236296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</a:t>
            </a:r>
            <a:r>
              <a:rPr lang="en-US" sz="1200" b="1" dirty="0" smtClean="0"/>
              <a:t>S1. </a:t>
            </a:r>
            <a:r>
              <a:rPr lang="en-US" sz="1200" b="1" dirty="0"/>
              <a:t>Kaplan-Meier </a:t>
            </a:r>
            <a:r>
              <a:rPr lang="en-US" sz="1200" dirty="0"/>
              <a:t>– Overall patient survival (A) as of February 17</a:t>
            </a:r>
            <a:r>
              <a:rPr lang="en-US" sz="1200" baseline="30000" dirty="0"/>
              <a:t>th</a:t>
            </a:r>
            <a:r>
              <a:rPr lang="en-US" sz="1200" dirty="0"/>
              <a:t> 2017, PFS by immune-related (B) and modified WHO (C) response criteria. Censored data are shown as open boxes on graph.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94733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0648" y="3563888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/>
              <a:t>Figure </a:t>
            </a:r>
            <a:r>
              <a:rPr lang="en-US" altLang="ja-JP" sz="1200" b="1" dirty="0" smtClean="0"/>
              <a:t>S2.  </a:t>
            </a:r>
            <a:r>
              <a:rPr lang="en-US" altLang="ja-JP" sz="1200" b="1" dirty="0"/>
              <a:t>Evaluation of main immune cell population from samples collected before treatment (Pre).</a:t>
            </a:r>
            <a:r>
              <a:rPr lang="en-US" altLang="ja-JP" sz="1200" dirty="0"/>
              <a:t> PBMC were drawn at 2 different time points before (pre; average of 2 values presented) during the course of the protocol. Main immune cell populations were evaluated by flow cytometry from these samples collected: T cells (CD3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), B cells (CD3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/CD14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/CD56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/CD19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), dendritic cells (CD3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CD19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CD14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 HLA-DR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) myeloid cells (CD11c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), Natural Killers cells (CD3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CD19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CD14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CD56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CD16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). All error bars are standard error of the mean (SEM).</a:t>
            </a:r>
          </a:p>
          <a:p>
            <a:endParaRPr lang="en-US" dirty="0"/>
          </a:p>
        </p:txBody>
      </p:sp>
      <p:grpSp>
        <p:nvGrpSpPr>
          <p:cNvPr id="6" name="Groupe 5"/>
          <p:cNvGrpSpPr/>
          <p:nvPr/>
        </p:nvGrpSpPr>
        <p:grpSpPr>
          <a:xfrm>
            <a:off x="-25372" y="1573615"/>
            <a:ext cx="6910756" cy="1990273"/>
            <a:chOff x="-25372" y="1547664"/>
            <a:chExt cx="6910756" cy="1990273"/>
          </a:xfrm>
        </p:grpSpPr>
        <p:grpSp>
          <p:nvGrpSpPr>
            <p:cNvPr id="7" name="Groupe 6"/>
            <p:cNvGrpSpPr/>
            <p:nvPr/>
          </p:nvGrpSpPr>
          <p:grpSpPr>
            <a:xfrm>
              <a:off x="-25372" y="1547664"/>
              <a:ext cx="1225967" cy="1990273"/>
              <a:chOff x="2353033" y="2581727"/>
              <a:chExt cx="2451933" cy="3980545"/>
            </a:xfrm>
          </p:grpSpPr>
          <p:pic>
            <p:nvPicPr>
              <p:cNvPr id="23" name="Image 2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3254" y="2581727"/>
                <a:ext cx="1831712" cy="3980545"/>
              </a:xfrm>
              <a:prstGeom prst="rect">
                <a:avLst/>
              </a:prstGeom>
            </p:spPr>
          </p:pic>
          <p:pic>
            <p:nvPicPr>
              <p:cNvPr id="24" name="Image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53033" y="2581727"/>
                <a:ext cx="2451933" cy="3980545"/>
              </a:xfrm>
              <a:prstGeom prst="rect">
                <a:avLst/>
              </a:prstGeom>
            </p:spPr>
          </p:pic>
        </p:grpSp>
        <p:grpSp>
          <p:nvGrpSpPr>
            <p:cNvPr id="8" name="Groupe 7"/>
            <p:cNvGrpSpPr/>
            <p:nvPr/>
          </p:nvGrpSpPr>
          <p:grpSpPr>
            <a:xfrm>
              <a:off x="1107014" y="1547664"/>
              <a:ext cx="1216824" cy="1990273"/>
              <a:chOff x="2362176" y="2581727"/>
              <a:chExt cx="2433647" cy="3980545"/>
            </a:xfrm>
          </p:grpSpPr>
          <p:pic>
            <p:nvPicPr>
              <p:cNvPr id="21" name="Image 2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4111" y="2581727"/>
                <a:ext cx="1831712" cy="3980545"/>
              </a:xfrm>
              <a:prstGeom prst="rect">
                <a:avLst/>
              </a:prstGeom>
            </p:spPr>
          </p:pic>
          <p:pic>
            <p:nvPicPr>
              <p:cNvPr id="22" name="Image 2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62176" y="2581727"/>
                <a:ext cx="2433647" cy="3980545"/>
              </a:xfrm>
              <a:prstGeom prst="rect">
                <a:avLst/>
              </a:prstGeom>
            </p:spPr>
          </p:pic>
        </p:grpSp>
        <p:grpSp>
          <p:nvGrpSpPr>
            <p:cNvPr id="9" name="Groupe 8"/>
            <p:cNvGrpSpPr/>
            <p:nvPr/>
          </p:nvGrpSpPr>
          <p:grpSpPr>
            <a:xfrm>
              <a:off x="2230257" y="1547664"/>
              <a:ext cx="1225967" cy="1990273"/>
              <a:chOff x="2353033" y="2581727"/>
              <a:chExt cx="2451933" cy="3980545"/>
            </a:xfrm>
          </p:grpSpPr>
          <p:pic>
            <p:nvPicPr>
              <p:cNvPr id="19" name="Image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3254" y="2581727"/>
                <a:ext cx="1831712" cy="3980545"/>
              </a:xfrm>
              <a:prstGeom prst="rect">
                <a:avLst/>
              </a:prstGeom>
            </p:spPr>
          </p:pic>
          <p:pic>
            <p:nvPicPr>
              <p:cNvPr id="20" name="Image 1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53033" y="2581727"/>
                <a:ext cx="2451933" cy="3980545"/>
              </a:xfrm>
              <a:prstGeom prst="rect">
                <a:avLst/>
              </a:prstGeom>
            </p:spPr>
          </p:pic>
        </p:grpSp>
        <p:grpSp>
          <p:nvGrpSpPr>
            <p:cNvPr id="10" name="Groupe 9"/>
            <p:cNvGrpSpPr/>
            <p:nvPr/>
          </p:nvGrpSpPr>
          <p:grpSpPr>
            <a:xfrm>
              <a:off x="3362643" y="1547664"/>
              <a:ext cx="1239682" cy="1990273"/>
              <a:chOff x="2339318" y="2581727"/>
              <a:chExt cx="2479363" cy="3980545"/>
            </a:xfrm>
          </p:grpSpPr>
          <p:pic>
            <p:nvPicPr>
              <p:cNvPr id="17" name="Image 1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86969" y="2581727"/>
                <a:ext cx="1831712" cy="3980545"/>
              </a:xfrm>
              <a:prstGeom prst="rect">
                <a:avLst/>
              </a:prstGeom>
            </p:spPr>
          </p:pic>
          <p:pic>
            <p:nvPicPr>
              <p:cNvPr id="18" name="Image 1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39318" y="2581727"/>
                <a:ext cx="2479363" cy="3980545"/>
              </a:xfrm>
              <a:prstGeom prst="rect">
                <a:avLst/>
              </a:prstGeom>
            </p:spPr>
          </p:pic>
        </p:grpSp>
        <p:grpSp>
          <p:nvGrpSpPr>
            <p:cNvPr id="11" name="Groupe 10"/>
            <p:cNvGrpSpPr/>
            <p:nvPr/>
          </p:nvGrpSpPr>
          <p:grpSpPr>
            <a:xfrm>
              <a:off x="4508744" y="1547664"/>
              <a:ext cx="1244254" cy="1990273"/>
              <a:chOff x="2334746" y="2581727"/>
              <a:chExt cx="2488507" cy="3980545"/>
            </a:xfrm>
          </p:grpSpPr>
          <p:pic>
            <p:nvPicPr>
              <p:cNvPr id="15" name="Image 14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91541" y="2581727"/>
                <a:ext cx="1831712" cy="3980545"/>
              </a:xfrm>
              <a:prstGeom prst="rect">
                <a:avLst/>
              </a:prstGeom>
            </p:spPr>
          </p:pic>
          <p:pic>
            <p:nvPicPr>
              <p:cNvPr id="16" name="Image 1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34746" y="2581727"/>
                <a:ext cx="2488507" cy="3980545"/>
              </a:xfrm>
              <a:prstGeom prst="rect">
                <a:avLst/>
              </a:prstGeom>
            </p:spPr>
          </p:pic>
        </p:grpSp>
        <p:grpSp>
          <p:nvGrpSpPr>
            <p:cNvPr id="12" name="Groupe 11"/>
            <p:cNvGrpSpPr/>
            <p:nvPr/>
          </p:nvGrpSpPr>
          <p:grpSpPr>
            <a:xfrm>
              <a:off x="5659417" y="1547664"/>
              <a:ext cx="1225967" cy="1990273"/>
              <a:chOff x="2353033" y="2581727"/>
              <a:chExt cx="2451933" cy="3980545"/>
            </a:xfrm>
          </p:grpSpPr>
          <p:pic>
            <p:nvPicPr>
              <p:cNvPr id="13" name="Image 12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3254" y="2581727"/>
                <a:ext cx="1831712" cy="3980545"/>
              </a:xfrm>
              <a:prstGeom prst="rect">
                <a:avLst/>
              </a:prstGeom>
            </p:spPr>
          </p:pic>
          <p:pic>
            <p:nvPicPr>
              <p:cNvPr id="14" name="Image 13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53033" y="2581727"/>
                <a:ext cx="2451933" cy="398054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04507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/>
          <p:nvPr/>
        </p:nvSpPr>
        <p:spPr>
          <a:xfrm>
            <a:off x="309652" y="1478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A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309652" y="208234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309652" y="446998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C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3023846" y="44907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D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8640" y="7025496"/>
            <a:ext cx="64087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/>
              <a:t>Figure </a:t>
            </a:r>
            <a:r>
              <a:rPr lang="en-US" altLang="ja-JP" sz="1200" b="1" dirty="0" smtClean="0"/>
              <a:t>S3. </a:t>
            </a:r>
            <a:r>
              <a:rPr lang="en-US" altLang="ja-JP" sz="1200" b="1" dirty="0"/>
              <a:t>Evaluation of cell surface activation markers on CD4</a:t>
            </a:r>
            <a:r>
              <a:rPr lang="en-US" altLang="ja-JP" sz="1200" b="1" baseline="30000" dirty="0"/>
              <a:t>+</a:t>
            </a:r>
            <a:r>
              <a:rPr lang="en-US" altLang="ja-JP" sz="1200" b="1" dirty="0"/>
              <a:t> and CD8</a:t>
            </a:r>
            <a:r>
              <a:rPr lang="en-US" altLang="ja-JP" sz="1200" b="1" baseline="30000" dirty="0"/>
              <a:t>+</a:t>
            </a:r>
            <a:r>
              <a:rPr lang="en-US" altLang="ja-JP" sz="1200" b="1" dirty="0"/>
              <a:t> T lymphocyte subsets. </a:t>
            </a:r>
            <a:r>
              <a:rPr lang="en-US" altLang="ja-JP" sz="1200" dirty="0"/>
              <a:t>Levels of CD25 on CD4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 naïve or effector T cells </a:t>
            </a:r>
            <a:r>
              <a:rPr lang="en-US" altLang="ja-JP" sz="1200" dirty="0" smtClean="0"/>
              <a:t>(</a:t>
            </a:r>
            <a:r>
              <a:rPr lang="en-US" altLang="ja-JP" sz="1200" b="1" dirty="0" smtClean="0"/>
              <a:t>A</a:t>
            </a:r>
            <a:r>
              <a:rPr lang="en-US" altLang="ja-JP" sz="1200" dirty="0" smtClean="0"/>
              <a:t> </a:t>
            </a:r>
            <a:r>
              <a:rPr lang="en-US" altLang="ja-JP" sz="1200" dirty="0" err="1" smtClean="0"/>
              <a:t>Tn</a:t>
            </a:r>
            <a:r>
              <a:rPr lang="en-US" altLang="ja-JP" sz="1200" dirty="0"/>
              <a:t>: CD3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/CD4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/CD45RA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/CCR7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, </a:t>
            </a:r>
            <a:r>
              <a:rPr lang="en-US" altLang="ja-JP" sz="1200" dirty="0" err="1"/>
              <a:t>Teff</a:t>
            </a:r>
            <a:r>
              <a:rPr lang="en-US" altLang="ja-JP" sz="1200" dirty="0"/>
              <a:t>: CD3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/CD4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/CD45RA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/CCR7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) and CD69 on CD8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 naive or effector CD8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 T cells </a:t>
            </a:r>
            <a:r>
              <a:rPr lang="en-US" altLang="ja-JP" sz="1200" dirty="0" smtClean="0"/>
              <a:t>(</a:t>
            </a:r>
            <a:r>
              <a:rPr lang="en-US" altLang="ja-JP" sz="1200" b="1" dirty="0" smtClean="0"/>
              <a:t>B</a:t>
            </a:r>
            <a:r>
              <a:rPr lang="en-US" altLang="ja-JP" sz="1200" dirty="0" smtClean="0"/>
              <a:t> </a:t>
            </a:r>
            <a:r>
              <a:rPr lang="en-US" altLang="ja-JP" sz="1200" dirty="0" err="1" smtClean="0"/>
              <a:t>Tn</a:t>
            </a:r>
            <a:r>
              <a:rPr lang="en-US" altLang="ja-JP" sz="1200" dirty="0"/>
              <a:t>: CD3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/CD8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/CD45RA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/CCR7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, </a:t>
            </a:r>
            <a:r>
              <a:rPr lang="en-US" altLang="ja-JP" sz="1200" dirty="0" err="1"/>
              <a:t>Teff</a:t>
            </a:r>
            <a:r>
              <a:rPr lang="en-US" altLang="ja-JP" sz="1200" dirty="0"/>
              <a:t>: CD3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/CD8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/CD45RA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/CCR7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) were evaluated from </a:t>
            </a:r>
            <a:r>
              <a:rPr lang="en-US" altLang="ja-JP" sz="1200" dirty="0" smtClean="0"/>
              <a:t>PBMCs </a:t>
            </a:r>
            <a:r>
              <a:rPr lang="en-US" altLang="ja-JP" sz="1200" dirty="0"/>
              <a:t>during the treatment</a:t>
            </a:r>
            <a:r>
              <a:rPr lang="en-US" altLang="ja-JP" sz="1200" dirty="0" smtClean="0"/>
              <a:t>. </a:t>
            </a:r>
            <a:r>
              <a:rPr lang="en-US" altLang="ja-JP" sz="1200" b="1" dirty="0" smtClean="0"/>
              <a:t>C </a:t>
            </a:r>
            <a:r>
              <a:rPr lang="en-US" altLang="ja-JP" sz="1200" dirty="0"/>
              <a:t>CD25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CD4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 effector T cells (</a:t>
            </a:r>
            <a:r>
              <a:rPr lang="en-US" altLang="ja-JP" sz="1200" dirty="0" err="1"/>
              <a:t>Teff</a:t>
            </a:r>
            <a:r>
              <a:rPr lang="en-US" altLang="ja-JP" sz="1200" dirty="0"/>
              <a:t>; CD4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/CD45RA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/CCR7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/CD62L</a:t>
            </a:r>
            <a:r>
              <a:rPr lang="en-US" altLang="ja-JP" sz="1200" baseline="30000" dirty="0"/>
              <a:t>-</a:t>
            </a:r>
            <a:r>
              <a:rPr lang="en-US" altLang="ja-JP" sz="1200" dirty="0" smtClean="0"/>
              <a:t>) levels in pre-samples</a:t>
            </a:r>
            <a:r>
              <a:rPr lang="en-US" altLang="ja-JP" sz="1200" dirty="0"/>
              <a:t>. Each point represents a donor, average is outlined, </a:t>
            </a:r>
            <a:r>
              <a:rPr lang="en-US" altLang="ja-JP" sz="1200" dirty="0" smtClean="0"/>
              <a:t>and error </a:t>
            </a:r>
            <a:r>
              <a:rPr lang="en-US" altLang="ja-JP" sz="1200" dirty="0"/>
              <a:t>bars represent SEM. *: </a:t>
            </a:r>
            <a:r>
              <a:rPr lang="en-US" altLang="ja-JP" sz="1200" dirty="0" smtClean="0"/>
              <a:t>p&lt;0.05, **:p&lt;0.01 </a:t>
            </a:r>
            <a:r>
              <a:rPr lang="en-US" altLang="ja-JP" sz="1200" dirty="0"/>
              <a:t>from a one-way ANOVA with Bonferroni post hoc test</a:t>
            </a:r>
            <a:r>
              <a:rPr lang="en-US" altLang="ja-JP" sz="1200" dirty="0" smtClean="0"/>
              <a:t>. </a:t>
            </a:r>
            <a:r>
              <a:rPr lang="en-US" altLang="ja-JP" sz="1200" b="1" dirty="0" smtClean="0"/>
              <a:t>D</a:t>
            </a:r>
            <a:r>
              <a:rPr lang="en-US" altLang="ja-JP" sz="1200" dirty="0" smtClean="0"/>
              <a:t> </a:t>
            </a:r>
            <a:r>
              <a:rPr lang="en-US" altLang="ja-JP" sz="1200"/>
              <a:t>Kaplan-Meier </a:t>
            </a:r>
            <a:r>
              <a:rPr lang="en-US" altLang="ja-JP" sz="1200" smtClean="0"/>
              <a:t>OS curves </a:t>
            </a:r>
            <a:r>
              <a:rPr lang="en-US" altLang="ja-JP" sz="1200" dirty="0" smtClean="0"/>
              <a:t>for </a:t>
            </a:r>
            <a:r>
              <a:rPr lang="en-US" altLang="ja-JP" sz="1200" dirty="0"/>
              <a:t>CD25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CD4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 effector T cells </a:t>
            </a:r>
            <a:r>
              <a:rPr lang="en-US" altLang="ja-JP" sz="1200" dirty="0" smtClean="0"/>
              <a:t>population (</a:t>
            </a:r>
            <a:r>
              <a:rPr lang="en-US" sz="1200" dirty="0"/>
              <a:t>stratified by mean </a:t>
            </a:r>
            <a:r>
              <a:rPr lang="en-US" sz="1200" dirty="0" smtClean="0"/>
              <a:t>level </a:t>
            </a:r>
            <a:r>
              <a:rPr lang="en-US" sz="1200" dirty="0"/>
              <a:t>at </a:t>
            </a:r>
            <a:r>
              <a:rPr lang="en-US" sz="1200" dirty="0" smtClean="0"/>
              <a:t>baseline</a:t>
            </a:r>
            <a:r>
              <a:rPr lang="en-US" altLang="ja-JP" sz="1200" dirty="0" smtClean="0"/>
              <a:t>). </a:t>
            </a:r>
            <a:r>
              <a:rPr lang="en-US" altLang="ja-JP" sz="1200" dirty="0"/>
              <a:t>P </a:t>
            </a:r>
            <a:r>
              <a:rPr lang="en-US" altLang="ja-JP" sz="1200" dirty="0" smtClean="0"/>
              <a:t>value was </a:t>
            </a:r>
            <a:r>
              <a:rPr lang="en-US" altLang="ja-JP" sz="1200" dirty="0"/>
              <a:t>calculated using the log-rank </a:t>
            </a:r>
            <a:r>
              <a:rPr lang="en-US" altLang="ja-JP" sz="1200" dirty="0" smtClean="0"/>
              <a:t>test </a:t>
            </a:r>
            <a:r>
              <a:rPr lang="en-US" altLang="ja-JP" sz="1200" dirty="0"/>
              <a:t>and </a:t>
            </a:r>
            <a:r>
              <a:rPr lang="en-US" altLang="ja-JP" sz="1200" dirty="0" smtClean="0"/>
              <a:t>is shown on the graph</a:t>
            </a:r>
            <a:r>
              <a:rPr lang="en-US" altLang="ja-JP" sz="1200" dirty="0"/>
              <a:t>.</a:t>
            </a:r>
            <a:endParaRPr lang="en-US" sz="1200" dirty="0"/>
          </a:p>
          <a:p>
            <a:pPr algn="just"/>
            <a:endParaRPr lang="en-US" altLang="ja-JP" sz="1200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191" y="4649060"/>
            <a:ext cx="2983831" cy="2227196"/>
          </a:xfrm>
          <a:prstGeom prst="rect">
            <a:avLst/>
          </a:prstGeom>
        </p:spPr>
      </p:pic>
      <p:grpSp>
        <p:nvGrpSpPr>
          <p:cNvPr id="26" name="Groupe 25"/>
          <p:cNvGrpSpPr/>
          <p:nvPr/>
        </p:nvGrpSpPr>
        <p:grpSpPr>
          <a:xfrm>
            <a:off x="361749" y="215895"/>
            <a:ext cx="6379619" cy="2128092"/>
            <a:chOff x="-617" y="827584"/>
            <a:chExt cx="6667651" cy="2252510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2838" y="952002"/>
              <a:ext cx="3694196" cy="2128092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17" y="952002"/>
              <a:ext cx="3221836" cy="2128092"/>
            </a:xfrm>
            <a:prstGeom prst="rect">
              <a:avLst/>
            </a:prstGeom>
          </p:spPr>
        </p:pic>
        <p:pic>
          <p:nvPicPr>
            <p:cNvPr id="30" name="Image 29" descr="Sans titre 2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4610" y="827584"/>
              <a:ext cx="1356277" cy="380211"/>
            </a:xfrm>
            <a:prstGeom prst="rect">
              <a:avLst/>
            </a:prstGeom>
          </p:spPr>
        </p:pic>
        <p:pic>
          <p:nvPicPr>
            <p:cNvPr id="31" name="Image 30" descr="Sans titre 2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2564" y="827584"/>
              <a:ext cx="1356277" cy="380211"/>
            </a:xfrm>
            <a:prstGeom prst="rect">
              <a:avLst/>
            </a:prstGeom>
          </p:spPr>
        </p:pic>
      </p:grpSp>
      <p:grpSp>
        <p:nvGrpSpPr>
          <p:cNvPr id="32" name="Groupe 31"/>
          <p:cNvGrpSpPr/>
          <p:nvPr/>
        </p:nvGrpSpPr>
        <p:grpSpPr>
          <a:xfrm>
            <a:off x="358155" y="2367889"/>
            <a:ext cx="6383971" cy="2132103"/>
            <a:chOff x="-2839" y="3035324"/>
            <a:chExt cx="6672199" cy="2256756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5164" y="3163988"/>
              <a:ext cx="3694196" cy="2128092"/>
            </a:xfrm>
            <a:prstGeom prst="rect">
              <a:avLst/>
            </a:prstGeom>
          </p:spPr>
        </p:pic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839" y="3163988"/>
              <a:ext cx="3221836" cy="2128092"/>
            </a:xfrm>
            <a:prstGeom prst="rect">
              <a:avLst/>
            </a:prstGeom>
          </p:spPr>
        </p:pic>
        <p:pic>
          <p:nvPicPr>
            <p:cNvPr id="35" name="Image 34" descr="Sans titre 2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5368" y="3035324"/>
              <a:ext cx="1356277" cy="380211"/>
            </a:xfrm>
            <a:prstGeom prst="rect">
              <a:avLst/>
            </a:prstGeom>
          </p:spPr>
        </p:pic>
        <p:pic>
          <p:nvPicPr>
            <p:cNvPr id="36" name="Image 35" descr="Sans titre 2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3322" y="3035324"/>
              <a:ext cx="1356277" cy="380211"/>
            </a:xfrm>
            <a:prstGeom prst="rect">
              <a:avLst/>
            </a:prstGeom>
          </p:spPr>
        </p:pic>
      </p:grpSp>
      <p:grpSp>
        <p:nvGrpSpPr>
          <p:cNvPr id="37" name="Groupe 36"/>
          <p:cNvGrpSpPr>
            <a:grpSpLocks noChangeAspect="1"/>
          </p:cNvGrpSpPr>
          <p:nvPr/>
        </p:nvGrpSpPr>
        <p:grpSpPr>
          <a:xfrm>
            <a:off x="764704" y="4572000"/>
            <a:ext cx="1476316" cy="2324675"/>
            <a:chOff x="7437698" y="4331705"/>
            <a:chExt cx="2530543" cy="3984711"/>
          </a:xfrm>
        </p:grpSpPr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6529" y="4331705"/>
              <a:ext cx="1831712" cy="3980545"/>
            </a:xfrm>
            <a:prstGeom prst="rect">
              <a:avLst/>
            </a:prstGeom>
          </p:spPr>
        </p:pic>
        <p:pic>
          <p:nvPicPr>
            <p:cNvPr id="39" name="Image 3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7698" y="4372445"/>
              <a:ext cx="2506793" cy="3943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7262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19756" y="4499992"/>
            <a:ext cx="57615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/>
              <a:t>Figure </a:t>
            </a:r>
            <a:r>
              <a:rPr lang="en-US" altLang="ja-JP" sz="1200" b="1" dirty="0" smtClean="0"/>
              <a:t>S4</a:t>
            </a:r>
            <a:r>
              <a:rPr lang="en-US" altLang="ja-JP" sz="1200" b="1" smtClean="0"/>
              <a:t>. Bm classification of B cell subsets. </a:t>
            </a:r>
            <a:r>
              <a:rPr lang="en-US" altLang="ja-JP" sz="1200" smtClean="0"/>
              <a:t> </a:t>
            </a:r>
            <a:r>
              <a:rPr lang="en-US" altLang="ja-JP" sz="1200" dirty="0"/>
              <a:t>Gating strategy for Bm1-Bm5 peripheral B cells (CD38 vs. </a:t>
            </a:r>
            <a:r>
              <a:rPr lang="en-US" altLang="ja-JP" sz="1200" dirty="0" err="1"/>
              <a:t>sIgD</a:t>
            </a:r>
            <a:r>
              <a:rPr lang="en-US" altLang="ja-JP" sz="1200" dirty="0"/>
              <a:t>, on CD3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/CD14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/CD56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/CD19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 cells).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700808" y="1115616"/>
            <a:ext cx="2950464" cy="3151256"/>
            <a:chOff x="188640" y="1187624"/>
            <a:chExt cx="2950464" cy="3151256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54"/>
            <a:stretch/>
          </p:blipFill>
          <p:spPr>
            <a:xfrm>
              <a:off x="188640" y="1187624"/>
              <a:ext cx="2950464" cy="315125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260648" y="1187624"/>
              <a:ext cx="432048" cy="72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3578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/>
          <p:nvPr/>
        </p:nvSpPr>
        <p:spPr>
          <a:xfrm>
            <a:off x="319209" y="92919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A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3500310" y="93125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B</a:t>
            </a:r>
          </a:p>
        </p:txBody>
      </p:sp>
      <p:cxnSp>
        <p:nvCxnSpPr>
          <p:cNvPr id="12" name="Connecteur droit avec flèche 11"/>
          <p:cNvCxnSpPr>
            <a:endCxn id="2" idx="0"/>
          </p:cNvCxnSpPr>
          <p:nvPr/>
        </p:nvCxnSpPr>
        <p:spPr>
          <a:xfrm flipH="1">
            <a:off x="1798471" y="3059832"/>
            <a:ext cx="65594" cy="541443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4333218" y="3059832"/>
            <a:ext cx="247910" cy="541443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6150" y="5851301"/>
            <a:ext cx="61926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/>
              <a:t>Figure </a:t>
            </a:r>
            <a:r>
              <a:rPr lang="en-US" altLang="ja-JP" sz="1200" b="1" dirty="0" smtClean="0"/>
              <a:t>S5. </a:t>
            </a:r>
            <a:r>
              <a:rPr lang="en-US" altLang="ja-JP" sz="1200" b="1" dirty="0"/>
              <a:t>T cell subsets </a:t>
            </a:r>
            <a:r>
              <a:rPr lang="en-US" altLang="ja-JP" sz="1200" b="1" dirty="0" smtClean="0"/>
              <a:t>(CD4</a:t>
            </a:r>
            <a:r>
              <a:rPr lang="en-US" altLang="ja-JP" sz="1200" b="1" baseline="30000" dirty="0" smtClean="0"/>
              <a:t>+</a:t>
            </a:r>
            <a:r>
              <a:rPr lang="en-US" altLang="ja-JP" sz="1200" b="1" dirty="0" smtClean="0"/>
              <a:t>PD-1</a:t>
            </a:r>
            <a:r>
              <a:rPr lang="en-US" altLang="ja-JP" sz="1200" b="1" baseline="30000" dirty="0" smtClean="0"/>
              <a:t>+</a:t>
            </a:r>
            <a:r>
              <a:rPr lang="en-US" altLang="ja-JP" sz="1200" b="1" dirty="0" smtClean="0"/>
              <a:t> and </a:t>
            </a:r>
            <a:r>
              <a:rPr lang="en-US" altLang="ja-JP" sz="1200" b="1" dirty="0" err="1" smtClean="0"/>
              <a:t>Tregs</a:t>
            </a:r>
            <a:r>
              <a:rPr lang="en-US" altLang="ja-JP" sz="1200" b="1" dirty="0" smtClean="0"/>
              <a:t>) analysis </a:t>
            </a:r>
            <a:r>
              <a:rPr lang="en-US" altLang="ja-JP" sz="1200" b="1" dirty="0"/>
              <a:t>throughout </a:t>
            </a:r>
            <a:r>
              <a:rPr lang="en-US" altLang="ja-JP" sz="1200" b="1" dirty="0" smtClean="0"/>
              <a:t>treatment. A</a:t>
            </a:r>
            <a:r>
              <a:rPr lang="en-US" altLang="ja-JP" sz="1200" dirty="0" smtClean="0"/>
              <a:t> </a:t>
            </a:r>
            <a:r>
              <a:rPr lang="en-US" altLang="ja-JP" sz="1200" dirty="0"/>
              <a:t>CD279 (PD-1) </a:t>
            </a:r>
            <a:r>
              <a:rPr lang="en-US" altLang="ja-JP" sz="1200" dirty="0" smtClean="0"/>
              <a:t>levels </a:t>
            </a:r>
            <a:r>
              <a:rPr lang="en-US" altLang="ja-JP" sz="1200" dirty="0"/>
              <a:t>from total CD4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 T lymphocytes </a:t>
            </a:r>
            <a:r>
              <a:rPr lang="en-US" altLang="ja-JP" sz="1200" dirty="0" smtClean="0"/>
              <a:t>evaluated by </a:t>
            </a:r>
            <a:r>
              <a:rPr lang="en-US" altLang="ja-JP" sz="1200" dirty="0"/>
              <a:t>flow cytometry (CD3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/CD8</a:t>
            </a:r>
            <a:r>
              <a:rPr lang="en-US" altLang="ja-JP" sz="1200" baseline="30000" dirty="0"/>
              <a:t>-</a:t>
            </a:r>
            <a:r>
              <a:rPr lang="en-US" altLang="ja-JP" sz="1200" dirty="0"/>
              <a:t>/CD4</a:t>
            </a:r>
            <a:r>
              <a:rPr lang="en-US" altLang="ja-JP" sz="1200" baseline="30000" dirty="0"/>
              <a:t>+</a:t>
            </a:r>
            <a:r>
              <a:rPr lang="en-US" altLang="ja-JP" sz="1200" dirty="0" smtClean="0"/>
              <a:t>/PD</a:t>
            </a:r>
            <a:r>
              <a:rPr lang="en-US" altLang="ja-JP" sz="1200" dirty="0"/>
              <a:t>-1</a:t>
            </a:r>
            <a:r>
              <a:rPr lang="en-US" altLang="ja-JP" sz="1200" baseline="30000" dirty="0" smtClean="0"/>
              <a:t>+</a:t>
            </a:r>
            <a:r>
              <a:rPr lang="en-US" altLang="ja-JP" sz="1200" dirty="0" smtClean="0"/>
              <a:t>; top panels). </a:t>
            </a:r>
            <a:r>
              <a:rPr lang="en-US" altLang="ja-JP" sz="1200" b="1" dirty="0" smtClean="0"/>
              <a:t>B</a:t>
            </a:r>
            <a:r>
              <a:rPr lang="en-US" altLang="ja-JP" sz="1200" dirty="0" smtClean="0"/>
              <a:t> </a:t>
            </a:r>
            <a:r>
              <a:rPr lang="en-US" altLang="ja-JP" sz="1200" dirty="0"/>
              <a:t>regulatory T cells (</a:t>
            </a:r>
            <a:r>
              <a:rPr lang="en-US" altLang="ja-JP" sz="1200" dirty="0" err="1"/>
              <a:t>Treg</a:t>
            </a:r>
            <a:r>
              <a:rPr lang="en-US" altLang="ja-JP" sz="1200" dirty="0"/>
              <a:t>) </a:t>
            </a:r>
            <a:r>
              <a:rPr lang="en-US" altLang="ja-JP" sz="1200" dirty="0" smtClean="0"/>
              <a:t>labelled as CD4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/CD25</a:t>
            </a:r>
            <a:r>
              <a:rPr lang="en-US" altLang="ja-JP" sz="1200" baseline="30000" dirty="0"/>
              <a:t>hi</a:t>
            </a:r>
            <a:r>
              <a:rPr lang="en-US" altLang="ja-JP" sz="1200" dirty="0"/>
              <a:t>/FoxP3</a:t>
            </a:r>
            <a:r>
              <a:rPr lang="en-US" altLang="ja-JP" sz="1200" baseline="30000" dirty="0" smtClean="0"/>
              <a:t>+ </a:t>
            </a:r>
            <a:r>
              <a:rPr lang="en-US" altLang="ja-JP" sz="1200" dirty="0" smtClean="0"/>
              <a:t>staining </a:t>
            </a:r>
            <a:r>
              <a:rPr lang="en-US" altLang="ja-JP" sz="1200" dirty="0"/>
              <a:t>of peripheral </a:t>
            </a:r>
            <a:r>
              <a:rPr lang="en-US" altLang="ja-JP" sz="1200" dirty="0" smtClean="0"/>
              <a:t>cells (top section). </a:t>
            </a:r>
            <a:r>
              <a:rPr lang="en-US" altLang="ja-JP" sz="1200" b="1" dirty="0" smtClean="0"/>
              <a:t>A and B</a:t>
            </a:r>
            <a:r>
              <a:rPr lang="en-US" altLang="ja-JP" sz="1200" dirty="0" smtClean="0"/>
              <a:t> Kaplan</a:t>
            </a:r>
            <a:r>
              <a:rPr lang="en-US" altLang="ja-JP" sz="1200" dirty="0"/>
              <a:t>-Meier </a:t>
            </a:r>
            <a:r>
              <a:rPr lang="en-US" altLang="ja-JP" sz="1200" dirty="0" smtClean="0"/>
              <a:t>OS </a:t>
            </a:r>
            <a:r>
              <a:rPr lang="en-US" altLang="ja-JP" sz="1200" dirty="0"/>
              <a:t>curves </a:t>
            </a:r>
            <a:r>
              <a:rPr lang="en-US" altLang="ja-JP" sz="1200" dirty="0" smtClean="0"/>
              <a:t>for patients with high or low proportions of CD4</a:t>
            </a:r>
            <a:r>
              <a:rPr lang="en-US" altLang="ja-JP" sz="1200" baseline="30000" dirty="0" smtClean="0"/>
              <a:t>+</a:t>
            </a:r>
            <a:r>
              <a:rPr lang="en-US" altLang="ja-JP" sz="1200" dirty="0" smtClean="0"/>
              <a:t>PD-1</a:t>
            </a:r>
            <a:r>
              <a:rPr lang="en-US" altLang="ja-JP" sz="1200" baseline="30000" dirty="0" smtClean="0"/>
              <a:t>+</a:t>
            </a:r>
            <a:r>
              <a:rPr lang="en-US" altLang="ja-JP" sz="1200" dirty="0" smtClean="0"/>
              <a:t> T cells at week 10 (</a:t>
            </a:r>
            <a:r>
              <a:rPr lang="en-US" altLang="ja-JP" sz="1200" b="1" dirty="0" smtClean="0"/>
              <a:t>A</a:t>
            </a:r>
            <a:r>
              <a:rPr lang="en-US" altLang="ja-JP" sz="1200" dirty="0" smtClean="0"/>
              <a:t>; bottom panel) and of </a:t>
            </a:r>
            <a:r>
              <a:rPr lang="en-US" altLang="ja-JP" sz="1200" dirty="0" err="1" smtClean="0"/>
              <a:t>Tregs</a:t>
            </a:r>
            <a:r>
              <a:rPr lang="en-US" altLang="ja-JP" sz="1200" dirty="0" smtClean="0"/>
              <a:t> at baseline (</a:t>
            </a:r>
            <a:r>
              <a:rPr lang="en-US" altLang="ja-JP" sz="1200" b="1" dirty="0" smtClean="0"/>
              <a:t>B</a:t>
            </a:r>
            <a:r>
              <a:rPr lang="en-US" altLang="ja-JP" sz="1200" dirty="0" smtClean="0"/>
              <a:t>; bottom panel) levels. </a:t>
            </a:r>
            <a:r>
              <a:rPr lang="en-US" altLang="ja-JP" sz="1200" dirty="0"/>
              <a:t>C</a:t>
            </a:r>
            <a:r>
              <a:rPr lang="en-US" altLang="ja-JP" sz="1200" dirty="0" smtClean="0"/>
              <a:t>utoff thresholds for high a low levels were defined </a:t>
            </a:r>
            <a:r>
              <a:rPr lang="en-US" altLang="ja-JP" sz="1200" dirty="0"/>
              <a:t>from the </a:t>
            </a:r>
            <a:r>
              <a:rPr lang="en-US" altLang="ja-JP" sz="1200" dirty="0" smtClean="0"/>
              <a:t>mean. P </a:t>
            </a:r>
            <a:r>
              <a:rPr lang="en-US" altLang="ja-JP" sz="1200" dirty="0"/>
              <a:t>values were calculated using the log-rank </a:t>
            </a:r>
            <a:r>
              <a:rPr lang="en-US" altLang="ja-JP" sz="1200" dirty="0" smtClean="0"/>
              <a:t>test </a:t>
            </a:r>
            <a:r>
              <a:rPr lang="en-US" altLang="ja-JP" sz="1200" dirty="0"/>
              <a:t>and are shown on each graph.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64" y="3601275"/>
            <a:ext cx="2897213" cy="226686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856" y="3635896"/>
            <a:ext cx="2841744" cy="2286071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>
            <a:off x="162616" y="1045605"/>
            <a:ext cx="6434736" cy="2218376"/>
            <a:chOff x="162616" y="3527512"/>
            <a:chExt cx="6434736" cy="2218376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16" y="3903487"/>
              <a:ext cx="3198261" cy="1842401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4737" y="3903486"/>
              <a:ext cx="3272615" cy="1842402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550517" y="3527512"/>
              <a:ext cx="242245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b="1" dirty="0" smtClean="0">
                  <a:latin typeface="Times New Roman"/>
                  <a:cs typeface="Times New Roman"/>
                </a:rPr>
                <a:t>CD279 (PD-1) on CD4</a:t>
              </a:r>
              <a:r>
                <a:rPr lang="en-CA" sz="1050" b="1" baseline="30000" dirty="0" smtClean="0">
                  <a:latin typeface="Times New Roman"/>
                  <a:cs typeface="Times New Roman"/>
                </a:rPr>
                <a:t>+</a:t>
              </a:r>
              <a:r>
                <a:rPr lang="en-CA" sz="1050" b="1" dirty="0" smtClean="0">
                  <a:latin typeface="Times New Roman"/>
                  <a:cs typeface="Times New Roman"/>
                </a:rPr>
                <a:t> T lymphocytes</a:t>
              </a:r>
              <a:endParaRPr lang="en-CA" sz="1050" b="1" dirty="0">
                <a:latin typeface="Times New Roman"/>
                <a:cs typeface="Times New Roman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732182" y="3529021"/>
              <a:ext cx="24577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b="1" dirty="0" err="1" smtClean="0">
                  <a:latin typeface="Times New Roman"/>
                  <a:cs typeface="Times New Roman"/>
                </a:rPr>
                <a:t>Treg</a:t>
              </a:r>
              <a:r>
                <a:rPr lang="en-CA" sz="1050" b="1" dirty="0" smtClean="0">
                  <a:latin typeface="Times New Roman"/>
                  <a:cs typeface="Times New Roman"/>
                </a:rPr>
                <a:t> in CD4</a:t>
              </a:r>
              <a:r>
                <a:rPr lang="en-CA" sz="1050" b="1" baseline="30000" dirty="0" smtClean="0">
                  <a:latin typeface="Times New Roman"/>
                  <a:cs typeface="Times New Roman"/>
                </a:rPr>
                <a:t>+</a:t>
              </a:r>
              <a:r>
                <a:rPr lang="en-CA" sz="1050" b="1" dirty="0" smtClean="0">
                  <a:latin typeface="Times New Roman"/>
                  <a:cs typeface="Times New Roman"/>
                </a:rPr>
                <a:t> T lymphocyte population</a:t>
              </a:r>
              <a:endParaRPr lang="en-CA" sz="1050" b="1" dirty="0">
                <a:latin typeface="Times New Roman"/>
                <a:cs typeface="Times New Roman"/>
              </a:endParaRPr>
            </a:p>
          </p:txBody>
        </p:sp>
        <p:pic>
          <p:nvPicPr>
            <p:cNvPr id="18" name="Image 17" descr="Sans titre 2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218" y="3814687"/>
              <a:ext cx="1123881" cy="313390"/>
            </a:xfrm>
            <a:prstGeom prst="rect">
              <a:avLst/>
            </a:prstGeom>
          </p:spPr>
        </p:pic>
        <p:pic>
          <p:nvPicPr>
            <p:cNvPr id="19" name="Image 18" descr="Sans titre 2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2869" y="3814687"/>
              <a:ext cx="1123881" cy="3133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528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/>
          <p:cNvCxnSpPr/>
          <p:nvPr/>
        </p:nvCxnSpPr>
        <p:spPr>
          <a:xfrm flipH="1">
            <a:off x="2120224" y="2599204"/>
            <a:ext cx="144016" cy="1012942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5039794" y="2615909"/>
            <a:ext cx="153781" cy="940934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32656" y="6189275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/>
              <a:t>Figure </a:t>
            </a:r>
            <a:r>
              <a:rPr lang="en-US" altLang="ja-JP" sz="1200" b="1" dirty="0" smtClean="0"/>
              <a:t>S6. ICOS expression on T cells throughout treatment.</a:t>
            </a:r>
            <a:r>
              <a:rPr lang="en-US" altLang="ja-JP" sz="1200" dirty="0"/>
              <a:t> </a:t>
            </a:r>
            <a:r>
              <a:rPr lang="en-US" altLang="ja-JP" sz="1200" b="1" dirty="0" smtClean="0"/>
              <a:t>A</a:t>
            </a:r>
            <a:r>
              <a:rPr lang="en-US" altLang="ja-JP" sz="1200" dirty="0" smtClean="0"/>
              <a:t> ICOS </a:t>
            </a:r>
            <a:r>
              <a:rPr lang="en-US" altLang="ja-JP" sz="1200" dirty="0"/>
              <a:t>expression on CD4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 </a:t>
            </a:r>
            <a:r>
              <a:rPr lang="en-US" altLang="ja-JP" sz="1200" dirty="0" smtClean="0"/>
              <a:t>(left) and </a:t>
            </a:r>
            <a:r>
              <a:rPr lang="en-US" altLang="ja-JP" sz="1200" dirty="0"/>
              <a:t>CD8</a:t>
            </a:r>
            <a:r>
              <a:rPr lang="en-US" altLang="ja-JP" sz="1200" baseline="30000" dirty="0"/>
              <a:t>+</a:t>
            </a:r>
            <a:r>
              <a:rPr lang="en-US" altLang="ja-JP" sz="1200" dirty="0"/>
              <a:t> </a:t>
            </a:r>
            <a:r>
              <a:rPr lang="en-US" altLang="ja-JP" sz="1200" dirty="0" smtClean="0"/>
              <a:t>(right) peripheral </a:t>
            </a:r>
            <a:r>
              <a:rPr lang="en-US" altLang="ja-JP" sz="1200" dirty="0"/>
              <a:t>T lymphocytes. All error bars are SEM</a:t>
            </a:r>
            <a:r>
              <a:rPr lang="en-US" altLang="ja-JP" sz="1200" dirty="0" smtClean="0"/>
              <a:t>. </a:t>
            </a:r>
            <a:r>
              <a:rPr lang="en-US" altLang="ja-JP" sz="1200" b="1" dirty="0"/>
              <a:t>B</a:t>
            </a:r>
            <a:r>
              <a:rPr lang="en-US" altLang="ja-JP" sz="1200" dirty="0"/>
              <a:t> </a:t>
            </a:r>
            <a:r>
              <a:rPr lang="en-US" altLang="ja-JP" sz="1200"/>
              <a:t>Kaplan-Meier </a:t>
            </a:r>
            <a:r>
              <a:rPr lang="en-US" altLang="ja-JP" sz="1200" smtClean="0"/>
              <a:t>OS </a:t>
            </a:r>
            <a:r>
              <a:rPr lang="en-US" altLang="ja-JP" sz="1200" dirty="0"/>
              <a:t>curves for </a:t>
            </a:r>
            <a:r>
              <a:rPr lang="en-US" altLang="ja-JP" sz="1200" dirty="0" smtClean="0"/>
              <a:t>ICOS levels at Week 10 (W10, cutoff defined from the mean) for CD4</a:t>
            </a:r>
            <a:r>
              <a:rPr lang="en-US" altLang="ja-JP" sz="1200" baseline="30000" dirty="0" smtClean="0"/>
              <a:t>+</a:t>
            </a:r>
            <a:r>
              <a:rPr lang="en-US" altLang="ja-JP" sz="1200" dirty="0" smtClean="0"/>
              <a:t> (left) and CD8</a:t>
            </a:r>
            <a:r>
              <a:rPr lang="en-US" altLang="ja-JP" sz="1200" baseline="30000" dirty="0" smtClean="0"/>
              <a:t>+</a:t>
            </a:r>
            <a:r>
              <a:rPr lang="en-US" altLang="ja-JP" sz="1200" dirty="0" smtClean="0"/>
              <a:t> (right). P </a:t>
            </a:r>
            <a:r>
              <a:rPr lang="en-US" altLang="ja-JP" sz="1200" dirty="0"/>
              <a:t>values were calculated using the </a:t>
            </a:r>
            <a:r>
              <a:rPr lang="en-US" altLang="ja-JP" sz="1200" dirty="0" smtClean="0"/>
              <a:t>log-rank and </a:t>
            </a:r>
            <a:r>
              <a:rPr lang="en-US" altLang="ja-JP" sz="1200" dirty="0"/>
              <a:t>are shown on each graph.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32656" y="309625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Times New Roman"/>
                <a:cs typeface="Times New Roman"/>
              </a:rPr>
              <a:t>B</a:t>
            </a:r>
            <a:endParaRPr lang="fr-FR" sz="2400" b="1" dirty="0">
              <a:latin typeface="Times New Roman"/>
              <a:cs typeface="Times New Roman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32656" y="503169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Times New Roman"/>
                <a:cs typeface="Times New Roman"/>
              </a:rPr>
              <a:t>A</a:t>
            </a:r>
            <a:endParaRPr lang="fr-FR" sz="2400" b="1" dirty="0">
              <a:latin typeface="Times New Roman"/>
              <a:cs typeface="Times New Roman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98" y="3628479"/>
            <a:ext cx="2892946" cy="231167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992" y="3635896"/>
            <a:ext cx="2905747" cy="2273270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464751" y="683568"/>
            <a:ext cx="6279758" cy="2198132"/>
            <a:chOff x="405376" y="5038164"/>
            <a:chExt cx="6279758" cy="2198132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376" y="5333193"/>
              <a:ext cx="2951616" cy="1903103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1500" y="5333193"/>
              <a:ext cx="3303634" cy="1903103"/>
            </a:xfrm>
            <a:prstGeom prst="rect">
              <a:avLst/>
            </a:prstGeom>
          </p:spPr>
        </p:pic>
        <p:pic>
          <p:nvPicPr>
            <p:cNvPr id="17" name="Image 16" descr="Sans titre 2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3225" y="5341542"/>
              <a:ext cx="1201688" cy="335086"/>
            </a:xfrm>
            <a:prstGeom prst="rect">
              <a:avLst/>
            </a:prstGeom>
          </p:spPr>
        </p:pic>
        <p:pic>
          <p:nvPicPr>
            <p:cNvPr id="18" name="Image 17" descr="Sans titre 2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9155" y="5341542"/>
              <a:ext cx="1201688" cy="335086"/>
            </a:xfrm>
            <a:prstGeom prst="rect">
              <a:avLst/>
            </a:prstGeom>
          </p:spPr>
        </p:pic>
        <p:sp>
          <p:nvSpPr>
            <p:cNvPr id="21" name="ZoneTexte 20"/>
            <p:cNvSpPr txBox="1"/>
            <p:nvPr/>
          </p:nvSpPr>
          <p:spPr>
            <a:xfrm>
              <a:off x="548680" y="5038164"/>
              <a:ext cx="306045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b="1" dirty="0" smtClean="0">
                  <a:latin typeface="Times New Roman"/>
                  <a:cs typeface="Times New Roman"/>
                </a:rPr>
                <a:t>CD278 (ICOS) on CD4</a:t>
              </a:r>
              <a:r>
                <a:rPr lang="en-CA" sz="1050" b="1" baseline="30000" dirty="0" smtClean="0">
                  <a:latin typeface="Times New Roman"/>
                  <a:cs typeface="Times New Roman"/>
                </a:rPr>
                <a:t>+</a:t>
              </a:r>
              <a:r>
                <a:rPr lang="en-CA" sz="1050" b="1" dirty="0" smtClean="0">
                  <a:latin typeface="Times New Roman"/>
                  <a:cs typeface="Times New Roman"/>
                </a:rPr>
                <a:t> and CD8</a:t>
              </a:r>
              <a:r>
                <a:rPr lang="en-CA" sz="1050" b="1" baseline="30000" dirty="0" smtClean="0">
                  <a:latin typeface="Times New Roman"/>
                  <a:cs typeface="Times New Roman"/>
                </a:rPr>
                <a:t>+</a:t>
              </a:r>
              <a:r>
                <a:rPr lang="en-CA" sz="1050" b="1" dirty="0" smtClean="0">
                  <a:latin typeface="Times New Roman"/>
                  <a:cs typeface="Times New Roman"/>
                </a:rPr>
                <a:t> T lymphocytes</a:t>
              </a:r>
              <a:endParaRPr lang="en-CA" sz="1050" b="1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17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676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Times New Roman</vt:lpstr>
      <vt:lpstr>Thème Office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p0063745</dc:creator>
  <cp:lastModifiedBy>Eftihia Cocolakis</cp:lastModifiedBy>
  <cp:revision>36</cp:revision>
  <cp:lastPrinted>2017-09-22T16:41:01Z</cp:lastPrinted>
  <dcterms:created xsi:type="dcterms:W3CDTF">2017-09-15T01:23:01Z</dcterms:created>
  <dcterms:modified xsi:type="dcterms:W3CDTF">2017-09-28T20:31:24Z</dcterms:modified>
</cp:coreProperties>
</file>