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6" r:id="rId2"/>
    <p:sldId id="315" r:id="rId3"/>
    <p:sldId id="303" r:id="rId4"/>
    <p:sldId id="300" r:id="rId5"/>
    <p:sldId id="304" r:id="rId6"/>
    <p:sldId id="306" r:id="rId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00FF"/>
    <a:srgbClr val="00CC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2" autoAdjust="0"/>
    <p:restoredTop sz="94650" autoAdjust="0"/>
  </p:normalViewPr>
  <p:slideViewPr>
    <p:cSldViewPr>
      <p:cViewPr varScale="1">
        <p:scale>
          <a:sx n="127" d="100"/>
          <a:sy n="127" d="100"/>
        </p:scale>
        <p:origin x="10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1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/>
          <a:lstStyle>
            <a:lvl1pPr algn="r">
              <a:defRPr sz="1300"/>
            </a:lvl1pPr>
          </a:lstStyle>
          <a:p>
            <a:fld id="{011597F5-B411-4379-ADBD-3ABC3D1C0C5E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 anchor="b"/>
          <a:lstStyle>
            <a:lvl1pPr algn="r">
              <a:defRPr sz="1300"/>
            </a:lvl1pPr>
          </a:lstStyle>
          <a:p>
            <a:fld id="{EC07905A-5500-494E-83AD-C61470845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758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962" y="1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/>
          <a:lstStyle>
            <a:lvl1pPr algn="r">
              <a:defRPr sz="1300"/>
            </a:lvl1pPr>
          </a:lstStyle>
          <a:p>
            <a:fld id="{1E7D2397-CCF2-4124-B91A-D41C1DFCE154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47" tIns="47424" rIns="94847" bIns="474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183" y="4561226"/>
            <a:ext cx="5850835" cy="4320213"/>
          </a:xfrm>
          <a:prstGeom prst="rect">
            <a:avLst/>
          </a:prstGeom>
        </p:spPr>
        <p:txBody>
          <a:bodyPr vert="horz" lIns="94847" tIns="47424" rIns="94847" bIns="474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47" tIns="47424" rIns="94847" bIns="47424" rtlCol="0" anchor="b"/>
          <a:lstStyle>
            <a:lvl1pPr algn="r">
              <a:defRPr sz="1300"/>
            </a:lvl1pPr>
          </a:lstStyle>
          <a:p>
            <a:fld id="{BE32255C-9594-4E4B-AA59-7C99C41D1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1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2255C-9594-4E4B-AA59-7C99C41D13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05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32255C-9594-4E4B-AA59-7C99C41D13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4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7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6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17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7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5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6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4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45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C5FA-03EB-4AA2-8C37-F27C002228D1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01D5D-E830-45BD-BEA3-91B32CA28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6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49458" y="457200"/>
            <a:ext cx="4089197" cy="2586826"/>
            <a:chOff x="2459916" y="2966341"/>
            <a:chExt cx="4089197" cy="2586826"/>
          </a:xfrm>
        </p:grpSpPr>
        <p:sp>
          <p:nvSpPr>
            <p:cNvPr id="19" name="TextBox 18"/>
            <p:cNvSpPr txBox="1"/>
            <p:nvPr/>
          </p:nvSpPr>
          <p:spPr>
            <a:xfrm>
              <a:off x="2459916" y="2979421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19118" y="2966341"/>
              <a:ext cx="37299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Total AUC of TG levels from 0 to 6 hours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57736" y="5260778"/>
              <a:ext cx="1213794" cy="2923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76800" y="5260777"/>
              <a:ext cx="1364476" cy="292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1781635"/>
                </p:ext>
              </p:extLst>
            </p:nvPr>
          </p:nvGraphicFramePr>
          <p:xfrm>
            <a:off x="2527652" y="3124870"/>
            <a:ext cx="3762375" cy="2279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9" name="Prism 5" r:id="rId3" imgW="3762720" imgH="2279880" progId="Prism5.Document">
                    <p:embed/>
                  </p:oleObj>
                </mc:Choice>
                <mc:Fallback>
                  <p:oleObj name="Prism 5" r:id="rId3" imgW="3762720" imgH="227988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527652" y="3124870"/>
                          <a:ext cx="3762375" cy="22796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Group 20"/>
          <p:cNvGrpSpPr/>
          <p:nvPr/>
        </p:nvGrpSpPr>
        <p:grpSpPr>
          <a:xfrm>
            <a:off x="408342" y="457200"/>
            <a:ext cx="4267200" cy="2669977"/>
            <a:chOff x="408342" y="457200"/>
            <a:chExt cx="4267200" cy="2669977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9247762"/>
                </p:ext>
              </p:extLst>
            </p:nvPr>
          </p:nvGraphicFramePr>
          <p:xfrm>
            <a:off x="408342" y="624983"/>
            <a:ext cx="4132263" cy="2411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0" name="Prism 5" r:id="rId5" imgW="4512600" imgH="2633400" progId="Prism5.Document">
                    <p:embed/>
                  </p:oleObj>
                </mc:Choice>
                <mc:Fallback>
                  <p:oleObj name="Prism 5" r:id="rId5" imgW="4512600" imgH="26334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08342" y="624983"/>
                          <a:ext cx="4132263" cy="241133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582258" y="460177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00387" y="457200"/>
              <a:ext cx="979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TG levels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129719" y="2534606"/>
              <a:ext cx="3281069" cy="592571"/>
              <a:chOff x="2035563" y="2343835"/>
              <a:chExt cx="2568464" cy="44533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035563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65615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704956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053287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320021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73832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24973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400489" y="2343835"/>
                <a:ext cx="203538" cy="190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159361" y="2569430"/>
                <a:ext cx="950174" cy="219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Pretreatment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504549" y="2569429"/>
                <a:ext cx="1068130" cy="2197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Post-treatment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343742" y="1603177"/>
              <a:ext cx="331800" cy="292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††</a:t>
              </a:r>
              <a:endParaRPr lang="en-US" sz="140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538187" y="3411986"/>
            <a:ext cx="8142642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1. Effects of MAT9001 or EPA-EE treatment on postprandial TG levels.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Blood triglyceride (TG) levels were measured fasting (0 hour) and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postprandially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(4 and 6 hours after the high-fat meal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just prior to (pretreatment) and at the end of (post-treatment) each treatment.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B, For each intervention, total area under the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curve (AUC)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TG levels from 0 to 6 hours was compared between pre- and post-treatment values. ***P&lt;0.001 for post- versus pretreatment with MAT9001; 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P&lt;0.05 for post- versus pretreatment with EPA-EE; ^^^P&lt;0.001 for 4 or 6 hours versus 0 hour of MAT9001 treatment; 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$$$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4 or 6 hours versus 0 hour of EPA-EE treatment. </a:t>
            </a:r>
            <a:r>
              <a:rPr lang="en-US" sz="1400" baseline="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††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 for MAT9001 versus EPA-EE for post- versus pretreatment.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239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" name="Object 20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646561"/>
              </p:ext>
            </p:extLst>
          </p:nvPr>
        </p:nvGraphicFramePr>
        <p:xfrm>
          <a:off x="5326375" y="3924124"/>
          <a:ext cx="2522225" cy="1537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1" name="Prism 5" r:id="rId3" imgW="4357080" imgH="2601720" progId="Prism5.Document">
                  <p:embed/>
                </p:oleObj>
              </mc:Choice>
              <mc:Fallback>
                <p:oleObj name="Prism 5" r:id="rId3" imgW="435708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26375" y="3924124"/>
                        <a:ext cx="2522225" cy="1537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565975"/>
              </p:ext>
            </p:extLst>
          </p:nvPr>
        </p:nvGraphicFramePr>
        <p:xfrm>
          <a:off x="1871379" y="3903972"/>
          <a:ext cx="2622313" cy="1531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2" name="Prism 5" r:id="rId5" imgW="4581000" imgH="2592360" progId="Prism5.Document">
                  <p:embed/>
                </p:oleObj>
              </mc:Choice>
              <mc:Fallback>
                <p:oleObj name="Prism 5" r:id="rId5" imgW="4581000" imgH="25923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71379" y="3903972"/>
                        <a:ext cx="2622313" cy="1531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951272"/>
              </p:ext>
            </p:extLst>
          </p:nvPr>
        </p:nvGraphicFramePr>
        <p:xfrm>
          <a:off x="1981200" y="2056039"/>
          <a:ext cx="2611940" cy="1507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3" name="Prism 5" r:id="rId7" imgW="4636080" imgH="2610720" progId="Prism5.Document">
                  <p:embed/>
                </p:oleObj>
              </mc:Choice>
              <mc:Fallback>
                <p:oleObj name="Prism 5" r:id="rId7" imgW="4636080" imgH="2610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81200" y="2056039"/>
                        <a:ext cx="2611940" cy="1507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2443892" y="3203376"/>
            <a:ext cx="2210962" cy="490210"/>
            <a:chOff x="2053693" y="2343835"/>
            <a:chExt cx="2799558" cy="485161"/>
          </a:xfrm>
        </p:grpSpPr>
        <p:sp>
          <p:nvSpPr>
            <p:cNvPr id="45" name="TextBox 44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3988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0495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532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3132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673832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24973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00489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53693" y="2570081"/>
              <a:ext cx="1292120" cy="258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07775" y="2570080"/>
              <a:ext cx="1445476" cy="258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8728679"/>
              </p:ext>
            </p:extLst>
          </p:nvPr>
        </p:nvGraphicFramePr>
        <p:xfrm>
          <a:off x="1911305" y="294368"/>
          <a:ext cx="2524480" cy="1512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4" name="Prism 5" r:id="rId9" imgW="4489920" imgH="2615400" progId="Prism5.Document">
                  <p:embed/>
                </p:oleObj>
              </mc:Choice>
              <mc:Fallback>
                <p:oleObj name="Prism 5" r:id="rId9" imgW="4489920" imgH="26154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11305" y="294368"/>
                        <a:ext cx="2524480" cy="1512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274769"/>
              </p:ext>
            </p:extLst>
          </p:nvPr>
        </p:nvGraphicFramePr>
        <p:xfrm>
          <a:off x="5375115" y="303343"/>
          <a:ext cx="2555162" cy="1504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5" name="Prism 5" r:id="rId11" imgW="4544280" imgH="2592360" progId="Prism5.Document">
                  <p:embed/>
                </p:oleObj>
              </mc:Choice>
              <mc:Fallback>
                <p:oleObj name="Prism 5" r:id="rId11" imgW="4544280" imgH="25923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75115" y="303343"/>
                        <a:ext cx="2555162" cy="1504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55662" y="118646"/>
            <a:ext cx="277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5662" y="1874223"/>
            <a:ext cx="277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5662" y="3733800"/>
            <a:ext cx="277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86200" y="3733800"/>
            <a:ext cx="2337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Nonclassical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05315" y="73223"/>
            <a:ext cx="2266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6200" y="1902023"/>
            <a:ext cx="2221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Intermediate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75935" y="1447800"/>
            <a:ext cx="2210962" cy="457199"/>
            <a:chOff x="2025822" y="2343835"/>
            <a:chExt cx="2799558" cy="616300"/>
          </a:xfrm>
        </p:grpSpPr>
        <p:sp>
          <p:nvSpPr>
            <p:cNvPr id="16" name="TextBox 15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988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484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532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132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942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438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248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25822" y="2607487"/>
              <a:ext cx="1292120" cy="352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79904" y="2607487"/>
              <a:ext cx="1445476" cy="3526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314306" y="1447798"/>
            <a:ext cx="2161802" cy="457205"/>
            <a:chOff x="2053693" y="2343835"/>
            <a:chExt cx="2737311" cy="490764"/>
          </a:xfrm>
        </p:grpSpPr>
        <p:sp>
          <p:nvSpPr>
            <p:cNvPr id="30" name="TextBox 29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988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74848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532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32773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694294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0438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248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53693" y="2553787"/>
              <a:ext cx="1292120" cy="280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45529" y="2553787"/>
              <a:ext cx="1445475" cy="280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240038" y="304800"/>
            <a:ext cx="11513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31364" y="304800"/>
            <a:ext cx="6738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85621" y="2056039"/>
            <a:ext cx="6957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296299" y="5062487"/>
            <a:ext cx="2210962" cy="500113"/>
            <a:chOff x="2053693" y="2343835"/>
            <a:chExt cx="2799558" cy="604987"/>
          </a:xfrm>
        </p:grpSpPr>
        <p:sp>
          <p:nvSpPr>
            <p:cNvPr id="57" name="TextBox 56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3988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4848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108654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37905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754571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105713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48122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053693" y="2632352"/>
              <a:ext cx="1292120" cy="316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407775" y="2632352"/>
              <a:ext cx="1445476" cy="3164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2967275" y="3886200"/>
            <a:ext cx="69032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827205"/>
              </p:ext>
            </p:extLst>
          </p:nvPr>
        </p:nvGraphicFramePr>
        <p:xfrm>
          <a:off x="5351585" y="2085292"/>
          <a:ext cx="2515444" cy="1499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6" name="Prism 5" r:id="rId13" imgW="4471200" imgH="2601720" progId="Prism5.Document">
                  <p:embed/>
                </p:oleObj>
              </mc:Choice>
              <mc:Fallback>
                <p:oleObj name="Prism 5" r:id="rId13" imgW="447120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51585" y="2085292"/>
                        <a:ext cx="2515444" cy="14990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9" name="Group 68"/>
          <p:cNvGrpSpPr/>
          <p:nvPr/>
        </p:nvGrpSpPr>
        <p:grpSpPr>
          <a:xfrm>
            <a:off x="5720492" y="3239156"/>
            <a:ext cx="2210962" cy="454429"/>
            <a:chOff x="2053693" y="2343835"/>
            <a:chExt cx="2799558" cy="434658"/>
          </a:xfrm>
        </p:grpSpPr>
        <p:sp>
          <p:nvSpPr>
            <p:cNvPr id="70" name="TextBox 69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73523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0495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05609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3132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673832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024973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400489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053693" y="2528265"/>
              <a:ext cx="1292120" cy="25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407775" y="2528265"/>
              <a:ext cx="1445476" cy="25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6242510" y="2056039"/>
            <a:ext cx="12276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63838" y="3886200"/>
            <a:ext cx="11513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5713886" y="5116931"/>
            <a:ext cx="2210962" cy="462149"/>
            <a:chOff x="2053693" y="2343835"/>
            <a:chExt cx="2799558" cy="569143"/>
          </a:xfrm>
        </p:grpSpPr>
        <p:sp>
          <p:nvSpPr>
            <p:cNvPr id="84" name="TextBox 83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39889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714960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7512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34552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721043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100368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475884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053693" y="2590799"/>
              <a:ext cx="1292120" cy="322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407775" y="2590801"/>
              <a:ext cx="1445476" cy="322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81000" y="5562600"/>
            <a:ext cx="84582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2. Effects of MAT9001 or EPA-EE treatment on monocyte subset counts and proportions.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Counts and percentages of each monocyte subset (classical [A], intermediate [B], and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nonclassical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[C]) were examined by flow cytometry in combination with a complete blood count in the fasting (0 hour) and postprandial (4 and 6 hours after the high-fat meal) states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 prior to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treatment. *P&lt;0.05, **P&lt;0.01, ***P&lt;0.001 for post- versus pretreatment of MAT9001; 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P&lt;0.05,  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##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P&lt;0.01, 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###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post- versus pretreatment of EPA-EE; ^P&lt;0.05, ^^P&lt;0.01 for 4 or 6 hours versus 0 hour of MAT9001 treatment; 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P&lt;0.01, 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$$$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4 or 6 hours versus 0 hour of EPA-EE treatment.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63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76800" y="25639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261860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9839" y="2615624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Nonclassical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81878" y="256399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ntermediate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20799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207999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93197"/>
              </p:ext>
            </p:extLst>
          </p:nvPr>
        </p:nvGraphicFramePr>
        <p:xfrm>
          <a:off x="2745248" y="2731051"/>
          <a:ext cx="3503152" cy="202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5" name="Prism 5" r:id="rId4" imgW="4412160" imgH="2601720" progId="Prism5.Document">
                  <p:embed/>
                </p:oleObj>
              </mc:Choice>
              <mc:Fallback>
                <p:oleObj name="Prism 5" r:id="rId4" imgW="441216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5248" y="2731051"/>
                        <a:ext cx="3503152" cy="202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Group 54"/>
          <p:cNvGrpSpPr/>
          <p:nvPr/>
        </p:nvGrpSpPr>
        <p:grpSpPr>
          <a:xfrm>
            <a:off x="3348331" y="4327424"/>
            <a:ext cx="2855277" cy="549376"/>
            <a:chOff x="2035563" y="2343835"/>
            <a:chExt cx="2235149" cy="412871"/>
          </a:xfrm>
        </p:grpSpPr>
        <p:sp>
          <p:nvSpPr>
            <p:cNvPr id="56" name="TextBox 55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374323" y="1993021"/>
            <a:ext cx="2855277" cy="521575"/>
            <a:chOff x="2035563" y="2343835"/>
            <a:chExt cx="2235149" cy="391978"/>
          </a:xfrm>
        </p:grpSpPr>
        <p:sp>
          <p:nvSpPr>
            <p:cNvPr id="67" name="TextBox 66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98712" y="2512161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253286" y="2527641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047676"/>
              </p:ext>
            </p:extLst>
          </p:nvPr>
        </p:nvGraphicFramePr>
        <p:xfrm>
          <a:off x="4800600" y="396601"/>
          <a:ext cx="3429000" cy="201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6" name="Prism 5" r:id="rId6" imgW="4412160" imgH="2601720" progId="Prism5.Document">
                  <p:embed/>
                </p:oleObj>
              </mc:Choice>
              <mc:Fallback>
                <p:oleObj name="Prism 5" r:id="rId6" imgW="441216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00600" y="396601"/>
                        <a:ext cx="3429000" cy="2012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066800" y="1933721"/>
            <a:ext cx="2845998" cy="580879"/>
            <a:chOff x="2053693" y="2343835"/>
            <a:chExt cx="3015555" cy="633069"/>
          </a:xfrm>
        </p:grpSpPr>
        <p:sp>
          <p:nvSpPr>
            <p:cNvPr id="20" name="TextBox 19"/>
            <p:cNvSpPr txBox="1"/>
            <p:nvPr/>
          </p:nvSpPr>
          <p:spPr>
            <a:xfrm>
              <a:off x="206268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2170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85203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3757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5956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63265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95147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98846" y="2343835"/>
              <a:ext cx="270402" cy="26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53693" y="2675017"/>
              <a:ext cx="1197784" cy="301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70256" y="2675015"/>
              <a:ext cx="1343856" cy="301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808123"/>
              </p:ext>
            </p:extLst>
          </p:nvPr>
        </p:nvGraphicFramePr>
        <p:xfrm>
          <a:off x="482600" y="316724"/>
          <a:ext cx="347980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7" name="Prism 5" r:id="rId8" imgW="4412160" imgH="2629080" progId="Prism5.Document">
                  <p:embed/>
                </p:oleObj>
              </mc:Choice>
              <mc:Fallback>
                <p:oleObj name="Prism 5" r:id="rId8" imgW="4412160" imgH="26290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2600" y="316724"/>
                        <a:ext cx="3479800" cy="207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641008" y="4898106"/>
            <a:ext cx="7969592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3. Effects of MAT9001 or EPA-EE treatment on monocyte </a:t>
            </a: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nile</a:t>
            </a: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 staining of lipids.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Nile red staining of lipids was performed in monocytes (subsets) by flow cytometry </a:t>
            </a:r>
            <a:r>
              <a:rPr lang="en-US" sz="14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fasting (0 hour) and postprandial (4 and 6 hours after the high-fat meal) states and presented as mean fluorescence intensity (MFI) of </a:t>
            </a:r>
            <a:r>
              <a:rPr lang="en-US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nile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 staining on each monocyte subset: classical (A), intermediate (B), and </a:t>
            </a:r>
            <a:r>
              <a:rPr lang="en-US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nonclassical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(C). *P&lt;0.05, **P&lt;0.01 for post- versus pretreatment of MAT9001; ^P&lt;0.05 for 4 or 6 hours versus 0 hour of MAT9001 treatment.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843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82258" y="1524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0858" y="1524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4858" y="255043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43134" y="152400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32272" y="2514600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onclassical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62600" y="152400"/>
            <a:ext cx="2242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ntermediate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43518" y="366373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†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446127"/>
              </p:ext>
            </p:extLst>
          </p:nvPr>
        </p:nvGraphicFramePr>
        <p:xfrm>
          <a:off x="638175" y="231775"/>
          <a:ext cx="3476625" cy="203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3" name="Prism 5" r:id="rId3" imgW="4453200" imgH="2601720" progId="Prism5.Document">
                  <p:embed/>
                </p:oleObj>
              </mc:Choice>
              <mc:Fallback>
                <p:oleObj name="Prism 5" r:id="rId3" imgW="445320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8175" y="231775"/>
                        <a:ext cx="3476625" cy="203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212094" y="1831777"/>
            <a:ext cx="2855277" cy="549376"/>
            <a:chOff x="2035563" y="2343835"/>
            <a:chExt cx="2235149" cy="412871"/>
          </a:xfrm>
        </p:grpSpPr>
        <p:sp>
          <p:nvSpPr>
            <p:cNvPr id="19" name="TextBox 18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329464"/>
              </p:ext>
            </p:extLst>
          </p:nvPr>
        </p:nvGraphicFramePr>
        <p:xfrm>
          <a:off x="4688284" y="271857"/>
          <a:ext cx="3577431" cy="2090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4" name="Prism 5" r:id="rId5" imgW="4453200" imgH="2601720" progId="Prism5.Document">
                  <p:embed/>
                </p:oleObj>
              </mc:Choice>
              <mc:Fallback>
                <p:oleObj name="Prism 5" r:id="rId5" imgW="445320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88284" y="271857"/>
                        <a:ext cx="3577431" cy="2090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5298123" y="1905000"/>
            <a:ext cx="2855277" cy="549376"/>
            <a:chOff x="2035563" y="2343835"/>
            <a:chExt cx="2235149" cy="412871"/>
          </a:xfrm>
        </p:grpSpPr>
        <p:sp>
          <p:nvSpPr>
            <p:cNvPr id="33" name="TextBox 32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904787" y="4260585"/>
            <a:ext cx="2895600" cy="549376"/>
            <a:chOff x="2035563" y="2343835"/>
            <a:chExt cx="2266714" cy="412871"/>
          </a:xfrm>
        </p:grpSpPr>
        <p:sp>
          <p:nvSpPr>
            <p:cNvPr id="44" name="TextBox 43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44332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7764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75899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098739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232085"/>
              </p:ext>
            </p:extLst>
          </p:nvPr>
        </p:nvGraphicFramePr>
        <p:xfrm>
          <a:off x="2365230" y="2630939"/>
          <a:ext cx="3492456" cy="20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5" name="Prism 5" r:id="rId7" imgW="4416840" imgH="2601720" progId="Prism5.Document">
                  <p:embed/>
                </p:oleObj>
              </mc:Choice>
              <mc:Fallback>
                <p:oleObj name="Prism 5" r:id="rId7" imgW="441684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65230" y="2630939"/>
                        <a:ext cx="3492456" cy="2057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81000" y="4916017"/>
            <a:ext cx="8229600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4. Effects of MAT9001 or EPA-EE treatment on monocyte CD11c.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CD11c levels were examined on monocytes (subsets) by flow cytometry in the fasting (0 hour) and postprandial (4 and 6 hours after the high-fat meal) states and presented as MFI levels on each monocyte subset: classical (A), intermediate (B), and </a:t>
            </a:r>
            <a:r>
              <a:rPr lang="en-US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nonclassical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(C). *P&lt;0.05, **P&lt;0.01 for post- versus pretreatment of MAT9001;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##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 for post- versus pretreatment of EPA-EE; ^P&lt;0.05, ^^^P&lt;0.001 for 4 or 6 hours versus 0 hour of MAT9001 treatment;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4 or 6 hours versus 0 hour of EPA-EE treatment; †P&lt;0.05 for MAT9001 versus EPA-EE for post- versus pretreatment.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81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543389" y="152400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9241" y="17598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7783" y="256297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73166" y="2560628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onclassical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45783" y="195451"/>
            <a:ext cx="2242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ntermediate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1383" y="19363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047855"/>
              </p:ext>
            </p:extLst>
          </p:nvPr>
        </p:nvGraphicFramePr>
        <p:xfrm>
          <a:off x="685800" y="244301"/>
          <a:ext cx="3535983" cy="2052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" name="Prism 5" r:id="rId3" imgW="4498920" imgH="2610720" progId="Prism5.Document">
                  <p:embed/>
                </p:oleObj>
              </mc:Choice>
              <mc:Fallback>
                <p:oleObj name="Prism 5" r:id="rId3" imgW="4498920" imgH="2610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244301"/>
                        <a:ext cx="3535983" cy="20524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290306" y="1858852"/>
            <a:ext cx="2855277" cy="549376"/>
            <a:chOff x="2035563" y="2343835"/>
            <a:chExt cx="2235149" cy="412871"/>
          </a:xfrm>
        </p:grpSpPr>
        <p:sp>
          <p:nvSpPr>
            <p:cNvPr id="24" name="TextBox 23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699454"/>
              </p:ext>
            </p:extLst>
          </p:nvPr>
        </p:nvGraphicFramePr>
        <p:xfrm>
          <a:off x="4928491" y="274628"/>
          <a:ext cx="3505057" cy="2027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" name="Prism 5" r:id="rId5" imgW="4498560" imgH="2601720" progId="Prism5.Document">
                  <p:embed/>
                </p:oleObj>
              </mc:Choice>
              <mc:Fallback>
                <p:oleObj name="Prism 5" r:id="rId5" imgW="449856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28491" y="274628"/>
                        <a:ext cx="3505057" cy="2027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33"/>
          <p:cNvGrpSpPr/>
          <p:nvPr/>
        </p:nvGrpSpPr>
        <p:grpSpPr>
          <a:xfrm>
            <a:off x="5517183" y="1858852"/>
            <a:ext cx="2855277" cy="549376"/>
            <a:chOff x="2035563" y="2343835"/>
            <a:chExt cx="2235149" cy="412871"/>
          </a:xfrm>
        </p:grpSpPr>
        <p:sp>
          <p:nvSpPr>
            <p:cNvPr id="35" name="TextBox 34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6201653"/>
              </p:ext>
            </p:extLst>
          </p:nvPr>
        </p:nvGraphicFramePr>
        <p:xfrm>
          <a:off x="2744669" y="2704294"/>
          <a:ext cx="3462068" cy="2072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1" name="Prism 5" r:id="rId7" imgW="4375440" imgH="2619720" progId="Prism5.Document">
                  <p:embed/>
                </p:oleObj>
              </mc:Choice>
              <mc:Fallback>
                <p:oleObj name="Prism 5" r:id="rId7" imgW="4375440" imgH="2619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44669" y="2704294"/>
                        <a:ext cx="3462068" cy="2072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3307224" y="4344965"/>
            <a:ext cx="2855277" cy="549376"/>
            <a:chOff x="2035563" y="2343835"/>
            <a:chExt cx="2235149" cy="412871"/>
          </a:xfrm>
        </p:grpSpPr>
        <p:sp>
          <p:nvSpPr>
            <p:cNvPr id="46" name="TextBox 45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73262" y="5029200"/>
            <a:ext cx="7960052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5. Effects of MAT9001 or EPA-EE treatment on monocyte CD36.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CD36 MFI levels were examined on monocytes (subsets: classical [A], intermediate [B], and </a:t>
            </a:r>
            <a:r>
              <a:rPr lang="en-US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nonclassical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[C]) by flow cytometry in the fasting (0 hour) and postprandial (4 and 6 hours after the high-fat meal) states. *P&lt;0.05 for post- versus pretreatment of MAT9001; </a:t>
            </a:r>
            <a:r>
              <a:rPr lang="en-US" sz="1400" baseline="30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##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 for post- versus pretreatment of EPA-EE; ^P&lt;0.05, ^^P&lt;0.01, ^^^P&lt;0.001 for 4 or 6 hours versus 0 hour of MAT9001 treatment;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P&lt;0.01,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4 or 6 hours versus 0 hour of EPA-EE treatment.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80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28116"/>
              </p:ext>
            </p:extLst>
          </p:nvPr>
        </p:nvGraphicFramePr>
        <p:xfrm>
          <a:off x="2586512" y="2793914"/>
          <a:ext cx="3461335" cy="2077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7" name="Prism 5" r:id="rId4" imgW="4412160" imgH="2647440" progId="Prism5.Document">
                  <p:embed/>
                </p:oleObj>
              </mc:Choice>
              <mc:Fallback>
                <p:oleObj name="Prism 5" r:id="rId4" imgW="4412160" imgH="26474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86512" y="2793914"/>
                        <a:ext cx="3461335" cy="20775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581903"/>
              </p:ext>
            </p:extLst>
          </p:nvPr>
        </p:nvGraphicFramePr>
        <p:xfrm>
          <a:off x="4731702" y="231577"/>
          <a:ext cx="3589506" cy="2145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8" name="Prism 5" r:id="rId6" imgW="4412160" imgH="2629080" progId="Prism5.Document">
                  <p:embed/>
                </p:oleObj>
              </mc:Choice>
              <mc:Fallback>
                <p:oleObj name="Prism 5" r:id="rId6" imgW="4412160" imgH="26290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31702" y="231577"/>
                        <a:ext cx="3589506" cy="2145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733565"/>
              </p:ext>
            </p:extLst>
          </p:nvPr>
        </p:nvGraphicFramePr>
        <p:xfrm>
          <a:off x="609600" y="231577"/>
          <a:ext cx="3525776" cy="2079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9" name="Prism 5" r:id="rId8" imgW="4412160" imgH="2601720" progId="Prism5.Document">
                  <p:embed/>
                </p:oleObj>
              </mc:Choice>
              <mc:Fallback>
                <p:oleObj name="Prism 5" r:id="rId8" imgW="4412160" imgH="2601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" y="231577"/>
                        <a:ext cx="3525776" cy="2079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620858" y="1553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63458" y="271242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27019" y="152400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Classical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43224" y="2669977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onclassical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81878" y="155377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ntermediate monocytes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" y="1553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219200" y="1892001"/>
            <a:ext cx="2855277" cy="549376"/>
            <a:chOff x="2035563" y="2343835"/>
            <a:chExt cx="2235149" cy="412871"/>
          </a:xfrm>
        </p:grpSpPr>
        <p:sp>
          <p:nvSpPr>
            <p:cNvPr id="18" name="TextBox 17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34000" y="1907977"/>
            <a:ext cx="2927009" cy="549376"/>
            <a:chOff x="2035563" y="2343835"/>
            <a:chExt cx="2291301" cy="412871"/>
          </a:xfrm>
        </p:grpSpPr>
        <p:sp>
          <p:nvSpPr>
            <p:cNvPr id="35" name="TextBox 34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6892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502236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0048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123326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164523" y="4422577"/>
            <a:ext cx="2855277" cy="549376"/>
            <a:chOff x="2035563" y="2343835"/>
            <a:chExt cx="2235149" cy="412871"/>
          </a:xfrm>
        </p:grpSpPr>
        <p:sp>
          <p:nvSpPr>
            <p:cNvPr id="46" name="TextBox 45"/>
            <p:cNvSpPr txBox="1"/>
            <p:nvPr/>
          </p:nvSpPr>
          <p:spPr>
            <a:xfrm>
              <a:off x="2035563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12727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10978" y="2343840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909230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112768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4608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44335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067174" y="2343835"/>
              <a:ext cx="203538" cy="190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098712" y="2548533"/>
              <a:ext cx="884922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53286" y="2548534"/>
              <a:ext cx="992839" cy="208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Post-treatment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09600" y="5050506"/>
            <a:ext cx="8153400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6. Effects of MAT9001 or EPA-EE treatment on monocyte CCR5.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CCR5 MFI levels were examined on monocytes (subsets: classical [A], intermediate [B], and </a:t>
            </a:r>
            <a:r>
              <a:rPr lang="en-US" sz="14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nonclassical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[C]) by flow cytometry in the fasting (0 hour) and postprandial (4 and 6 hours after the high-fat meal) states. *P&lt;0.05, **P&lt;0.01 for post- versus pretreatment of MAT9001;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P&lt;0.05 for post- versus pretreatment of EPA-EE; ^P&lt;0.05, ^^P&lt;0.01 for 4 or 6 hours versus 0 hour of MAT9001 treatment;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P&lt;0.05,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P&lt;0.01, </a:t>
            </a:r>
            <a:r>
              <a:rPr lang="en-US" sz="14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$$$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P&lt;0.001 for 4 or 6 hours versus 0 hour of EPA-EE treatment.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61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19121</TotalTime>
  <Words>1023</Words>
  <Application>Microsoft Office PowerPoint</Application>
  <PresentationFormat>On-screen Show (4:3)</PresentationFormat>
  <Paragraphs>242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Wu, Huaizhu</dc:creator>
  <cp:lastModifiedBy>Wu, Huaizhu</cp:lastModifiedBy>
  <cp:revision>451</cp:revision>
  <cp:lastPrinted>2017-05-11T21:46:25Z</cp:lastPrinted>
  <dcterms:created xsi:type="dcterms:W3CDTF">2015-06-11T19:07:44Z</dcterms:created>
  <dcterms:modified xsi:type="dcterms:W3CDTF">2017-07-24T18:07:30Z</dcterms:modified>
</cp:coreProperties>
</file>