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61" r:id="rId8"/>
    <p:sldId id="264" r:id="rId9"/>
    <p:sldId id="262" r:id="rId10"/>
    <p:sldId id="263"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9" d="100"/>
          <a:sy n="89" d="100"/>
        </p:scale>
        <p:origin x="-1428"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arin\Documents\Results\Susceptibility\Biofilm-hptB-rsmYZ-sagSrsmYZ-081015.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Petrova%20et%20al_SagS%20domains\EMI%20REVISION\Planktonic_Susceptibility_SagS_HmsPHisKA.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Petrova%20et%20al_SagS%20domains\EMI%20REVISION\Planktonic_Susceptibility_SagS_HmsPHisK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New%20or%20need%20revisions\SagS%20phosphorylation\071015%20sagS%20SDM%20COMSTA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Karin\Documents\Results\Resistance%20PA4878\DOD-SagS\SagS%20domains\FINAL_SagS%20domain%20constructs%20COMSTAT-10061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New%20or%20need%20revisions\Gupta%20-%20SagS%20domains\SagS%20phosphorylation\Other%20or%20previous%20files\071015%20sagS%20SDM%20COMSTAT.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Petrova%20et%20al_SagS%20domains\010216%20SagS%20MOAC%20SA%20and%20CoIP%20Blots%20ImageJ%20analysi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Petrova%20et%20al_SagS%20domains\010216%20SagS%20MOAC%20SA%20and%20CoIP%20Blots%20ImageJ%20analysi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New%20or%20need%20revisions\Gupta%20-%20SagS%20domains\NEW%20outlines\SagS%20biofilms_All%20compiled%20cdiGMP%20data%2011_13_2014.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New%20or%20need%20revisions\Gupta%20-%20SagS%20domains\COMSTAT%20biomas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Karin\Documents\Publication\Biofilm%20resistance%20manuscripts\New%20or%20need%20revisions\Gupta%20-%20SagS%20domains\COMSTAT%20biomas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errBars>
            <c:errBarType val="plus"/>
            <c:errValType val="cust"/>
            <c:noEndCap val="0"/>
            <c:plus>
              <c:numRef>
                <c:f>Sheet3!$H$10:$H$21</c:f>
                <c:numCache>
                  <c:formatCode>General</c:formatCode>
                  <c:ptCount val="12"/>
                  <c:pt idx="0">
                    <c:v>212132034.35596424</c:v>
                  </c:pt>
                  <c:pt idx="1">
                    <c:v>141421356.23730952</c:v>
                  </c:pt>
                  <c:pt idx="2">
                    <c:v>816496580.92772603</c:v>
                  </c:pt>
                  <c:pt idx="3">
                    <c:v>2085965004.5003152</c:v>
                  </c:pt>
                  <c:pt idx="4">
                    <c:v>11455129855.222071</c:v>
                  </c:pt>
                  <c:pt idx="5">
                    <c:v>5303300858.899106</c:v>
                  </c:pt>
                  <c:pt idx="6">
                    <c:v>11667261889.578035</c:v>
                  </c:pt>
                  <c:pt idx="7">
                    <c:v>684672995.75133765</c:v>
                  </c:pt>
                  <c:pt idx="8">
                    <c:v>494974746.83058327</c:v>
                  </c:pt>
                  <c:pt idx="9">
                    <c:v>816496580.92772603</c:v>
                  </c:pt>
                  <c:pt idx="10">
                    <c:v>4242640687.1192851</c:v>
                  </c:pt>
                  <c:pt idx="11">
                    <c:v>11313708498.984737</c:v>
                  </c:pt>
                </c:numCache>
              </c:numRef>
            </c:plus>
            <c:minus>
              <c:numLit>
                <c:formatCode>General</c:formatCode>
                <c:ptCount val="1"/>
                <c:pt idx="0">
                  <c:v>1</c:v>
                </c:pt>
              </c:numLit>
            </c:minus>
          </c:errBars>
          <c:cat>
            <c:strRef>
              <c:f>Sheet3!$F$10:$F$21</c:f>
              <c:strCache>
                <c:ptCount val="12"/>
                <c:pt idx="0">
                  <c:v>PAO1</c:v>
                </c:pt>
                <c:pt idx="1">
                  <c:v>ΔsagS</c:v>
                </c:pt>
                <c:pt idx="2">
                  <c:v>ΔsagS/pJN105</c:v>
                </c:pt>
                <c:pt idx="3">
                  <c:v>sagS/pJN-HisKA</c:v>
                </c:pt>
                <c:pt idx="4">
                  <c:v>sagS/pJN-HisKA-Rec</c:v>
                </c:pt>
                <c:pt idx="5">
                  <c:v>sagS/pJN-Rec</c:v>
                </c:pt>
                <c:pt idx="6">
                  <c:v>sagS/pJN-HmsP-HisKA</c:v>
                </c:pt>
                <c:pt idx="7">
                  <c:v>sagS/pMJT-HmsP-HisKA-H315A</c:v>
                </c:pt>
                <c:pt idx="8">
                  <c:v>ΔsagSΔrsmYZ</c:v>
                </c:pt>
                <c:pt idx="9">
                  <c:v>ΔcafA</c:v>
                </c:pt>
                <c:pt idx="10">
                  <c:v>ΔrsmYZ</c:v>
                </c:pt>
                <c:pt idx="11">
                  <c:v>ΔhptB</c:v>
                </c:pt>
              </c:strCache>
            </c:strRef>
          </c:cat>
          <c:val>
            <c:numRef>
              <c:f>Sheet3!$G$10:$G$21</c:f>
              <c:numCache>
                <c:formatCode>General</c:formatCode>
                <c:ptCount val="12"/>
                <c:pt idx="0">
                  <c:v>1925000000</c:v>
                </c:pt>
                <c:pt idx="1">
                  <c:v>2700000000</c:v>
                </c:pt>
                <c:pt idx="2">
                  <c:v>2450000000</c:v>
                </c:pt>
                <c:pt idx="3">
                  <c:v>5975000000</c:v>
                </c:pt>
                <c:pt idx="4">
                  <c:v>9900000000</c:v>
                </c:pt>
                <c:pt idx="5">
                  <c:v>5750000000</c:v>
                </c:pt>
                <c:pt idx="6">
                  <c:v>13250000000</c:v>
                </c:pt>
                <c:pt idx="7">
                  <c:v>619666666.66666663</c:v>
                </c:pt>
                <c:pt idx="8">
                  <c:v>1450000000</c:v>
                </c:pt>
                <c:pt idx="9">
                  <c:v>2450000000</c:v>
                </c:pt>
                <c:pt idx="10">
                  <c:v>23000000000</c:v>
                </c:pt>
                <c:pt idx="11">
                  <c:v>45000000000</c:v>
                </c:pt>
              </c:numCache>
            </c:numRef>
          </c:val>
        </c:ser>
        <c:dLbls>
          <c:showLegendKey val="0"/>
          <c:showVal val="0"/>
          <c:showCatName val="0"/>
          <c:showSerName val="0"/>
          <c:showPercent val="0"/>
          <c:showBubbleSize val="0"/>
        </c:dLbls>
        <c:gapWidth val="90"/>
        <c:axId val="181108736"/>
        <c:axId val="181110272"/>
      </c:barChart>
      <c:catAx>
        <c:axId val="181108736"/>
        <c:scaling>
          <c:orientation val="minMax"/>
        </c:scaling>
        <c:delete val="0"/>
        <c:axPos val="b"/>
        <c:majorTickMark val="out"/>
        <c:minorTickMark val="none"/>
        <c:tickLblPos val="nextTo"/>
        <c:crossAx val="181110272"/>
        <c:crosses val="autoZero"/>
        <c:auto val="1"/>
        <c:lblAlgn val="ctr"/>
        <c:lblOffset val="100"/>
        <c:noMultiLvlLbl val="0"/>
      </c:catAx>
      <c:valAx>
        <c:axId val="181110272"/>
        <c:scaling>
          <c:logBase val="10"/>
          <c:orientation val="minMax"/>
        </c:scaling>
        <c:delete val="0"/>
        <c:axPos val="l"/>
        <c:title>
          <c:tx>
            <c:rich>
              <a:bodyPr rot="-5400000" vert="horz"/>
              <a:lstStyle/>
              <a:p>
                <a:pPr>
                  <a:defRPr sz="1200"/>
                </a:pPr>
                <a:r>
                  <a:rPr lang="en-US" sz="1200"/>
                  <a:t>CFU/biofilm</a:t>
                </a:r>
              </a:p>
            </c:rich>
          </c:tx>
          <c:layout/>
          <c:overlay val="0"/>
        </c:title>
        <c:numFmt formatCode="0.0E+00" sourceLinked="0"/>
        <c:majorTickMark val="out"/>
        <c:minorTickMark val="none"/>
        <c:tickLblPos val="nextTo"/>
        <c:crossAx val="181108736"/>
        <c:crosses val="autoZero"/>
        <c:crossBetween val="between"/>
        <c:majorUnit val="100"/>
      </c:valAx>
      <c:spPr>
        <a:noFill/>
        <a:ln w="25400">
          <a:noFill/>
        </a:ln>
      </c:spPr>
    </c:plotArea>
    <c:plotVisOnly val="1"/>
    <c:dispBlanksAs val="gap"/>
    <c:showDLblsOverMax val="0"/>
  </c:chart>
  <c:txPr>
    <a:bodyPr/>
    <a:lstStyle/>
    <a:p>
      <a:pPr>
        <a:defRPr sz="11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569685039370078"/>
          <c:y val="4.77323121495059E-2"/>
          <c:w val="0.63096981627296589"/>
          <c:h val="0.54790470863273233"/>
        </c:manualLayout>
      </c:layout>
      <c:barChart>
        <c:barDir val="col"/>
        <c:grouping val="clustered"/>
        <c:varyColors val="0"/>
        <c:ser>
          <c:idx val="0"/>
          <c:order val="0"/>
          <c:spPr>
            <a:solidFill>
              <a:schemeClr val="tx1"/>
            </a:solidFill>
          </c:spPr>
          <c:invertIfNegative val="0"/>
          <c:errBars>
            <c:errBarType val="plus"/>
            <c:errValType val="cust"/>
            <c:noEndCap val="0"/>
            <c:plus>
              <c:numRef>
                <c:f>[Planktonic_Susceptibility_SagS_HmsPHisKA.xlsx]Sheet3!$M$4:$M$8</c:f>
                <c:numCache>
                  <c:formatCode>General</c:formatCode>
                  <c:ptCount val="5"/>
                  <c:pt idx="0">
                    <c:v>285306852.35374212</c:v>
                  </c:pt>
                  <c:pt idx="1">
                    <c:v>285692937.51413339</c:v>
                  </c:pt>
                  <c:pt idx="2">
                    <c:v>239412158.87707502</c:v>
                  </c:pt>
                  <c:pt idx="3">
                    <c:v>254355990.09453195</c:v>
                  </c:pt>
                  <c:pt idx="4">
                    <c:v>236374125.64138079</c:v>
                  </c:pt>
                </c:numCache>
              </c:numRef>
            </c:plus>
            <c:minus>
              <c:numLit>
                <c:formatCode>General</c:formatCode>
                <c:ptCount val="1"/>
                <c:pt idx="0">
                  <c:v>1</c:v>
                </c:pt>
              </c:numLit>
            </c:minus>
          </c:errBars>
          <c:cat>
            <c:strRef>
              <c:f>[Planktonic_Susceptibility_SagS_HmsPHisKA.xlsx]Sheet3!$K$4:$K$8</c:f>
              <c:strCache>
                <c:ptCount val="5"/>
                <c:pt idx="0">
                  <c:v>PAO1/pMJT1</c:v>
                </c:pt>
                <c:pt idx="1">
                  <c:v>ΔsagS/pMJT1</c:v>
                </c:pt>
                <c:pt idx="2">
                  <c:v>ΔsagS/pMJT-sagS</c:v>
                </c:pt>
                <c:pt idx="3">
                  <c:v>ΔsagS/pMJT-HmsP-HisKA</c:v>
                </c:pt>
                <c:pt idx="4">
                  <c:v>ΔsagS/pMJT-HmsP-HisKA-H315A</c:v>
                </c:pt>
              </c:strCache>
            </c:strRef>
          </c:cat>
          <c:val>
            <c:numRef>
              <c:f>[Planktonic_Susceptibility_SagS_HmsPHisKA.xlsx]Sheet3!$L$4:$L$8</c:f>
              <c:numCache>
                <c:formatCode>General</c:formatCode>
                <c:ptCount val="5"/>
                <c:pt idx="0">
                  <c:v>788125000</c:v>
                </c:pt>
                <c:pt idx="1">
                  <c:v>790625000</c:v>
                </c:pt>
                <c:pt idx="2">
                  <c:v>913750000</c:v>
                </c:pt>
                <c:pt idx="3">
                  <c:v>863125000</c:v>
                </c:pt>
                <c:pt idx="4">
                  <c:v>844375000</c:v>
                </c:pt>
              </c:numCache>
            </c:numRef>
          </c:val>
        </c:ser>
        <c:dLbls>
          <c:showLegendKey val="0"/>
          <c:showVal val="0"/>
          <c:showCatName val="0"/>
          <c:showSerName val="0"/>
          <c:showPercent val="0"/>
          <c:showBubbleSize val="0"/>
        </c:dLbls>
        <c:gapWidth val="90"/>
        <c:axId val="181694464"/>
        <c:axId val="181696000"/>
      </c:barChart>
      <c:catAx>
        <c:axId val="181694464"/>
        <c:scaling>
          <c:orientation val="minMax"/>
        </c:scaling>
        <c:delete val="0"/>
        <c:axPos val="b"/>
        <c:majorTickMark val="out"/>
        <c:minorTickMark val="none"/>
        <c:tickLblPos val="nextTo"/>
        <c:crossAx val="181696000"/>
        <c:crosses val="autoZero"/>
        <c:auto val="1"/>
        <c:lblAlgn val="ctr"/>
        <c:lblOffset val="100"/>
        <c:noMultiLvlLbl val="0"/>
      </c:catAx>
      <c:valAx>
        <c:axId val="181696000"/>
        <c:scaling>
          <c:logBase val="10"/>
          <c:orientation val="minMax"/>
        </c:scaling>
        <c:delete val="0"/>
        <c:axPos val="l"/>
        <c:title>
          <c:tx>
            <c:rich>
              <a:bodyPr rot="-5400000" vert="horz"/>
              <a:lstStyle/>
              <a:p>
                <a:pPr>
                  <a:defRPr/>
                </a:pPr>
                <a:r>
                  <a:rPr lang="en-US"/>
                  <a:t>CFU/ml (log10)</a:t>
                </a:r>
              </a:p>
            </c:rich>
          </c:tx>
          <c:layout>
            <c:manualLayout>
              <c:xMode val="edge"/>
              <c:yMode val="edge"/>
              <c:x val="4.3874890638670172E-2"/>
              <c:y val="0.21148430216714714"/>
            </c:manualLayout>
          </c:layout>
          <c:overlay val="0"/>
        </c:title>
        <c:numFmt formatCode="General" sourceLinked="1"/>
        <c:majorTickMark val="out"/>
        <c:minorTickMark val="none"/>
        <c:tickLblPos val="nextTo"/>
        <c:crossAx val="181694464"/>
        <c:crosses val="autoZero"/>
        <c:crossBetween val="between"/>
        <c:majorUnit val="10"/>
      </c:valAx>
    </c:plotArea>
    <c:plotVisOnly val="1"/>
    <c:dispBlanksAs val="gap"/>
    <c:showDLblsOverMax val="0"/>
  </c:chart>
  <c:txPr>
    <a:bodyPr/>
    <a:lstStyle/>
    <a:p>
      <a:pPr>
        <a:defRPr sz="11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911654660188753"/>
          <c:y val="3.6371890860079838E-2"/>
          <c:w val="0.81187636119953088"/>
          <c:h val="0.49420108727195339"/>
        </c:manualLayout>
      </c:layout>
      <c:barChart>
        <c:barDir val="col"/>
        <c:grouping val="clustered"/>
        <c:varyColors val="0"/>
        <c:ser>
          <c:idx val="0"/>
          <c:order val="0"/>
          <c:spPr>
            <a:solidFill>
              <a:schemeClr val="tx1"/>
            </a:solidFill>
          </c:spPr>
          <c:invertIfNegative val="0"/>
          <c:errBars>
            <c:errBarType val="plus"/>
            <c:errValType val="cust"/>
            <c:noEndCap val="0"/>
            <c:plus>
              <c:numRef>
                <c:f>[Planktonic_Susceptibility_SagS_HmsPHisKA.xlsx]Summary!$A$12:$E$12</c:f>
                <c:numCache>
                  <c:formatCode>General</c:formatCode>
                  <c:ptCount val="5"/>
                  <c:pt idx="0">
                    <c:v>0.73184003280148391</c:v>
                  </c:pt>
                  <c:pt idx="1">
                    <c:v>0.47422501661433053</c:v>
                  </c:pt>
                  <c:pt idx="2">
                    <c:v>0.70803000752189771</c:v>
                  </c:pt>
                  <c:pt idx="3">
                    <c:v>0.75011725188898415</c:v>
                  </c:pt>
                  <c:pt idx="4">
                    <c:v>0.64831533006800623</c:v>
                  </c:pt>
                </c:numCache>
              </c:numRef>
            </c:plus>
            <c:minus>
              <c:numLit>
                <c:formatCode>General</c:formatCode>
                <c:ptCount val="1"/>
                <c:pt idx="0">
                  <c:v>1</c:v>
                </c:pt>
              </c:numLit>
            </c:minus>
          </c:errBars>
          <c:cat>
            <c:strRef>
              <c:f>[Planktonic_Susceptibility_SagS_HmsPHisKA.xlsx]Summary!$A$1:$E$1</c:f>
              <c:strCache>
                <c:ptCount val="5"/>
                <c:pt idx="0">
                  <c:v>PAO1/pMJT1</c:v>
                </c:pt>
                <c:pt idx="1">
                  <c:v>ΔsagS/pMJT1</c:v>
                </c:pt>
                <c:pt idx="2">
                  <c:v>ΔsagS/pMJT-sagS</c:v>
                </c:pt>
                <c:pt idx="3">
                  <c:v>ΔsagS/pMJT-HmsP-HisKA</c:v>
                </c:pt>
                <c:pt idx="4">
                  <c:v>ΔsagS/pMJT-HmsP-HisKA-H315A</c:v>
                </c:pt>
              </c:strCache>
            </c:strRef>
          </c:cat>
          <c:val>
            <c:numRef>
              <c:f>[Planktonic_Susceptibility_SagS_HmsPHisKA.xlsx]Summary!$A$11:$E$11</c:f>
              <c:numCache>
                <c:formatCode>General</c:formatCode>
                <c:ptCount val="5"/>
                <c:pt idx="0">
                  <c:v>4.0498167882719649</c:v>
                </c:pt>
                <c:pt idx="1">
                  <c:v>4.0362044200904377</c:v>
                </c:pt>
                <c:pt idx="2">
                  <c:v>4.3009790383967061</c:v>
                </c:pt>
                <c:pt idx="3">
                  <c:v>4.0484968687894636</c:v>
                </c:pt>
                <c:pt idx="4">
                  <c:v>3.8914381915859488</c:v>
                </c:pt>
              </c:numCache>
            </c:numRef>
          </c:val>
        </c:ser>
        <c:dLbls>
          <c:showLegendKey val="0"/>
          <c:showVal val="0"/>
          <c:showCatName val="0"/>
          <c:showSerName val="0"/>
          <c:showPercent val="0"/>
          <c:showBubbleSize val="0"/>
        </c:dLbls>
        <c:gapWidth val="90"/>
        <c:axId val="181724672"/>
        <c:axId val="181726208"/>
      </c:barChart>
      <c:catAx>
        <c:axId val="181724672"/>
        <c:scaling>
          <c:orientation val="minMax"/>
        </c:scaling>
        <c:delete val="0"/>
        <c:axPos val="b"/>
        <c:majorTickMark val="out"/>
        <c:minorTickMark val="none"/>
        <c:tickLblPos val="nextTo"/>
        <c:crossAx val="181726208"/>
        <c:crosses val="autoZero"/>
        <c:auto val="1"/>
        <c:lblAlgn val="ctr"/>
        <c:lblOffset val="100"/>
        <c:noMultiLvlLbl val="0"/>
      </c:catAx>
      <c:valAx>
        <c:axId val="181726208"/>
        <c:scaling>
          <c:orientation val="minMax"/>
          <c:min val="0"/>
        </c:scaling>
        <c:delete val="0"/>
        <c:axPos val="l"/>
        <c:title>
          <c:tx>
            <c:rich>
              <a:bodyPr rot="-5400000" vert="horz"/>
              <a:lstStyle/>
              <a:p>
                <a:pPr>
                  <a:defRPr/>
                </a:pPr>
                <a:r>
                  <a:rPr lang="en-US"/>
                  <a:t>CFU Log Reduction</a:t>
                </a:r>
              </a:p>
            </c:rich>
          </c:tx>
          <c:layout/>
          <c:overlay val="0"/>
        </c:title>
        <c:numFmt formatCode="General" sourceLinked="1"/>
        <c:majorTickMark val="out"/>
        <c:minorTickMark val="none"/>
        <c:tickLblPos val="nextTo"/>
        <c:crossAx val="181724672"/>
        <c:crosses val="autoZero"/>
        <c:crossBetween val="between"/>
      </c:valAx>
    </c:plotArea>
    <c:plotVisOnly val="1"/>
    <c:dispBlanksAs val="gap"/>
    <c:showDLblsOverMax val="0"/>
  </c:chart>
  <c:txPr>
    <a:bodyPr/>
    <a:lstStyle/>
    <a:p>
      <a:pPr>
        <a:defRPr sz="11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763177507757817"/>
          <c:y val="8.4191819772528417E-2"/>
          <c:w val="0.80650267784959728"/>
          <c:h val="0.60861657917760292"/>
        </c:manualLayout>
      </c:layout>
      <c:barChart>
        <c:barDir val="col"/>
        <c:grouping val="clustered"/>
        <c:varyColors val="0"/>
        <c:ser>
          <c:idx val="0"/>
          <c:order val="0"/>
          <c:tx>
            <c:strRef>
              <c:f>Sheet1!$L$1</c:f>
              <c:strCache>
                <c:ptCount val="1"/>
                <c:pt idx="0">
                  <c:v>Average thickness</c:v>
                </c:pt>
              </c:strCache>
            </c:strRef>
          </c:tx>
          <c:spPr>
            <a:solidFill>
              <a:schemeClr val="tx1"/>
            </a:solidFill>
            <a:ln>
              <a:solidFill>
                <a:sysClr val="windowText" lastClr="000000"/>
              </a:solidFill>
            </a:ln>
          </c:spPr>
          <c:invertIfNegative val="0"/>
          <c:errBars>
            <c:errBarType val="plus"/>
            <c:errValType val="cust"/>
            <c:noEndCap val="0"/>
            <c:plus>
              <c:numRef>
                <c:f>Sheet1!$L$11:$L$19</c:f>
                <c:numCache>
                  <c:formatCode>General</c:formatCode>
                  <c:ptCount val="9"/>
                  <c:pt idx="0">
                    <c:v>4.6654487177440105</c:v>
                  </c:pt>
                  <c:pt idx="1">
                    <c:v>0.62</c:v>
                  </c:pt>
                  <c:pt idx="2">
                    <c:v>0.62</c:v>
                  </c:pt>
                  <c:pt idx="3">
                    <c:v>8.99</c:v>
                  </c:pt>
                  <c:pt idx="4">
                    <c:v>1.2479673784887824</c:v>
                  </c:pt>
                  <c:pt idx="5">
                    <c:v>2.2415460469375041</c:v>
                  </c:pt>
                  <c:pt idx="6">
                    <c:v>0.77799980252242873</c:v>
                  </c:pt>
                  <c:pt idx="7">
                    <c:v>3.0656853653325804</c:v>
                  </c:pt>
                  <c:pt idx="8">
                    <c:v>0.62493042739282545</c:v>
                  </c:pt>
                </c:numCache>
              </c:numRef>
            </c:plus>
            <c:minus>
              <c:numLit>
                <c:formatCode>General</c:formatCode>
                <c:ptCount val="1"/>
                <c:pt idx="0">
                  <c:v>1</c:v>
                </c:pt>
              </c:numLit>
            </c:minus>
          </c:errBars>
          <c:cat>
            <c:strRef>
              <c:f>Sheet1!$I$2:$I$9</c:f>
              <c:strCache>
                <c:ptCount val="8"/>
                <c:pt idx="0">
                  <c:v>PAO1</c:v>
                </c:pt>
                <c:pt idx="1">
                  <c:v>ΔsagS</c:v>
                </c:pt>
                <c:pt idx="2">
                  <c:v>ΔsagS/pJN105</c:v>
                </c:pt>
                <c:pt idx="3">
                  <c:v>ΔsagS/pJN-sagS</c:v>
                </c:pt>
                <c:pt idx="4">
                  <c:v>ΔsagS/H315A</c:v>
                </c:pt>
                <c:pt idx="5">
                  <c:v>ΔsagS/H348A</c:v>
                </c:pt>
                <c:pt idx="6">
                  <c:v>ΔsagS/D713A</c:v>
                </c:pt>
                <c:pt idx="7">
                  <c:v>ΔsagS/D713E</c:v>
                </c:pt>
              </c:strCache>
            </c:strRef>
          </c:cat>
          <c:val>
            <c:numRef>
              <c:f>Sheet1!$L$2:$L$9</c:f>
              <c:numCache>
                <c:formatCode>General</c:formatCode>
                <c:ptCount val="8"/>
                <c:pt idx="0">
                  <c:v>8.5509258333333324</c:v>
                </c:pt>
                <c:pt idx="1">
                  <c:v>0.83</c:v>
                </c:pt>
                <c:pt idx="2">
                  <c:v>0.83</c:v>
                </c:pt>
                <c:pt idx="3">
                  <c:v>11.9</c:v>
                </c:pt>
                <c:pt idx="4">
                  <c:v>1.529699947368421</c:v>
                </c:pt>
                <c:pt idx="5">
                  <c:v>9.14194</c:v>
                </c:pt>
                <c:pt idx="6">
                  <c:v>0.92932092222222229</c:v>
                </c:pt>
                <c:pt idx="7">
                  <c:v>10.192675555555557</c:v>
                </c:pt>
              </c:numCache>
            </c:numRef>
          </c:val>
        </c:ser>
        <c:ser>
          <c:idx val="1"/>
          <c:order val="1"/>
          <c:tx>
            <c:strRef>
              <c:f>Sheet1!$M$1</c:f>
              <c:strCache>
                <c:ptCount val="1"/>
                <c:pt idx="0">
                  <c:v>Maximum thickness</c:v>
                </c:pt>
              </c:strCache>
            </c:strRef>
          </c:tx>
          <c:spPr>
            <a:solidFill>
              <a:schemeClr val="bg1">
                <a:lumMod val="50000"/>
              </a:schemeClr>
            </a:solidFill>
            <a:ln>
              <a:solidFill>
                <a:sysClr val="windowText" lastClr="000000"/>
              </a:solidFill>
            </a:ln>
          </c:spPr>
          <c:invertIfNegative val="0"/>
          <c:errBars>
            <c:errBarType val="plus"/>
            <c:errValType val="cust"/>
            <c:noEndCap val="0"/>
            <c:plus>
              <c:numRef>
                <c:f>Sheet1!$M$11:$M$19</c:f>
                <c:numCache>
                  <c:formatCode>General</c:formatCode>
                  <c:ptCount val="9"/>
                  <c:pt idx="0">
                    <c:v>15.59339283158093</c:v>
                  </c:pt>
                  <c:pt idx="1">
                    <c:v>2.83</c:v>
                  </c:pt>
                  <c:pt idx="2">
                    <c:v>2.83</c:v>
                  </c:pt>
                  <c:pt idx="3">
                    <c:v>9</c:v>
                  </c:pt>
                  <c:pt idx="4">
                    <c:v>4</c:v>
                  </c:pt>
                  <c:pt idx="5">
                    <c:v>11.914997469822762</c:v>
                  </c:pt>
                  <c:pt idx="6">
                    <c:v>5</c:v>
                  </c:pt>
                  <c:pt idx="7">
                    <c:v>9.9846134126465067</c:v>
                  </c:pt>
                  <c:pt idx="8">
                    <c:v>8.3671594057804182</c:v>
                  </c:pt>
                </c:numCache>
              </c:numRef>
            </c:plus>
            <c:minus>
              <c:numLit>
                <c:formatCode>General</c:formatCode>
                <c:ptCount val="1"/>
                <c:pt idx="0">
                  <c:v>1</c:v>
                </c:pt>
              </c:numLit>
            </c:minus>
          </c:errBars>
          <c:cat>
            <c:strRef>
              <c:f>Sheet1!$I$2:$I$9</c:f>
              <c:strCache>
                <c:ptCount val="8"/>
                <c:pt idx="0">
                  <c:v>PAO1</c:v>
                </c:pt>
                <c:pt idx="1">
                  <c:v>ΔsagS</c:v>
                </c:pt>
                <c:pt idx="2">
                  <c:v>ΔsagS/pJN105</c:v>
                </c:pt>
                <c:pt idx="3">
                  <c:v>ΔsagS/pJN-sagS</c:v>
                </c:pt>
                <c:pt idx="4">
                  <c:v>ΔsagS/H315A</c:v>
                </c:pt>
                <c:pt idx="5">
                  <c:v>ΔsagS/H348A</c:v>
                </c:pt>
                <c:pt idx="6">
                  <c:v>ΔsagS/D713A</c:v>
                </c:pt>
                <c:pt idx="7">
                  <c:v>ΔsagS/D713E</c:v>
                </c:pt>
              </c:strCache>
            </c:strRef>
          </c:cat>
          <c:val>
            <c:numRef>
              <c:f>Sheet1!$M$2:$M$9</c:f>
              <c:numCache>
                <c:formatCode>General</c:formatCode>
                <c:ptCount val="8"/>
                <c:pt idx="0">
                  <c:v>47.025000000000006</c:v>
                </c:pt>
                <c:pt idx="1">
                  <c:v>9</c:v>
                </c:pt>
                <c:pt idx="2">
                  <c:v>9</c:v>
                </c:pt>
                <c:pt idx="3">
                  <c:v>47.67</c:v>
                </c:pt>
                <c:pt idx="4">
                  <c:v>15</c:v>
                </c:pt>
                <c:pt idx="5">
                  <c:v>39.049999999999997</c:v>
                </c:pt>
                <c:pt idx="6">
                  <c:v>16.5</c:v>
                </c:pt>
                <c:pt idx="7">
                  <c:v>55</c:v>
                </c:pt>
              </c:numCache>
            </c:numRef>
          </c:val>
        </c:ser>
        <c:dLbls>
          <c:showLegendKey val="0"/>
          <c:showVal val="0"/>
          <c:showCatName val="0"/>
          <c:showSerName val="0"/>
          <c:showPercent val="0"/>
          <c:showBubbleSize val="0"/>
        </c:dLbls>
        <c:gapWidth val="90"/>
        <c:axId val="181231616"/>
        <c:axId val="181233152"/>
      </c:barChart>
      <c:catAx>
        <c:axId val="181231616"/>
        <c:scaling>
          <c:orientation val="minMax"/>
        </c:scaling>
        <c:delete val="0"/>
        <c:axPos val="b"/>
        <c:majorTickMark val="out"/>
        <c:minorTickMark val="none"/>
        <c:tickLblPos val="nextTo"/>
        <c:crossAx val="181233152"/>
        <c:crosses val="autoZero"/>
        <c:auto val="1"/>
        <c:lblAlgn val="ctr"/>
        <c:lblOffset val="100"/>
        <c:noMultiLvlLbl val="0"/>
      </c:catAx>
      <c:valAx>
        <c:axId val="181233152"/>
        <c:scaling>
          <c:orientation val="minMax"/>
        </c:scaling>
        <c:delete val="0"/>
        <c:axPos val="l"/>
        <c:title>
          <c:tx>
            <c:rich>
              <a:bodyPr rot="-5400000" vert="horz"/>
              <a:lstStyle/>
              <a:p>
                <a:pPr>
                  <a:defRPr/>
                </a:pPr>
                <a:r>
                  <a:rPr lang="en-US"/>
                  <a:t>Bbiofilm thickness (µm)</a:t>
                </a:r>
              </a:p>
            </c:rich>
          </c:tx>
          <c:layout/>
          <c:overlay val="0"/>
        </c:title>
        <c:numFmt formatCode="General" sourceLinked="1"/>
        <c:majorTickMark val="out"/>
        <c:minorTickMark val="none"/>
        <c:tickLblPos val="nextTo"/>
        <c:crossAx val="181231616"/>
        <c:crosses val="autoZero"/>
        <c:crossBetween val="between"/>
      </c:valAx>
    </c:plotArea>
    <c:legend>
      <c:legendPos val="t"/>
      <c:layout>
        <c:manualLayout>
          <c:xMode val="edge"/>
          <c:yMode val="edge"/>
          <c:x val="0.17126992533958665"/>
          <c:y val="5.0925925925925923E-2"/>
          <c:w val="0.69006493538168312"/>
          <c:h val="8.3717191601049873E-2"/>
        </c:manualLayout>
      </c:layout>
      <c:overlay val="0"/>
    </c:legend>
    <c:plotVisOnly val="1"/>
    <c:dispBlanksAs val="gap"/>
    <c:showDLblsOverMax val="0"/>
  </c:chart>
  <c:txPr>
    <a:bodyPr/>
    <a:lstStyle/>
    <a:p>
      <a:pPr>
        <a:defRPr sz="11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Sheet8!$B$36</c:f>
              <c:strCache>
                <c:ptCount val="1"/>
                <c:pt idx="0">
                  <c:v>Average</c:v>
                </c:pt>
              </c:strCache>
            </c:strRef>
          </c:tx>
          <c:spPr>
            <a:solidFill>
              <a:schemeClr val="tx1"/>
            </a:solidFill>
          </c:spPr>
          <c:invertIfNegative val="0"/>
          <c:errBars>
            <c:errBarType val="plus"/>
            <c:errValType val="cust"/>
            <c:noEndCap val="0"/>
            <c:plus>
              <c:numRef>
                <c:f>(Sheet8!$D$36,Sheet8!$F$36,Sheet8!$H$36,Sheet8!$J$36,Sheet8!$L$36,Sheet8!$N$36,Sheet8!$P$36,Sheet8!$R$36,Sheet8!$T$36,Sheet8!$V$36,Sheet8!$X$36)</c:f>
                <c:numCache>
                  <c:formatCode>General</c:formatCode>
                  <c:ptCount val="11"/>
                  <c:pt idx="0">
                    <c:v>3.772013909893297</c:v>
                  </c:pt>
                  <c:pt idx="1">
                    <c:v>3.5768455195183972</c:v>
                  </c:pt>
                  <c:pt idx="2">
                    <c:v>0.32904326864866879</c:v>
                  </c:pt>
                  <c:pt idx="3">
                    <c:v>3.8053346573416369</c:v>
                  </c:pt>
                  <c:pt idx="4">
                    <c:v>11.159869784324069</c:v>
                  </c:pt>
                  <c:pt idx="5">
                    <c:v>0.62493042739282545</c:v>
                  </c:pt>
                  <c:pt idx="6">
                    <c:v>0.62493042739282545</c:v>
                  </c:pt>
                  <c:pt idx="7">
                    <c:v>1.5442545295106882</c:v>
                  </c:pt>
                  <c:pt idx="8">
                    <c:v>4.1819746796622512</c:v>
                  </c:pt>
                  <c:pt idx="9">
                    <c:v>0.32904326864866879</c:v>
                  </c:pt>
                  <c:pt idx="10">
                    <c:v>0.62493042739282545</c:v>
                  </c:pt>
                </c:numCache>
              </c:numRef>
            </c:plus>
            <c:minus>
              <c:numLit>
                <c:formatCode>General</c:formatCode>
                <c:ptCount val="1"/>
                <c:pt idx="0">
                  <c:v>1</c:v>
                </c:pt>
              </c:numLit>
            </c:minus>
          </c:errBars>
          <c:cat>
            <c:strRef>
              <c:f>(Sheet8!$C$35,Sheet8!$E$35,Sheet8!$G$35,Sheet8!$I$35,Sheet8!$K$35,Sheet8!$M$35,Sheet8!$O$35,Sheet8!$Q$35,Sheet8!$S$35,Sheet8!$U$35,Sheet8!$W$35)</c:f>
              <c:strCache>
                <c:ptCount val="11"/>
                <c:pt idx="0">
                  <c:v>PAO1</c:v>
                </c:pt>
                <c:pt idx="1">
                  <c:v>PAO1/pJN105</c:v>
                </c:pt>
                <c:pt idx="2">
                  <c:v>ΔsagS</c:v>
                </c:pt>
                <c:pt idx="3">
                  <c:v>ΔsagS/pJN-sagS</c:v>
                </c:pt>
                <c:pt idx="4">
                  <c:v>ΔsagS/pMJT-HmsP-HisKA</c:v>
                </c:pt>
                <c:pt idx="5">
                  <c:v>ΔsagS/pMT-HmsP-HisKA-H315A</c:v>
                </c:pt>
                <c:pt idx="6">
                  <c:v>ΔsagS/pJN-HisKA</c:v>
                </c:pt>
                <c:pt idx="7">
                  <c:v>ΔsagS/pJN-HisKA-Rec</c:v>
                </c:pt>
                <c:pt idx="8">
                  <c:v>ΔsagS/pJN-Rec</c:v>
                </c:pt>
                <c:pt idx="9">
                  <c:v>ΔsagS/pJN-Rec_D713A</c:v>
                </c:pt>
                <c:pt idx="10">
                  <c:v>ΔsagS/pJN-Rec_D713E</c:v>
                </c:pt>
              </c:strCache>
            </c:strRef>
          </c:cat>
          <c:val>
            <c:numRef>
              <c:f>(Sheet8!$C$36,Sheet8!$E$36,Sheet8!$G$36,Sheet8!$I$36,Sheet8!$K$36,Sheet8!$M$36,Sheet8!$O$36,Sheet8!$Q$36,Sheet8!$S$36,Sheet8!$U$36,Sheet8!$W$36)</c:f>
              <c:numCache>
                <c:formatCode>General</c:formatCode>
                <c:ptCount val="11"/>
                <c:pt idx="0">
                  <c:v>11.201537852977891</c:v>
                </c:pt>
                <c:pt idx="1">
                  <c:v>6.4604410526315776</c:v>
                </c:pt>
                <c:pt idx="2">
                  <c:v>1.087831</c:v>
                </c:pt>
                <c:pt idx="3">
                  <c:v>8.3611450000000023</c:v>
                </c:pt>
                <c:pt idx="4">
                  <c:v>18.062187619047599</c:v>
                </c:pt>
                <c:pt idx="5">
                  <c:v>0.8621348541666668</c:v>
                </c:pt>
                <c:pt idx="6">
                  <c:v>0.8621348541666668</c:v>
                </c:pt>
                <c:pt idx="7">
                  <c:v>9.0622100000000003</c:v>
                </c:pt>
                <c:pt idx="8">
                  <c:v>10.771248125000001</c:v>
                </c:pt>
                <c:pt idx="9">
                  <c:v>1.087831</c:v>
                </c:pt>
                <c:pt idx="10">
                  <c:v>0.8621348541666668</c:v>
                </c:pt>
              </c:numCache>
            </c:numRef>
          </c:val>
        </c:ser>
        <c:ser>
          <c:idx val="1"/>
          <c:order val="1"/>
          <c:tx>
            <c:strRef>
              <c:f>Sheet8!$B$37</c:f>
              <c:strCache>
                <c:ptCount val="1"/>
                <c:pt idx="0">
                  <c:v>Maximum </c:v>
                </c:pt>
              </c:strCache>
            </c:strRef>
          </c:tx>
          <c:spPr>
            <a:solidFill>
              <a:schemeClr val="bg1">
                <a:lumMod val="50000"/>
              </a:schemeClr>
            </a:solidFill>
            <a:ln>
              <a:solidFill>
                <a:sysClr val="windowText" lastClr="000000"/>
              </a:solidFill>
            </a:ln>
          </c:spPr>
          <c:invertIfNegative val="0"/>
          <c:errBars>
            <c:errBarType val="plus"/>
            <c:errValType val="cust"/>
            <c:noEndCap val="0"/>
            <c:plus>
              <c:numRef>
                <c:f>(Sheet8!$D$37,Sheet8!$F$37,Sheet8!$H$37,Sheet8!$J$37,Sheet8!$L$37,Sheet8!$N$37,Sheet8!$P$37,Sheet8!$R$37,Sheet8!$T$37,Sheet8!$V$37,Sheet8!$X$37)</c:f>
                <c:numCache>
                  <c:formatCode>General</c:formatCode>
                  <c:ptCount val="11"/>
                  <c:pt idx="0">
                    <c:v>8.8638865183692008</c:v>
                  </c:pt>
                  <c:pt idx="1">
                    <c:v>3.8975483659995946</c:v>
                  </c:pt>
                  <c:pt idx="2">
                    <c:v>9.3571149399801605</c:v>
                  </c:pt>
                  <c:pt idx="3">
                    <c:v>15.489955758870568</c:v>
                  </c:pt>
                  <c:pt idx="4">
                    <c:v>14.109388971279396</c:v>
                  </c:pt>
                  <c:pt idx="5">
                    <c:v>8.3671594057804182</c:v>
                  </c:pt>
                  <c:pt idx="6">
                    <c:v>8.3671594057804182</c:v>
                  </c:pt>
                  <c:pt idx="7">
                    <c:v>11.238765819379774</c:v>
                  </c:pt>
                  <c:pt idx="8">
                    <c:v>13.148040592748961</c:v>
                  </c:pt>
                  <c:pt idx="9">
                    <c:v>9.3571149399801605</c:v>
                  </c:pt>
                  <c:pt idx="10">
                    <c:v>8.3671594057804182</c:v>
                  </c:pt>
                </c:numCache>
              </c:numRef>
            </c:plus>
            <c:minus>
              <c:numLit>
                <c:formatCode>General</c:formatCode>
                <c:ptCount val="1"/>
                <c:pt idx="0">
                  <c:v>1</c:v>
                </c:pt>
              </c:numLit>
            </c:minus>
          </c:errBars>
          <c:cat>
            <c:strRef>
              <c:f>(Sheet8!$C$35,Sheet8!$E$35,Sheet8!$G$35,Sheet8!$I$35,Sheet8!$K$35,Sheet8!$M$35,Sheet8!$O$35,Sheet8!$Q$35,Sheet8!$S$35,Sheet8!$U$35,Sheet8!$W$35)</c:f>
              <c:strCache>
                <c:ptCount val="11"/>
                <c:pt idx="0">
                  <c:v>PAO1</c:v>
                </c:pt>
                <c:pt idx="1">
                  <c:v>PAO1/pJN105</c:v>
                </c:pt>
                <c:pt idx="2">
                  <c:v>ΔsagS</c:v>
                </c:pt>
                <c:pt idx="3">
                  <c:v>ΔsagS/pJN-sagS</c:v>
                </c:pt>
                <c:pt idx="4">
                  <c:v>ΔsagS/pMJT-HmsP-HisKA</c:v>
                </c:pt>
                <c:pt idx="5">
                  <c:v>ΔsagS/pMT-HmsP-HisKA-H315A</c:v>
                </c:pt>
                <c:pt idx="6">
                  <c:v>ΔsagS/pJN-HisKA</c:v>
                </c:pt>
                <c:pt idx="7">
                  <c:v>ΔsagS/pJN-HisKA-Rec</c:v>
                </c:pt>
                <c:pt idx="8">
                  <c:v>ΔsagS/pJN-Rec</c:v>
                </c:pt>
                <c:pt idx="9">
                  <c:v>ΔsagS/pJN-Rec_D713A</c:v>
                </c:pt>
                <c:pt idx="10">
                  <c:v>ΔsagS/pJN-Rec_D713E</c:v>
                </c:pt>
              </c:strCache>
            </c:strRef>
          </c:cat>
          <c:val>
            <c:numRef>
              <c:f>(Sheet8!$C$37,Sheet8!$E$37,Sheet8!$G$37,Sheet8!$I$37,Sheet8!$K$37,Sheet8!$M$37,Sheet8!$O$37,Sheet8!$Q$37,Sheet8!$S$37,Sheet8!$U$37,Sheet8!$W$37)</c:f>
              <c:numCache>
                <c:formatCode>General</c:formatCode>
                <c:ptCount val="11"/>
                <c:pt idx="0">
                  <c:v>53.082857142857144</c:v>
                </c:pt>
                <c:pt idx="1">
                  <c:v>60.237894736842101</c:v>
                </c:pt>
                <c:pt idx="2">
                  <c:v>23.099999999999998</c:v>
                </c:pt>
                <c:pt idx="3">
                  <c:v>64.6576470588235</c:v>
                </c:pt>
                <c:pt idx="4">
                  <c:v>64.599999999999994</c:v>
                </c:pt>
                <c:pt idx="5">
                  <c:v>38.997391304347822</c:v>
                </c:pt>
                <c:pt idx="6">
                  <c:v>38.997391304347822</c:v>
                </c:pt>
                <c:pt idx="7">
                  <c:v>63.089999999999989</c:v>
                </c:pt>
                <c:pt idx="8">
                  <c:v>87.88</c:v>
                </c:pt>
                <c:pt idx="9">
                  <c:v>23.099999999999998</c:v>
                </c:pt>
                <c:pt idx="10">
                  <c:v>38.997391304347822</c:v>
                </c:pt>
              </c:numCache>
            </c:numRef>
          </c:val>
        </c:ser>
        <c:dLbls>
          <c:showLegendKey val="0"/>
          <c:showVal val="0"/>
          <c:showCatName val="0"/>
          <c:showSerName val="0"/>
          <c:showPercent val="0"/>
          <c:showBubbleSize val="0"/>
        </c:dLbls>
        <c:gapWidth val="150"/>
        <c:axId val="181258880"/>
        <c:axId val="181260672"/>
      </c:barChart>
      <c:catAx>
        <c:axId val="181258880"/>
        <c:scaling>
          <c:orientation val="minMax"/>
        </c:scaling>
        <c:delete val="0"/>
        <c:axPos val="b"/>
        <c:majorTickMark val="out"/>
        <c:minorTickMark val="none"/>
        <c:tickLblPos val="nextTo"/>
        <c:crossAx val="181260672"/>
        <c:crosses val="autoZero"/>
        <c:auto val="1"/>
        <c:lblAlgn val="ctr"/>
        <c:lblOffset val="100"/>
        <c:noMultiLvlLbl val="0"/>
      </c:catAx>
      <c:valAx>
        <c:axId val="181260672"/>
        <c:scaling>
          <c:orientation val="minMax"/>
        </c:scaling>
        <c:delete val="0"/>
        <c:axPos val="l"/>
        <c:title>
          <c:tx>
            <c:rich>
              <a:bodyPr rot="-5400000" vert="horz"/>
              <a:lstStyle/>
              <a:p>
                <a:pPr>
                  <a:defRPr/>
                </a:pPr>
                <a:r>
                  <a:rPr lang="en-US"/>
                  <a:t>Biofilm thickness (</a:t>
                </a:r>
                <a:r>
                  <a:rPr lang="en-US">
                    <a:latin typeface="Calibri"/>
                  </a:rPr>
                  <a:t>µ</a:t>
                </a:r>
                <a:r>
                  <a:rPr lang="en-US"/>
                  <a:t>m)</a:t>
                </a:r>
              </a:p>
            </c:rich>
          </c:tx>
          <c:layout/>
          <c:overlay val="0"/>
        </c:title>
        <c:numFmt formatCode="General" sourceLinked="1"/>
        <c:majorTickMark val="out"/>
        <c:minorTickMark val="none"/>
        <c:tickLblPos val="nextTo"/>
        <c:crossAx val="181258880"/>
        <c:crosses val="autoZero"/>
        <c:crossBetween val="between"/>
      </c:valAx>
    </c:plotArea>
    <c:legend>
      <c:legendPos val="r"/>
      <c:layout>
        <c:manualLayout>
          <c:xMode val="edge"/>
          <c:yMode val="edge"/>
          <c:x val="0.11370999677671866"/>
          <c:y val="5.5171697287839022E-2"/>
          <c:w val="0.10099342845302232"/>
          <c:h val="0.16743438320209975"/>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'[071015 sagS SDM COMSTAT.xlsx]Sheet1'!$J$1</c:f>
              <c:strCache>
                <c:ptCount val="1"/>
                <c:pt idx="0">
                  <c:v>Total biomass (µm3/µm2)</c:v>
                </c:pt>
              </c:strCache>
            </c:strRef>
          </c:tx>
          <c:spPr>
            <a:solidFill>
              <a:schemeClr val="tx1"/>
            </a:solidFill>
          </c:spPr>
          <c:invertIfNegative val="0"/>
          <c:errBars>
            <c:errBarType val="plus"/>
            <c:errValType val="cust"/>
            <c:noEndCap val="0"/>
            <c:plus>
              <c:numRef>
                <c:f>'[071015 sagS SDM COMSTAT.xlsx]Sheet1'!$J$11:$J$19</c:f>
                <c:numCache>
                  <c:formatCode>General</c:formatCode>
                  <c:ptCount val="9"/>
                  <c:pt idx="0">
                    <c:v>3.4337171138379485</c:v>
                  </c:pt>
                  <c:pt idx="1">
                    <c:v>0.63</c:v>
                  </c:pt>
                  <c:pt idx="2">
                    <c:v>0.63</c:v>
                  </c:pt>
                  <c:pt idx="3">
                    <c:v>3.48</c:v>
                  </c:pt>
                  <c:pt idx="4">
                    <c:v>1.654764820459578</c:v>
                  </c:pt>
                  <c:pt idx="5">
                    <c:v>2.0360692575111616</c:v>
                  </c:pt>
                  <c:pt idx="6">
                    <c:v>0.91985794013835509</c:v>
                  </c:pt>
                  <c:pt idx="7">
                    <c:v>2.9414729442619603</c:v>
                  </c:pt>
                  <c:pt idx="8">
                    <c:v>0.3</c:v>
                  </c:pt>
                </c:numCache>
              </c:numRef>
            </c:plus>
            <c:minus>
              <c:numLit>
                <c:formatCode>General</c:formatCode>
                <c:ptCount val="1"/>
                <c:pt idx="0">
                  <c:v>1</c:v>
                </c:pt>
              </c:numLit>
            </c:minus>
          </c:errBars>
          <c:cat>
            <c:strRef>
              <c:f>'[071015 sagS SDM COMSTAT.xlsx]Sheet1'!$I$2:$I$8</c:f>
              <c:strCache>
                <c:ptCount val="7"/>
                <c:pt idx="0">
                  <c:v>PAO1</c:v>
                </c:pt>
                <c:pt idx="1">
                  <c:v>ΔsagS</c:v>
                </c:pt>
                <c:pt idx="2">
                  <c:v>ΔsagS/pJN105</c:v>
                </c:pt>
                <c:pt idx="3">
                  <c:v>ΔsagS/pJN-sagS</c:v>
                </c:pt>
                <c:pt idx="4">
                  <c:v>ΔsagS/H315A</c:v>
                </c:pt>
                <c:pt idx="5">
                  <c:v>ΔsagS/H348A</c:v>
                </c:pt>
                <c:pt idx="6">
                  <c:v>ΔsagS/D713A</c:v>
                </c:pt>
              </c:strCache>
            </c:strRef>
          </c:cat>
          <c:val>
            <c:numRef>
              <c:f>'[071015 sagS SDM COMSTAT.xlsx]Sheet1'!$J$2:$J$8</c:f>
              <c:numCache>
                <c:formatCode>General</c:formatCode>
                <c:ptCount val="7"/>
                <c:pt idx="0">
                  <c:v>7.474495000000001</c:v>
                </c:pt>
                <c:pt idx="1">
                  <c:v>0.82</c:v>
                </c:pt>
                <c:pt idx="2">
                  <c:v>0.82</c:v>
                </c:pt>
                <c:pt idx="3">
                  <c:v>11.8</c:v>
                </c:pt>
                <c:pt idx="4">
                  <c:v>2.1146187894736843</c:v>
                </c:pt>
                <c:pt idx="5">
                  <c:v>9.9609994444444432</c:v>
                </c:pt>
                <c:pt idx="6">
                  <c:v>1.1071099055555556</c:v>
                </c:pt>
              </c:numCache>
            </c:numRef>
          </c:val>
        </c:ser>
        <c:dLbls>
          <c:showLegendKey val="0"/>
          <c:showVal val="0"/>
          <c:showCatName val="0"/>
          <c:showSerName val="0"/>
          <c:showPercent val="0"/>
          <c:showBubbleSize val="0"/>
        </c:dLbls>
        <c:gapWidth val="90"/>
        <c:axId val="181355264"/>
        <c:axId val="181356800"/>
      </c:barChart>
      <c:catAx>
        <c:axId val="181355264"/>
        <c:scaling>
          <c:orientation val="minMax"/>
        </c:scaling>
        <c:delete val="0"/>
        <c:axPos val="b"/>
        <c:majorTickMark val="out"/>
        <c:minorTickMark val="none"/>
        <c:tickLblPos val="nextTo"/>
        <c:crossAx val="181356800"/>
        <c:crosses val="autoZero"/>
        <c:auto val="1"/>
        <c:lblAlgn val="ctr"/>
        <c:lblOffset val="100"/>
        <c:noMultiLvlLbl val="0"/>
      </c:catAx>
      <c:valAx>
        <c:axId val="181356800"/>
        <c:scaling>
          <c:orientation val="minMax"/>
          <c:max val="16"/>
        </c:scaling>
        <c:delete val="0"/>
        <c:axPos val="l"/>
        <c:title>
          <c:tx>
            <c:rich>
              <a:bodyPr rot="-5400000" vert="horz"/>
              <a:lstStyle/>
              <a:p>
                <a:pPr algn="ctr" rtl="0">
                  <a:defRPr/>
                </a:pPr>
                <a:r>
                  <a:rPr lang="en-US" dirty="0"/>
                  <a:t>Biofilm </a:t>
                </a:r>
                <a:r>
                  <a:rPr lang="en-US" dirty="0" smtClean="0"/>
                  <a:t>biomass</a:t>
                </a:r>
              </a:p>
              <a:p>
                <a:pPr algn="ctr" rtl="0">
                  <a:defRPr/>
                </a:pPr>
                <a:r>
                  <a:rPr lang="en-US" dirty="0" smtClean="0"/>
                  <a:t> </a:t>
                </a:r>
                <a:r>
                  <a:rPr lang="en-US" dirty="0"/>
                  <a:t>(µm</a:t>
                </a:r>
                <a:r>
                  <a:rPr lang="en-US" baseline="30000" dirty="0"/>
                  <a:t>3</a:t>
                </a:r>
                <a:r>
                  <a:rPr lang="en-US" dirty="0"/>
                  <a:t>/µm</a:t>
                </a:r>
                <a:r>
                  <a:rPr lang="en-US" baseline="30000" dirty="0"/>
                  <a:t>2</a:t>
                </a:r>
                <a:r>
                  <a:rPr lang="en-US" dirty="0"/>
                  <a:t>)</a:t>
                </a:r>
              </a:p>
            </c:rich>
          </c:tx>
          <c:layout/>
          <c:overlay val="0"/>
        </c:title>
        <c:numFmt formatCode="General" sourceLinked="1"/>
        <c:majorTickMark val="out"/>
        <c:minorTickMark val="none"/>
        <c:tickLblPos val="nextTo"/>
        <c:crossAx val="181355264"/>
        <c:crosses val="autoZero"/>
        <c:crossBetween val="between"/>
        <c:majorUnit val="4"/>
      </c:valAx>
    </c:plotArea>
    <c:plotVisOnly val="1"/>
    <c:dispBlanksAs val="gap"/>
    <c:showDLblsOverMax val="0"/>
  </c:chart>
  <c:txPr>
    <a:bodyPr/>
    <a:lstStyle/>
    <a:p>
      <a:pPr>
        <a:defRPr sz="11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977114702767413"/>
          <c:y val="9.8571454430265187E-2"/>
          <c:w val="0.75165308283832943"/>
          <c:h val="0.7630174676441307"/>
        </c:manualLayout>
      </c:layout>
      <c:barChart>
        <c:barDir val="col"/>
        <c:grouping val="clustered"/>
        <c:varyColors val="0"/>
        <c:ser>
          <c:idx val="0"/>
          <c:order val="0"/>
          <c:spPr>
            <a:solidFill>
              <a:schemeClr val="tx1"/>
            </a:solidFill>
            <a:ln>
              <a:noFill/>
            </a:ln>
            <a:effectLst/>
          </c:spPr>
          <c:invertIfNegative val="0"/>
          <c:errBars>
            <c:errBarType val="plus"/>
            <c:errValType val="cust"/>
            <c:noEndCap val="0"/>
            <c:plus>
              <c:numRef>
                <c:f>Sheet1!$C$59:$C$62</c:f>
                <c:numCache>
                  <c:formatCode>General</c:formatCode>
                  <c:ptCount val="4"/>
                  <c:pt idx="0">
                    <c:v>8.2046407952365389E-15</c:v>
                  </c:pt>
                  <c:pt idx="1">
                    <c:v>5.5696086032919645</c:v>
                  </c:pt>
                  <c:pt idx="2">
                    <c:v>73.782742377509308</c:v>
                  </c:pt>
                  <c:pt idx="3">
                    <c:v>79.098016695206312</c:v>
                  </c:pt>
                </c:numCache>
              </c:numRef>
            </c:plus>
            <c:minus>
              <c:numLit>
                <c:formatCode>General</c:formatCode>
                <c:ptCount val="1"/>
                <c:pt idx="0">
                  <c:v>1</c:v>
                </c:pt>
              </c:numLit>
            </c:minus>
            <c:spPr>
              <a:noFill/>
              <a:ln w="9525" cap="flat" cmpd="sng" algn="ctr">
                <a:solidFill>
                  <a:schemeClr val="tx1">
                    <a:lumMod val="65000"/>
                    <a:lumOff val="35000"/>
                  </a:schemeClr>
                </a:solidFill>
                <a:round/>
              </a:ln>
              <a:effectLst/>
            </c:spPr>
          </c:errBars>
          <c:cat>
            <c:strRef>
              <c:f>Sheet1!$A$59:$A$62</c:f>
              <c:strCache>
                <c:ptCount val="4"/>
                <c:pt idx="0">
                  <c:v>SagS</c:v>
                </c:pt>
                <c:pt idx="1">
                  <c:v>HisKA</c:v>
                </c:pt>
                <c:pt idx="2">
                  <c:v>HisKARec</c:v>
                </c:pt>
                <c:pt idx="3">
                  <c:v>Rec</c:v>
                </c:pt>
              </c:strCache>
            </c:strRef>
          </c:cat>
          <c:val>
            <c:numRef>
              <c:f>Sheet1!$B$59:$B$62</c:f>
              <c:numCache>
                <c:formatCode>General</c:formatCode>
                <c:ptCount val="4"/>
                <c:pt idx="0">
                  <c:v>100</c:v>
                </c:pt>
                <c:pt idx="1">
                  <c:v>8.9159190624242957</c:v>
                </c:pt>
                <c:pt idx="2">
                  <c:v>185.05644971699846</c:v>
                </c:pt>
                <c:pt idx="3">
                  <c:v>138.92980745276154</c:v>
                </c:pt>
              </c:numCache>
            </c:numRef>
          </c:val>
        </c:ser>
        <c:dLbls>
          <c:showLegendKey val="0"/>
          <c:showVal val="0"/>
          <c:showCatName val="0"/>
          <c:showSerName val="0"/>
          <c:showPercent val="0"/>
          <c:showBubbleSize val="0"/>
        </c:dLbls>
        <c:gapWidth val="90"/>
        <c:overlap val="-27"/>
        <c:axId val="181393664"/>
        <c:axId val="181411840"/>
      </c:barChart>
      <c:catAx>
        <c:axId val="181393664"/>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vert="horz"/>
          <a:lstStyle/>
          <a:p>
            <a:pPr>
              <a:defRPr/>
            </a:pPr>
            <a:endParaRPr lang="en-US"/>
          </a:p>
        </c:txPr>
        <c:crossAx val="181411840"/>
        <c:crosses val="autoZero"/>
        <c:auto val="1"/>
        <c:lblAlgn val="ctr"/>
        <c:lblOffset val="100"/>
        <c:noMultiLvlLbl val="0"/>
      </c:catAx>
      <c:valAx>
        <c:axId val="181411840"/>
        <c:scaling>
          <c:orientation val="minMax"/>
        </c:scaling>
        <c:delete val="0"/>
        <c:axPos val="l"/>
        <c:title>
          <c:tx>
            <c:rich>
              <a:bodyPr rot="-5400000" vert="horz"/>
              <a:lstStyle/>
              <a:p>
                <a:pPr algn="ctr" rtl="0">
                  <a:defRPr/>
                </a:pPr>
                <a:r>
                  <a:rPr lang="en-US" dirty="0" err="1" smtClean="0"/>
                  <a:t>BfiS</a:t>
                </a:r>
                <a:r>
                  <a:rPr lang="en-US" dirty="0" smtClean="0"/>
                  <a:t> abundance</a:t>
                </a:r>
              </a:p>
              <a:p>
                <a:pPr algn="ctr" rtl="0">
                  <a:defRPr/>
                </a:pPr>
                <a:r>
                  <a:rPr lang="en-US" dirty="0" smtClean="0"/>
                  <a:t>(% </a:t>
                </a:r>
                <a:r>
                  <a:rPr lang="en-US" dirty="0"/>
                  <a:t>relative to intact </a:t>
                </a:r>
                <a:r>
                  <a:rPr lang="en-US" dirty="0" err="1"/>
                  <a:t>SagS</a:t>
                </a:r>
                <a:r>
                  <a:rPr lang="en-US" dirty="0"/>
                  <a:t>)</a:t>
                </a:r>
              </a:p>
            </c:rich>
          </c:tx>
          <c:layout>
            <c:manualLayout>
              <c:xMode val="edge"/>
              <c:yMode val="edge"/>
              <c:x val="2.0163087922615001E-2"/>
              <c:y val="9.9954751131221695E-2"/>
            </c:manualLayout>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vert="horz"/>
          <a:lstStyle/>
          <a:p>
            <a:pPr>
              <a:defRPr/>
            </a:pPr>
            <a:endParaRPr lang="en-US"/>
          </a:p>
        </c:txPr>
        <c:crossAx val="18139366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1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a:ln>
              <a:solidFill>
                <a:sysClr val="windowText" lastClr="000000"/>
              </a:solidFill>
            </a:ln>
          </c:spPr>
          <c:invertIfNegative val="0"/>
          <c:errBars>
            <c:errBarType val="plus"/>
            <c:errValType val="cust"/>
            <c:noEndCap val="0"/>
            <c:plus>
              <c:numRef>
                <c:f>Sheet1!$O$94:$O$102</c:f>
                <c:numCache>
                  <c:formatCode>General</c:formatCode>
                  <c:ptCount val="9"/>
                  <c:pt idx="0">
                    <c:v>0</c:v>
                  </c:pt>
                  <c:pt idx="1">
                    <c:v>2.2774830159704424</c:v>
                  </c:pt>
                  <c:pt idx="2">
                    <c:v>31.615018878945001</c:v>
                  </c:pt>
                  <c:pt idx="3">
                    <c:v>50.152182630084852</c:v>
                  </c:pt>
                  <c:pt idx="4">
                    <c:v>39.238462812347784</c:v>
                  </c:pt>
                  <c:pt idx="5">
                    <c:v>10.900267532256949</c:v>
                  </c:pt>
                  <c:pt idx="6">
                    <c:v>12.137041130202777</c:v>
                  </c:pt>
                  <c:pt idx="7">
                    <c:v>33.401022560855004</c:v>
                  </c:pt>
                  <c:pt idx="8">
                    <c:v>6.8997777784593843</c:v>
                  </c:pt>
                </c:numCache>
              </c:numRef>
            </c:plus>
            <c:minus>
              <c:numLit>
                <c:formatCode>General</c:formatCode>
                <c:ptCount val="1"/>
                <c:pt idx="0">
                  <c:v>1</c:v>
                </c:pt>
              </c:numLit>
            </c:minus>
          </c:errBars>
          <c:cat>
            <c:strRef>
              <c:f>Sheet1!$M$94:$M$102</c:f>
              <c:strCache>
                <c:ptCount val="9"/>
                <c:pt idx="0">
                  <c:v>𝛥sagS/sagS</c:v>
                </c:pt>
                <c:pt idx="1">
                  <c:v>𝛥sagS</c:v>
                </c:pt>
                <c:pt idx="2">
                  <c:v>𝛥sagS/HsmP-HisKA</c:v>
                </c:pt>
                <c:pt idx="3">
                  <c:v>𝛥sagS/HisKA</c:v>
                </c:pt>
                <c:pt idx="4">
                  <c:v>𝛥sagS/HisKA-Rec</c:v>
                </c:pt>
                <c:pt idx="5">
                  <c:v>𝛥sagS/Rec</c:v>
                </c:pt>
                <c:pt idx="6">
                  <c:v>𝛥sagS/SagS-H315A</c:v>
                </c:pt>
                <c:pt idx="7">
                  <c:v>𝛥sagS/SagS-H348A</c:v>
                </c:pt>
                <c:pt idx="8">
                  <c:v>𝛥sagS/SagS-D713A</c:v>
                </c:pt>
              </c:strCache>
            </c:strRef>
          </c:cat>
          <c:val>
            <c:numRef>
              <c:f>Sheet1!$N$94:$N$102</c:f>
              <c:numCache>
                <c:formatCode>General</c:formatCode>
                <c:ptCount val="9"/>
                <c:pt idx="0">
                  <c:v>100</c:v>
                </c:pt>
                <c:pt idx="1">
                  <c:v>3.3763780095001246</c:v>
                </c:pt>
                <c:pt idx="2">
                  <c:v>142.35569336611923</c:v>
                </c:pt>
                <c:pt idx="3">
                  <c:v>102.50871477093987</c:v>
                </c:pt>
                <c:pt idx="4">
                  <c:v>97.802530907834054</c:v>
                </c:pt>
                <c:pt idx="5">
                  <c:v>11.68866303183308</c:v>
                </c:pt>
                <c:pt idx="6">
                  <c:v>34.263251130971469</c:v>
                </c:pt>
                <c:pt idx="7">
                  <c:v>100.61188095929442</c:v>
                </c:pt>
                <c:pt idx="8">
                  <c:v>7.9655027765721442</c:v>
                </c:pt>
              </c:numCache>
            </c:numRef>
          </c:val>
        </c:ser>
        <c:dLbls>
          <c:showLegendKey val="0"/>
          <c:showVal val="0"/>
          <c:showCatName val="0"/>
          <c:showSerName val="0"/>
          <c:showPercent val="0"/>
          <c:showBubbleSize val="0"/>
        </c:dLbls>
        <c:gapWidth val="90"/>
        <c:axId val="181428224"/>
        <c:axId val="181429760"/>
      </c:barChart>
      <c:catAx>
        <c:axId val="181428224"/>
        <c:scaling>
          <c:orientation val="minMax"/>
        </c:scaling>
        <c:delete val="0"/>
        <c:axPos val="b"/>
        <c:majorTickMark val="out"/>
        <c:minorTickMark val="none"/>
        <c:tickLblPos val="nextTo"/>
        <c:crossAx val="181429760"/>
        <c:crosses val="autoZero"/>
        <c:auto val="1"/>
        <c:lblAlgn val="ctr"/>
        <c:lblOffset val="100"/>
        <c:noMultiLvlLbl val="0"/>
      </c:catAx>
      <c:valAx>
        <c:axId val="181429760"/>
        <c:scaling>
          <c:orientation val="minMax"/>
        </c:scaling>
        <c:delete val="0"/>
        <c:axPos val="l"/>
        <c:title>
          <c:tx>
            <c:rich>
              <a:bodyPr rot="-5400000" vert="horz"/>
              <a:lstStyle/>
              <a:p>
                <a:pPr>
                  <a:defRPr/>
                </a:pPr>
                <a:r>
                  <a:rPr lang="en-US" dirty="0" err="1"/>
                  <a:t>BfiS</a:t>
                </a:r>
                <a:r>
                  <a:rPr lang="en-US" dirty="0"/>
                  <a:t> </a:t>
                </a:r>
                <a:r>
                  <a:rPr lang="en-US" dirty="0" smtClean="0"/>
                  <a:t>abundance </a:t>
                </a:r>
                <a:endParaRPr lang="en-US" dirty="0"/>
              </a:p>
              <a:p>
                <a:pPr>
                  <a:defRPr/>
                </a:pPr>
                <a:r>
                  <a:rPr lang="en-US" dirty="0"/>
                  <a:t>(% relative to intact </a:t>
                </a:r>
                <a:r>
                  <a:rPr lang="en-US" dirty="0" err="1"/>
                  <a:t>SagS</a:t>
                </a:r>
                <a:r>
                  <a:rPr lang="en-US" dirty="0"/>
                  <a:t>)</a:t>
                </a:r>
              </a:p>
            </c:rich>
          </c:tx>
          <c:layout/>
          <c:overlay val="0"/>
        </c:title>
        <c:numFmt formatCode="General" sourceLinked="1"/>
        <c:majorTickMark val="out"/>
        <c:minorTickMark val="none"/>
        <c:tickLblPos val="nextTo"/>
        <c:crossAx val="181428224"/>
        <c:crosses val="autoZero"/>
        <c:crossBetween val="between"/>
        <c:majorUnit val="50"/>
      </c:valAx>
    </c:plotArea>
    <c:plotVisOnly val="1"/>
    <c:dispBlanksAs val="gap"/>
    <c:showDLblsOverMax val="0"/>
  </c:chart>
  <c:txPr>
    <a:bodyPr/>
    <a:lstStyle/>
    <a:p>
      <a:pPr>
        <a:defRPr sz="11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'All combined'!$J$3</c:f>
              <c:strCache>
                <c:ptCount val="1"/>
                <c:pt idx="0">
                  <c:v>cdiGMP (pmol/mg)</c:v>
                </c:pt>
              </c:strCache>
            </c:strRef>
          </c:tx>
          <c:spPr>
            <a:solidFill>
              <a:schemeClr val="tx1"/>
            </a:solidFill>
          </c:spPr>
          <c:invertIfNegative val="0"/>
          <c:errBars>
            <c:errBarType val="plus"/>
            <c:errValType val="cust"/>
            <c:noEndCap val="0"/>
            <c:plus>
              <c:numRef>
                <c:f>'All combined'!$K$4:$K$8</c:f>
                <c:numCache>
                  <c:formatCode>General</c:formatCode>
                  <c:ptCount val="5"/>
                  <c:pt idx="0">
                    <c:v>4.9764780603083816</c:v>
                  </c:pt>
                  <c:pt idx="1">
                    <c:v>4.9764780603083816</c:v>
                  </c:pt>
                  <c:pt idx="2">
                    <c:v>6.1544216533032978</c:v>
                  </c:pt>
                  <c:pt idx="3">
                    <c:v>3.4700567938263123</c:v>
                  </c:pt>
                  <c:pt idx="4">
                    <c:v>33.08656558948919</c:v>
                  </c:pt>
                </c:numCache>
              </c:numRef>
            </c:plus>
            <c:minus>
              <c:numLit>
                <c:formatCode>General</c:formatCode>
                <c:ptCount val="1"/>
                <c:pt idx="0">
                  <c:v>1</c:v>
                </c:pt>
              </c:numLit>
            </c:minus>
          </c:errBars>
          <c:cat>
            <c:strRef>
              <c:f>'All combined'!$I$4:$I$8</c:f>
              <c:strCache>
                <c:ptCount val="5"/>
                <c:pt idx="0">
                  <c:v>PAO1</c:v>
                </c:pt>
                <c:pt idx="1">
                  <c:v>ΔsagS </c:v>
                </c:pt>
                <c:pt idx="2">
                  <c:v>ΔsagS/pJN105</c:v>
                </c:pt>
                <c:pt idx="3">
                  <c:v>ΔsagS/pJN-HiskA</c:v>
                </c:pt>
                <c:pt idx="4">
                  <c:v>ΔsagS/pJN-HiskA-Rec</c:v>
                </c:pt>
              </c:strCache>
            </c:strRef>
          </c:cat>
          <c:val>
            <c:numRef>
              <c:f>'All combined'!$J$4:$J$8</c:f>
              <c:numCache>
                <c:formatCode>General</c:formatCode>
                <c:ptCount val="5"/>
                <c:pt idx="0">
                  <c:v>85</c:v>
                </c:pt>
                <c:pt idx="1">
                  <c:v>40</c:v>
                </c:pt>
                <c:pt idx="2">
                  <c:v>36.596947527284989</c:v>
                </c:pt>
                <c:pt idx="3">
                  <c:v>24.470928909893463</c:v>
                </c:pt>
                <c:pt idx="4">
                  <c:v>87.764460217513061</c:v>
                </c:pt>
              </c:numCache>
            </c:numRef>
          </c:val>
        </c:ser>
        <c:dLbls>
          <c:showLegendKey val="0"/>
          <c:showVal val="0"/>
          <c:showCatName val="0"/>
          <c:showSerName val="0"/>
          <c:showPercent val="0"/>
          <c:showBubbleSize val="0"/>
        </c:dLbls>
        <c:gapWidth val="90"/>
        <c:axId val="181483392"/>
        <c:axId val="181484928"/>
      </c:barChart>
      <c:catAx>
        <c:axId val="181483392"/>
        <c:scaling>
          <c:orientation val="minMax"/>
        </c:scaling>
        <c:delete val="0"/>
        <c:axPos val="b"/>
        <c:majorTickMark val="out"/>
        <c:minorTickMark val="none"/>
        <c:tickLblPos val="nextTo"/>
        <c:crossAx val="181484928"/>
        <c:crosses val="autoZero"/>
        <c:auto val="1"/>
        <c:lblAlgn val="ctr"/>
        <c:lblOffset val="100"/>
        <c:noMultiLvlLbl val="0"/>
      </c:catAx>
      <c:valAx>
        <c:axId val="181484928"/>
        <c:scaling>
          <c:orientation val="minMax"/>
        </c:scaling>
        <c:delete val="0"/>
        <c:axPos val="l"/>
        <c:title>
          <c:tx>
            <c:rich>
              <a:bodyPr rot="-5400000" vert="horz"/>
              <a:lstStyle/>
              <a:p>
                <a:pPr>
                  <a:defRPr/>
                </a:pPr>
                <a:r>
                  <a:rPr lang="en-US"/>
                  <a:t>Biofilm c-di-GMP (pmol/mg)</a:t>
                </a:r>
              </a:p>
            </c:rich>
          </c:tx>
          <c:layout/>
          <c:overlay val="0"/>
        </c:title>
        <c:numFmt formatCode="General" sourceLinked="1"/>
        <c:majorTickMark val="out"/>
        <c:minorTickMark val="none"/>
        <c:tickLblPos val="nextTo"/>
        <c:crossAx val="181483392"/>
        <c:crosses val="autoZero"/>
        <c:crossBetween val="between"/>
      </c:valAx>
    </c:plotArea>
    <c:plotVisOnly val="1"/>
    <c:dispBlanksAs val="gap"/>
    <c:showDLblsOverMax val="0"/>
  </c:chart>
  <c:txPr>
    <a:bodyPr/>
    <a:lstStyle/>
    <a:p>
      <a:pPr>
        <a:defRPr sz="11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060821595773812"/>
          <c:y val="3.1088145231846019E-2"/>
          <c:w val="0.79207202153165968"/>
          <c:h val="0.52751093613298339"/>
        </c:manualLayout>
      </c:layout>
      <c:barChart>
        <c:barDir val="col"/>
        <c:grouping val="clustered"/>
        <c:varyColors val="0"/>
        <c:ser>
          <c:idx val="0"/>
          <c:order val="0"/>
          <c:spPr>
            <a:solidFill>
              <a:schemeClr val="tx1"/>
            </a:solidFill>
          </c:spPr>
          <c:invertIfNegative val="0"/>
          <c:errBars>
            <c:errBarType val="plus"/>
            <c:errValType val="cust"/>
            <c:noEndCap val="0"/>
            <c:plus>
              <c:numRef>
                <c:f>Sheet2!$E$10:$E$15</c:f>
                <c:numCache>
                  <c:formatCode>General</c:formatCode>
                  <c:ptCount val="6"/>
                  <c:pt idx="0">
                    <c:v>1.6</c:v>
                  </c:pt>
                  <c:pt idx="1">
                    <c:v>0.1</c:v>
                  </c:pt>
                  <c:pt idx="2">
                    <c:v>0.1</c:v>
                  </c:pt>
                  <c:pt idx="3">
                    <c:v>0.1</c:v>
                  </c:pt>
                  <c:pt idx="4">
                    <c:v>1.6</c:v>
                  </c:pt>
                  <c:pt idx="5">
                    <c:v>0.1</c:v>
                  </c:pt>
                </c:numCache>
              </c:numRef>
            </c:plus>
            <c:minus>
              <c:numLit>
                <c:formatCode>General</c:formatCode>
                <c:ptCount val="1"/>
                <c:pt idx="0">
                  <c:v>1</c:v>
                </c:pt>
              </c:numLit>
            </c:minus>
          </c:errBars>
          <c:cat>
            <c:strRef>
              <c:f>Sheet2!$C$11:$C$15</c:f>
              <c:strCache>
                <c:ptCount val="5"/>
                <c:pt idx="0">
                  <c:v>ΔsagS </c:v>
                </c:pt>
                <c:pt idx="1">
                  <c:v>ΔsagSΔgacA </c:v>
                </c:pt>
                <c:pt idx="2">
                  <c:v>ΔsagSΔgacA/pMJT-1</c:v>
                </c:pt>
                <c:pt idx="3">
                  <c:v>ΔsagSΔgacA/pMJT-sagS</c:v>
                </c:pt>
                <c:pt idx="4">
                  <c:v>ΔsagSΔgacA/pMJT-Rec</c:v>
                </c:pt>
              </c:strCache>
            </c:strRef>
          </c:cat>
          <c:val>
            <c:numRef>
              <c:f>Sheet2!$D$11:$D$15</c:f>
              <c:numCache>
                <c:formatCode>General</c:formatCode>
                <c:ptCount val="5"/>
                <c:pt idx="0">
                  <c:v>0.9</c:v>
                </c:pt>
                <c:pt idx="1">
                  <c:v>0.85</c:v>
                </c:pt>
                <c:pt idx="2">
                  <c:v>0.9</c:v>
                </c:pt>
                <c:pt idx="3">
                  <c:v>8.8000000000000007</c:v>
                </c:pt>
                <c:pt idx="4">
                  <c:v>0.93</c:v>
                </c:pt>
              </c:numCache>
            </c:numRef>
          </c:val>
        </c:ser>
        <c:dLbls>
          <c:showLegendKey val="0"/>
          <c:showVal val="0"/>
          <c:showCatName val="0"/>
          <c:showSerName val="0"/>
          <c:showPercent val="0"/>
          <c:showBubbleSize val="0"/>
        </c:dLbls>
        <c:gapWidth val="150"/>
        <c:axId val="181531776"/>
        <c:axId val="181533312"/>
      </c:barChart>
      <c:catAx>
        <c:axId val="181531776"/>
        <c:scaling>
          <c:orientation val="minMax"/>
        </c:scaling>
        <c:delete val="0"/>
        <c:axPos val="b"/>
        <c:majorTickMark val="out"/>
        <c:minorTickMark val="none"/>
        <c:tickLblPos val="nextTo"/>
        <c:crossAx val="181533312"/>
        <c:crosses val="autoZero"/>
        <c:auto val="1"/>
        <c:lblAlgn val="ctr"/>
        <c:lblOffset val="100"/>
        <c:noMultiLvlLbl val="0"/>
      </c:catAx>
      <c:valAx>
        <c:axId val="181533312"/>
        <c:scaling>
          <c:orientation val="minMax"/>
        </c:scaling>
        <c:delete val="0"/>
        <c:axPos val="l"/>
        <c:title>
          <c:tx>
            <c:rich>
              <a:bodyPr rot="-5400000" vert="horz"/>
              <a:lstStyle/>
              <a:p>
                <a:pPr>
                  <a:defRPr/>
                </a:pPr>
                <a:r>
                  <a:rPr lang="en-US" dirty="0"/>
                  <a:t>Total biomass (µm</a:t>
                </a:r>
                <a:r>
                  <a:rPr lang="en-US" baseline="30000" dirty="0"/>
                  <a:t>3</a:t>
                </a:r>
                <a:r>
                  <a:rPr lang="en-US" dirty="0"/>
                  <a:t>/µm</a:t>
                </a:r>
                <a:r>
                  <a:rPr lang="en-US" baseline="30000" dirty="0"/>
                  <a:t>2</a:t>
                </a:r>
                <a:r>
                  <a:rPr lang="en-US" dirty="0"/>
                  <a:t>)</a:t>
                </a:r>
              </a:p>
            </c:rich>
          </c:tx>
          <c:layout/>
          <c:overlay val="0"/>
        </c:title>
        <c:numFmt formatCode="General" sourceLinked="1"/>
        <c:majorTickMark val="out"/>
        <c:minorTickMark val="none"/>
        <c:tickLblPos val="nextTo"/>
        <c:crossAx val="181531776"/>
        <c:crosses val="autoZero"/>
        <c:crossBetween val="between"/>
      </c:valAx>
    </c:plotArea>
    <c:plotVisOnly val="1"/>
    <c:dispBlanksAs val="gap"/>
    <c:showDLblsOverMax val="0"/>
  </c:chart>
  <c:txPr>
    <a:bodyPr/>
    <a:lstStyle/>
    <a:p>
      <a:pPr>
        <a:defRPr sz="11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497462817147858"/>
          <c:y val="5.1400554097404488E-2"/>
          <c:w val="0.83156824146981623"/>
          <c:h val="0.46894425263088169"/>
        </c:manualLayout>
      </c:layout>
      <c:barChart>
        <c:barDir val="col"/>
        <c:grouping val="clustered"/>
        <c:varyColors val="0"/>
        <c:ser>
          <c:idx val="0"/>
          <c:order val="0"/>
          <c:tx>
            <c:strRef>
              <c:f>Sheet2!$F$25</c:f>
              <c:strCache>
                <c:ptCount val="1"/>
                <c:pt idx="0">
                  <c:v>Average</c:v>
                </c:pt>
              </c:strCache>
            </c:strRef>
          </c:tx>
          <c:spPr>
            <a:solidFill>
              <a:schemeClr val="tx1"/>
            </a:solidFill>
          </c:spPr>
          <c:invertIfNegative val="0"/>
          <c:errBars>
            <c:errBarType val="plus"/>
            <c:errValType val="cust"/>
            <c:noEndCap val="0"/>
            <c:plus>
              <c:numRef>
                <c:f>Sheet2!$F$32:$F$36</c:f>
                <c:numCache>
                  <c:formatCode>General</c:formatCode>
                  <c:ptCount val="5"/>
                  <c:pt idx="0">
                    <c:v>0.32904326864866879</c:v>
                  </c:pt>
                  <c:pt idx="1">
                    <c:v>0.32904326864866879</c:v>
                  </c:pt>
                  <c:pt idx="2">
                    <c:v>0.62493042739282545</c:v>
                  </c:pt>
                  <c:pt idx="3">
                    <c:v>3.8053346573416369</c:v>
                  </c:pt>
                  <c:pt idx="4">
                    <c:v>0.32904326864866879</c:v>
                  </c:pt>
                </c:numCache>
              </c:numRef>
            </c:plus>
            <c:minus>
              <c:numLit>
                <c:formatCode>General</c:formatCode>
                <c:ptCount val="1"/>
                <c:pt idx="0">
                  <c:v>1</c:v>
                </c:pt>
              </c:numLit>
            </c:minus>
          </c:errBars>
          <c:cat>
            <c:strRef>
              <c:f>Sheet2!$C$26:$C$30</c:f>
              <c:strCache>
                <c:ptCount val="5"/>
                <c:pt idx="0">
                  <c:v>ΔsagS </c:v>
                </c:pt>
                <c:pt idx="1">
                  <c:v>ΔsagSΔgacA </c:v>
                </c:pt>
                <c:pt idx="2">
                  <c:v>ΔsagSΔgacA/pMJT-1</c:v>
                </c:pt>
                <c:pt idx="3">
                  <c:v>ΔsagSΔgacA/pMJT-sagS</c:v>
                </c:pt>
                <c:pt idx="4">
                  <c:v>ΔsagSΔgacA/pMJT-Rec</c:v>
                </c:pt>
              </c:strCache>
            </c:strRef>
          </c:cat>
          <c:val>
            <c:numRef>
              <c:f>Sheet2!$F$26:$F$30</c:f>
              <c:numCache>
                <c:formatCode>General</c:formatCode>
                <c:ptCount val="5"/>
                <c:pt idx="0">
                  <c:v>1.087831</c:v>
                </c:pt>
                <c:pt idx="1">
                  <c:v>1</c:v>
                </c:pt>
                <c:pt idx="2">
                  <c:v>0.8621348541666668</c:v>
                </c:pt>
                <c:pt idx="3">
                  <c:v>8.3611450000000023</c:v>
                </c:pt>
                <c:pt idx="4">
                  <c:v>1.087831</c:v>
                </c:pt>
              </c:numCache>
            </c:numRef>
          </c:val>
        </c:ser>
        <c:ser>
          <c:idx val="1"/>
          <c:order val="1"/>
          <c:tx>
            <c:strRef>
              <c:f>Sheet2!$G$25</c:f>
              <c:strCache>
                <c:ptCount val="1"/>
                <c:pt idx="0">
                  <c:v>Maximum </c:v>
                </c:pt>
              </c:strCache>
            </c:strRef>
          </c:tx>
          <c:spPr>
            <a:solidFill>
              <a:schemeClr val="bg1">
                <a:lumMod val="65000"/>
              </a:schemeClr>
            </a:solidFill>
            <a:ln>
              <a:solidFill>
                <a:schemeClr val="tx1"/>
              </a:solidFill>
            </a:ln>
          </c:spPr>
          <c:invertIfNegative val="0"/>
          <c:errBars>
            <c:errBarType val="plus"/>
            <c:errValType val="cust"/>
            <c:noEndCap val="0"/>
            <c:plus>
              <c:numRef>
                <c:f>Sheet2!$G$32:$G$36</c:f>
                <c:numCache>
                  <c:formatCode>General</c:formatCode>
                  <c:ptCount val="5"/>
                  <c:pt idx="0">
                    <c:v>9.3571149399801605</c:v>
                  </c:pt>
                  <c:pt idx="1">
                    <c:v>7</c:v>
                  </c:pt>
                  <c:pt idx="2">
                    <c:v>11</c:v>
                  </c:pt>
                  <c:pt idx="3">
                    <c:v>15.489955758870568</c:v>
                  </c:pt>
                  <c:pt idx="4">
                    <c:v>5</c:v>
                  </c:pt>
                </c:numCache>
              </c:numRef>
            </c:plus>
            <c:minus>
              <c:numLit>
                <c:formatCode>General</c:formatCode>
                <c:ptCount val="1"/>
                <c:pt idx="0">
                  <c:v>1</c:v>
                </c:pt>
              </c:numLit>
            </c:minus>
          </c:errBars>
          <c:cat>
            <c:strRef>
              <c:f>Sheet2!$C$26:$C$30</c:f>
              <c:strCache>
                <c:ptCount val="5"/>
                <c:pt idx="0">
                  <c:v>ΔsagS </c:v>
                </c:pt>
                <c:pt idx="1">
                  <c:v>ΔsagSΔgacA </c:v>
                </c:pt>
                <c:pt idx="2">
                  <c:v>ΔsagSΔgacA/pMJT-1</c:v>
                </c:pt>
                <c:pt idx="3">
                  <c:v>ΔsagSΔgacA/pMJT-sagS</c:v>
                </c:pt>
                <c:pt idx="4">
                  <c:v>ΔsagSΔgacA/pMJT-Rec</c:v>
                </c:pt>
              </c:strCache>
            </c:strRef>
          </c:cat>
          <c:val>
            <c:numRef>
              <c:f>Sheet2!$G$26:$G$30</c:f>
              <c:numCache>
                <c:formatCode>General</c:formatCode>
                <c:ptCount val="5"/>
                <c:pt idx="0">
                  <c:v>23</c:v>
                </c:pt>
                <c:pt idx="1">
                  <c:v>25</c:v>
                </c:pt>
                <c:pt idx="2">
                  <c:v>24</c:v>
                </c:pt>
                <c:pt idx="3">
                  <c:v>74.657647058823514</c:v>
                </c:pt>
                <c:pt idx="4">
                  <c:v>21</c:v>
                </c:pt>
              </c:numCache>
            </c:numRef>
          </c:val>
        </c:ser>
        <c:dLbls>
          <c:showLegendKey val="0"/>
          <c:showVal val="0"/>
          <c:showCatName val="0"/>
          <c:showSerName val="0"/>
          <c:showPercent val="0"/>
          <c:showBubbleSize val="0"/>
        </c:dLbls>
        <c:gapWidth val="150"/>
        <c:axId val="181649408"/>
        <c:axId val="181650944"/>
      </c:barChart>
      <c:catAx>
        <c:axId val="181649408"/>
        <c:scaling>
          <c:orientation val="minMax"/>
        </c:scaling>
        <c:delete val="0"/>
        <c:axPos val="b"/>
        <c:majorTickMark val="out"/>
        <c:minorTickMark val="none"/>
        <c:tickLblPos val="nextTo"/>
        <c:crossAx val="181650944"/>
        <c:crosses val="autoZero"/>
        <c:auto val="1"/>
        <c:lblAlgn val="ctr"/>
        <c:lblOffset val="100"/>
        <c:noMultiLvlLbl val="0"/>
      </c:catAx>
      <c:valAx>
        <c:axId val="181650944"/>
        <c:scaling>
          <c:orientation val="minMax"/>
        </c:scaling>
        <c:delete val="0"/>
        <c:axPos val="l"/>
        <c:title>
          <c:tx>
            <c:rich>
              <a:bodyPr rot="-5400000" vert="horz"/>
              <a:lstStyle/>
              <a:p>
                <a:pPr>
                  <a:defRPr/>
                </a:pPr>
                <a:r>
                  <a:rPr lang="en-US" dirty="0"/>
                  <a:t>Biofilm height </a:t>
                </a:r>
                <a:r>
                  <a:rPr lang="en-US" dirty="0" smtClean="0"/>
                  <a:t>(</a:t>
                </a:r>
                <a:r>
                  <a:rPr lang="en-US" sz="1100" b="1" i="0" u="none" strike="noStrike" baseline="0" dirty="0" smtClean="0">
                    <a:effectLst/>
                  </a:rPr>
                  <a:t>µ</a:t>
                </a:r>
                <a:r>
                  <a:rPr lang="en-US" dirty="0" smtClean="0"/>
                  <a:t>m</a:t>
                </a:r>
                <a:r>
                  <a:rPr lang="en-US" dirty="0"/>
                  <a:t>)</a:t>
                </a:r>
              </a:p>
            </c:rich>
          </c:tx>
          <c:layout/>
          <c:overlay val="0"/>
        </c:title>
        <c:numFmt formatCode="General" sourceLinked="1"/>
        <c:majorTickMark val="out"/>
        <c:minorTickMark val="none"/>
        <c:tickLblPos val="nextTo"/>
        <c:crossAx val="181649408"/>
        <c:crosses val="autoZero"/>
        <c:crossBetween val="between"/>
        <c:majorUnit val="20"/>
      </c:valAx>
    </c:plotArea>
    <c:legend>
      <c:legendPos val="r"/>
      <c:layout>
        <c:manualLayout>
          <c:xMode val="edge"/>
          <c:yMode val="edge"/>
          <c:x val="0.1459873140857392"/>
          <c:y val="6.9060586176727903E-2"/>
          <c:w val="0.21548865215377488"/>
          <c:h val="0.16743438320209975"/>
        </c:manualLayout>
      </c:layout>
      <c:overlay val="0"/>
    </c:legend>
    <c:plotVisOnly val="1"/>
    <c:dispBlanksAs val="gap"/>
    <c:showDLblsOverMax val="0"/>
  </c:chart>
  <c:txPr>
    <a:bodyPr/>
    <a:lstStyle/>
    <a:p>
      <a:pPr>
        <a:defRPr sz="1100"/>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D0A994-2578-4156-84FD-B31B4C9F5A4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3408245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D0A994-2578-4156-84FD-B31B4C9F5A4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831149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D0A994-2578-4156-84FD-B31B4C9F5A4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22975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D0A994-2578-4156-84FD-B31B4C9F5A4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1123056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D0A994-2578-4156-84FD-B31B4C9F5A49}" type="datetimeFigureOut">
              <a:rPr lang="en-US" smtClean="0"/>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262106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D0A994-2578-4156-84FD-B31B4C9F5A49}" type="datetimeFigureOut">
              <a:rPr lang="en-US" smtClean="0"/>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2435021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D0A994-2578-4156-84FD-B31B4C9F5A49}" type="datetimeFigureOut">
              <a:rPr lang="en-US" smtClean="0"/>
              <a:t>2/27/2017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3585452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D0A994-2578-4156-84FD-B31B4C9F5A49}" type="datetimeFigureOut">
              <a:rPr lang="en-US" smtClean="0"/>
              <a:t>2/27/2017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429125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D0A994-2578-4156-84FD-B31B4C9F5A49}" type="datetimeFigureOut">
              <a:rPr lang="en-US" smtClean="0"/>
              <a:t>2/27/2017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2978680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D0A994-2578-4156-84FD-B31B4C9F5A49}" type="datetimeFigureOut">
              <a:rPr lang="en-US" smtClean="0"/>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1563686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D0A994-2578-4156-84FD-B31B4C9F5A49}" type="datetimeFigureOut">
              <a:rPr lang="en-US" smtClean="0"/>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4DC585-A74C-4DF9-8410-9BCF0B67CE60}" type="slidenum">
              <a:rPr lang="en-US" smtClean="0"/>
              <a:t>‹#›</a:t>
            </a:fld>
            <a:endParaRPr lang="en-US"/>
          </a:p>
        </p:txBody>
      </p:sp>
    </p:spTree>
    <p:extLst>
      <p:ext uri="{BB962C8B-B14F-4D97-AF65-F5344CB8AC3E}">
        <p14:creationId xmlns:p14="http://schemas.microsoft.com/office/powerpoint/2010/main" val="979905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D0A994-2578-4156-84FD-B31B4C9F5A49}" type="datetimeFigureOut">
              <a:rPr lang="en-US" smtClean="0"/>
              <a:t>2/27/2017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4DC585-A74C-4DF9-8410-9BCF0B67CE60}" type="slidenum">
              <a:rPr lang="en-US" smtClean="0"/>
              <a:t>‹#›</a:t>
            </a:fld>
            <a:endParaRPr lang="en-US"/>
          </a:p>
        </p:txBody>
      </p:sp>
    </p:spTree>
    <p:extLst>
      <p:ext uri="{BB962C8B-B14F-4D97-AF65-F5344CB8AC3E}">
        <p14:creationId xmlns:p14="http://schemas.microsoft.com/office/powerpoint/2010/main" val="36660320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blackwellpublishing.com/products/journals/.../mmi4253FigS1.doc" TargetMode="External"/><Relationship Id="rId2" Type="http://schemas.openxmlformats.org/officeDocument/2006/relationships/hyperlink" Target="http://www.cbs.dtu.dk/services/TMHMM-2.0/"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Supplementary figures S1-S8</a:t>
            </a:r>
            <a:endParaRPr lang="en-US" dirty="0"/>
          </a:p>
        </p:txBody>
      </p:sp>
      <p:sp>
        <p:nvSpPr>
          <p:cNvPr id="3" name="Subtitle 2"/>
          <p:cNvSpPr>
            <a:spLocks noGrp="1"/>
          </p:cNvSpPr>
          <p:nvPr>
            <p:ph type="subTitle" idx="1"/>
          </p:nvPr>
        </p:nvSpPr>
        <p:spPr/>
        <p:txBody>
          <a:bodyPr>
            <a:normAutofit fontScale="47500" lnSpcReduction="20000"/>
          </a:bodyPr>
          <a:lstStyle/>
          <a:p>
            <a:r>
              <a:rPr lang="en-US" b="1" dirty="0"/>
              <a:t>Divide and conquer: </a:t>
            </a:r>
            <a:endParaRPr lang="en-US" dirty="0"/>
          </a:p>
          <a:p>
            <a:r>
              <a:rPr lang="en-US" b="1" dirty="0"/>
              <a:t>The </a:t>
            </a:r>
            <a:r>
              <a:rPr lang="en-US" b="1" i="1" dirty="0"/>
              <a:t>Pseudomonas aeruginosa</a:t>
            </a:r>
            <a:r>
              <a:rPr lang="en-US" b="1" dirty="0"/>
              <a:t> two-component hybrid </a:t>
            </a:r>
            <a:r>
              <a:rPr lang="en-US" b="1" dirty="0" err="1"/>
              <a:t>SagS</a:t>
            </a:r>
            <a:r>
              <a:rPr lang="en-US" b="1" dirty="0"/>
              <a:t> enables biofilm formation and recalcitrance of biofilm cells to antimicrobial agents via distinct regulatory circuits</a:t>
            </a:r>
            <a:endParaRPr lang="en-US" dirty="0"/>
          </a:p>
          <a:p>
            <a:r>
              <a:rPr lang="en-US" b="1" dirty="0"/>
              <a:t> </a:t>
            </a:r>
            <a:endParaRPr lang="en-US" dirty="0"/>
          </a:p>
          <a:p>
            <a:r>
              <a:rPr lang="en-US" b="1" dirty="0"/>
              <a:t> </a:t>
            </a:r>
            <a:endParaRPr lang="en-US" dirty="0"/>
          </a:p>
          <a:p>
            <a:r>
              <a:rPr lang="en-US" b="1" dirty="0"/>
              <a:t> </a:t>
            </a:r>
            <a:r>
              <a:rPr lang="en-US" b="1" dirty="0" smtClean="0"/>
              <a:t>Olga </a:t>
            </a:r>
            <a:r>
              <a:rPr lang="en-US" b="1" dirty="0"/>
              <a:t>E. </a:t>
            </a:r>
            <a:r>
              <a:rPr lang="en-US" b="1" dirty="0" err="1" smtClean="0"/>
              <a:t>Petrova</a:t>
            </a:r>
            <a:r>
              <a:rPr lang="en-US" b="1" dirty="0" smtClean="0"/>
              <a:t>, </a:t>
            </a:r>
            <a:r>
              <a:rPr lang="en-US" b="1" dirty="0" err="1"/>
              <a:t>Kajal</a:t>
            </a:r>
            <a:r>
              <a:rPr lang="en-US" b="1" dirty="0"/>
              <a:t> </a:t>
            </a:r>
            <a:r>
              <a:rPr lang="en-US" b="1" dirty="0" smtClean="0"/>
              <a:t>Gupta, </a:t>
            </a:r>
            <a:r>
              <a:rPr lang="en-US" b="1" dirty="0"/>
              <a:t>Julie </a:t>
            </a:r>
            <a:r>
              <a:rPr lang="en-US" b="1" dirty="0" smtClean="0"/>
              <a:t>Liao, </a:t>
            </a:r>
            <a:r>
              <a:rPr lang="en-US" b="1" dirty="0"/>
              <a:t>James </a:t>
            </a:r>
            <a:r>
              <a:rPr lang="en-US" b="1" dirty="0" err="1" smtClean="0"/>
              <a:t>Goodwine</a:t>
            </a:r>
            <a:r>
              <a:rPr lang="en-US" b="1" dirty="0" smtClean="0"/>
              <a:t>, </a:t>
            </a:r>
            <a:r>
              <a:rPr lang="en-US" b="1" dirty="0"/>
              <a:t>and Karin </a:t>
            </a:r>
            <a:r>
              <a:rPr lang="en-US" b="1" dirty="0" smtClean="0"/>
              <a:t>Sauer</a:t>
            </a:r>
            <a:endParaRPr lang="en-US" dirty="0"/>
          </a:p>
          <a:p>
            <a:endParaRPr lang="en-US" dirty="0"/>
          </a:p>
        </p:txBody>
      </p:sp>
    </p:spTree>
    <p:extLst>
      <p:ext uri="{BB962C8B-B14F-4D97-AF65-F5344CB8AC3E}">
        <p14:creationId xmlns:p14="http://schemas.microsoft.com/office/powerpoint/2010/main" val="3430145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838201"/>
            <a:ext cx="7848600" cy="2585323"/>
          </a:xfrm>
          <a:prstGeom prst="rect">
            <a:avLst/>
          </a:prstGeom>
          <a:noFill/>
        </p:spPr>
        <p:txBody>
          <a:bodyPr wrap="square" rtlCol="0">
            <a:spAutoFit/>
          </a:bodyPr>
          <a:lstStyle/>
          <a:p>
            <a:r>
              <a:rPr lang="en-US" b="1" dirty="0" smtClean="0"/>
              <a:t>Fig. S7.</a:t>
            </a:r>
            <a:r>
              <a:rPr lang="en-US" dirty="0" smtClean="0"/>
              <a:t> (A) Localization of transmembrane helices present in </a:t>
            </a:r>
            <a:r>
              <a:rPr lang="en-US" dirty="0" err="1" smtClean="0"/>
              <a:t>SagS</a:t>
            </a:r>
            <a:r>
              <a:rPr lang="en-US" dirty="0" smtClean="0"/>
              <a:t> as determined using the TMHMM Prediction </a:t>
            </a:r>
            <a:r>
              <a:rPr lang="en-US" dirty="0"/>
              <a:t>of transmembrane helices in </a:t>
            </a:r>
            <a:r>
              <a:rPr lang="en-US" dirty="0" smtClean="0"/>
              <a:t>proteins </a:t>
            </a:r>
            <a:r>
              <a:rPr lang="en-US" dirty="0"/>
              <a:t>software (</a:t>
            </a:r>
            <a:r>
              <a:rPr lang="en-US" dirty="0">
                <a:hlinkClick r:id="rId2"/>
              </a:rPr>
              <a:t>http://www.cbs.dtu.dk/services/TMHMM-2.0</a:t>
            </a:r>
            <a:r>
              <a:rPr lang="en-US" dirty="0" smtClean="0">
                <a:hlinkClick r:id="rId2"/>
              </a:rPr>
              <a:t>/</a:t>
            </a:r>
            <a:r>
              <a:rPr lang="en-US" dirty="0" smtClean="0"/>
              <a:t>). (B) Alignment </a:t>
            </a:r>
            <a:r>
              <a:rPr lang="en-US" dirty="0"/>
              <a:t>of </a:t>
            </a:r>
            <a:r>
              <a:rPr lang="en-US" dirty="0" err="1"/>
              <a:t>HmsP</a:t>
            </a:r>
            <a:r>
              <a:rPr lang="en-US" dirty="0"/>
              <a:t> domains of </a:t>
            </a:r>
            <a:r>
              <a:rPr lang="en-US" i="1" dirty="0"/>
              <a:t>P. aeruginosa </a:t>
            </a:r>
            <a:r>
              <a:rPr lang="en-US" dirty="0" err="1"/>
              <a:t>SagS</a:t>
            </a:r>
            <a:r>
              <a:rPr lang="en-US" dirty="0"/>
              <a:t> and </a:t>
            </a:r>
            <a:r>
              <a:rPr lang="en-US" dirty="0" err="1"/>
              <a:t>BifA</a:t>
            </a:r>
            <a:r>
              <a:rPr lang="en-US" dirty="0"/>
              <a:t> and </a:t>
            </a:r>
            <a:r>
              <a:rPr lang="en-US" i="1" dirty="0"/>
              <a:t>Yersinia </a:t>
            </a:r>
            <a:r>
              <a:rPr lang="en-US" i="1" dirty="0" err="1"/>
              <a:t>pestis</a:t>
            </a:r>
            <a:r>
              <a:rPr lang="en-US" dirty="0"/>
              <a:t> </a:t>
            </a:r>
            <a:r>
              <a:rPr lang="en-US" dirty="0" err="1"/>
              <a:t>HmsP</a:t>
            </a:r>
            <a:r>
              <a:rPr lang="en-US" dirty="0"/>
              <a:t> (</a:t>
            </a:r>
            <a:r>
              <a:rPr lang="en-US" dirty="0" err="1"/>
              <a:t>Yp_HmsP</a:t>
            </a:r>
            <a:r>
              <a:rPr lang="en-US" dirty="0"/>
              <a:t>). Sec, predicted secondary structure of </a:t>
            </a:r>
            <a:r>
              <a:rPr lang="en-US" dirty="0" err="1"/>
              <a:t>Yp_HmsP</a:t>
            </a:r>
            <a:r>
              <a:rPr lang="en-US" dirty="0"/>
              <a:t>; H, helical regions; e, extended regions; M,  membrane spanning regions, from </a:t>
            </a:r>
            <a:r>
              <a:rPr lang="en-US" i="1" u="sng" dirty="0">
                <a:hlinkClick r:id="rId3"/>
              </a:rPr>
              <a:t>www.blackwellpublishing.com/products/journals/.../mmi4253FigS1.doc</a:t>
            </a:r>
            <a:r>
              <a:rPr lang="en-US" i="1" dirty="0"/>
              <a:t>. </a:t>
            </a:r>
            <a:r>
              <a:rPr lang="en-US" dirty="0"/>
              <a:t>Identical/similar AA are shown in color and indicated by symbols (., :, *).</a:t>
            </a:r>
          </a:p>
          <a:p>
            <a:endParaRPr lang="en-US" dirty="0"/>
          </a:p>
        </p:txBody>
      </p:sp>
    </p:spTree>
    <p:extLst>
      <p:ext uri="{BB962C8B-B14F-4D97-AF65-F5344CB8AC3E}">
        <p14:creationId xmlns:p14="http://schemas.microsoft.com/office/powerpoint/2010/main" val="1678734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4258112662"/>
              </p:ext>
            </p:extLst>
          </p:nvPr>
        </p:nvGraphicFramePr>
        <p:xfrm>
          <a:off x="609600" y="1295400"/>
          <a:ext cx="4572000" cy="34861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a:graphicFrameLocks/>
          </p:cNvGraphicFramePr>
          <p:nvPr>
            <p:extLst>
              <p:ext uri="{D42A27DB-BD31-4B8C-83A1-F6EECF244321}">
                <p14:modId xmlns:p14="http://schemas.microsoft.com/office/powerpoint/2010/main" val="3062038815"/>
              </p:ext>
            </p:extLst>
          </p:nvPr>
        </p:nvGraphicFramePr>
        <p:xfrm>
          <a:off x="4648200" y="1295400"/>
          <a:ext cx="3810000" cy="387667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664284" y="1143000"/>
            <a:ext cx="370614" cy="461665"/>
          </a:xfrm>
          <a:prstGeom prst="rect">
            <a:avLst/>
          </a:prstGeom>
          <a:noFill/>
        </p:spPr>
        <p:txBody>
          <a:bodyPr wrap="none" rtlCol="0">
            <a:spAutoFit/>
          </a:bodyPr>
          <a:lstStyle/>
          <a:p>
            <a:r>
              <a:rPr lang="en-US" sz="2400" b="1" dirty="0" smtClean="0"/>
              <a:t>A</a:t>
            </a:r>
            <a:endParaRPr lang="en-US" sz="2400" b="1" dirty="0"/>
          </a:p>
        </p:txBody>
      </p:sp>
      <p:sp>
        <p:nvSpPr>
          <p:cNvPr id="5" name="TextBox 4"/>
          <p:cNvSpPr txBox="1"/>
          <p:nvPr/>
        </p:nvSpPr>
        <p:spPr>
          <a:xfrm>
            <a:off x="4658586" y="1143000"/>
            <a:ext cx="357790" cy="461665"/>
          </a:xfrm>
          <a:prstGeom prst="rect">
            <a:avLst/>
          </a:prstGeom>
          <a:noFill/>
        </p:spPr>
        <p:txBody>
          <a:bodyPr wrap="none" rtlCol="0">
            <a:spAutoFit/>
          </a:bodyPr>
          <a:lstStyle/>
          <a:p>
            <a:r>
              <a:rPr lang="en-US" sz="2400" b="1" dirty="0" smtClean="0"/>
              <a:t>B</a:t>
            </a:r>
            <a:endParaRPr lang="en-US" sz="2400" b="1" dirty="0"/>
          </a:p>
        </p:txBody>
      </p:sp>
      <p:sp>
        <p:nvSpPr>
          <p:cNvPr id="6" name="TextBox 5"/>
          <p:cNvSpPr txBox="1"/>
          <p:nvPr/>
        </p:nvSpPr>
        <p:spPr>
          <a:xfrm>
            <a:off x="644562" y="4953000"/>
            <a:ext cx="7889838" cy="1815882"/>
          </a:xfrm>
          <a:prstGeom prst="rect">
            <a:avLst/>
          </a:prstGeom>
          <a:noFill/>
        </p:spPr>
        <p:txBody>
          <a:bodyPr wrap="square" rtlCol="0">
            <a:spAutoFit/>
          </a:bodyPr>
          <a:lstStyle/>
          <a:p>
            <a:pPr algn="just"/>
            <a:r>
              <a:rPr lang="en-US" sz="1600" b="1" dirty="0"/>
              <a:t>Figure S8.</a:t>
            </a:r>
            <a:r>
              <a:rPr lang="en-US" sz="1600" dirty="0"/>
              <a:t> Contribution of </a:t>
            </a:r>
            <a:r>
              <a:rPr lang="en-US" sz="1600" dirty="0" err="1"/>
              <a:t>SagS</a:t>
            </a:r>
            <a:r>
              <a:rPr lang="en-US" sz="1600" dirty="0"/>
              <a:t> and the </a:t>
            </a:r>
            <a:r>
              <a:rPr lang="en-US" sz="1600" dirty="0" err="1"/>
              <a:t>HmsP</a:t>
            </a:r>
            <a:r>
              <a:rPr lang="en-US" sz="1600" dirty="0"/>
              <a:t> domain to the susceptibility of planktonic cells to tobramycin. All strains were grown planktonically to exponential phase and subsequently exposed to 50 µg/ml tobramycin for 30 min. Strain PAO1 harboring the empty plasmid pMJT1 was used as vector control. Viability was determined via CFU counts. (A) Total CFU prior to treatment. (B) Susceptibility is expressed as log reduction in CFU counts. Experiments were done at least in triplicate. Error bars denote standard deviation.  </a:t>
            </a:r>
          </a:p>
          <a:p>
            <a:pPr algn="just"/>
            <a:endParaRPr lang="en-US" sz="1600" dirty="0"/>
          </a:p>
        </p:txBody>
      </p:sp>
    </p:spTree>
    <p:extLst>
      <p:ext uri="{BB962C8B-B14F-4D97-AF65-F5344CB8AC3E}">
        <p14:creationId xmlns:p14="http://schemas.microsoft.com/office/powerpoint/2010/main" val="4087322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noChangeArrowheads="1"/>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l="1045" t="14401" r="93041" b="69880"/>
          <a:stretch/>
        </p:blipFill>
        <p:spPr bwMode="auto">
          <a:xfrm>
            <a:off x="3873066" y="2228600"/>
            <a:ext cx="594360" cy="512064"/>
          </a:xfrm>
          <a:prstGeom prst="rect">
            <a:avLst/>
          </a:prstGeom>
          <a:noFill/>
          <a:ln w="63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preferRelativeResize="0">
            <a:picLocks noChangeArrowheads="1"/>
          </p:cNvPicPr>
          <p:nvPr/>
        </p:nvPicPr>
        <p:blipFill rotWithShape="1">
          <a:blip r:embed="rId4">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5550" t="9428" r="88173" b="76594"/>
          <a:stretch/>
        </p:blipFill>
        <p:spPr bwMode="auto">
          <a:xfrm>
            <a:off x="4490145" y="2228809"/>
            <a:ext cx="594360" cy="512064"/>
          </a:xfrm>
          <a:prstGeom prst="rect">
            <a:avLst/>
          </a:prstGeom>
          <a:noFill/>
          <a:ln w="63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preferRelativeResize="0">
            <a:picLocks noChangeArrowheads="1"/>
          </p:cNvPicPr>
          <p:nvPr/>
        </p:nvPicPr>
        <p:blipFill rotWithShape="1">
          <a:blip r:embed="rId5">
            <a:extLst>
              <a:ext uri="{BEBA8EAE-BF5A-486C-A8C5-ECC9F3942E4B}">
                <a14:imgProps xmlns:a14="http://schemas.microsoft.com/office/drawing/2010/main">
                  <a14:imgLayer r:embed="rId3">
                    <a14:imgEffect>
                      <a14:sharpenSoften amount="11000"/>
                    </a14:imgEffect>
                    <a14:imgEffect>
                      <a14:brightnessContrast contrast="-40000"/>
                    </a14:imgEffect>
                  </a14:imgLayer>
                </a14:imgProps>
              </a:ext>
              <a:ext uri="{28A0092B-C50C-407E-A947-70E740481C1C}">
                <a14:useLocalDpi xmlns:a14="http://schemas.microsoft.com/office/drawing/2010/main" val="0"/>
              </a:ext>
            </a:extLst>
          </a:blip>
          <a:srcRect l="34773" t="13133" r="54334" b="72262"/>
          <a:stretch/>
        </p:blipFill>
        <p:spPr bwMode="auto">
          <a:xfrm>
            <a:off x="2721454" y="2227176"/>
            <a:ext cx="1124712" cy="512064"/>
          </a:xfrm>
          <a:prstGeom prst="rect">
            <a:avLst/>
          </a:prstGeom>
          <a:noFill/>
          <a:ln w="63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rot="16200000">
            <a:off x="2312788" y="2372129"/>
            <a:ext cx="632931" cy="261610"/>
          </a:xfrm>
          <a:prstGeom prst="rect">
            <a:avLst/>
          </a:prstGeom>
          <a:noFill/>
        </p:spPr>
        <p:txBody>
          <a:bodyPr wrap="square" rtlCol="0">
            <a:spAutoFit/>
          </a:bodyPr>
          <a:lstStyle/>
          <a:p>
            <a:pPr algn="ctr"/>
            <a:r>
              <a:rPr lang="en-US" sz="1100" dirty="0" smtClean="0">
                <a:cs typeface="Arial"/>
              </a:rPr>
              <a:t>TCE</a:t>
            </a:r>
            <a:endParaRPr lang="en-US" sz="1100" dirty="0">
              <a:cs typeface="Arial"/>
            </a:endParaRPr>
          </a:p>
        </p:txBody>
      </p:sp>
      <p:sp>
        <p:nvSpPr>
          <p:cNvPr id="8" name="TextBox 7"/>
          <p:cNvSpPr txBox="1"/>
          <p:nvPr/>
        </p:nvSpPr>
        <p:spPr>
          <a:xfrm>
            <a:off x="2600250" y="1991230"/>
            <a:ext cx="757662" cy="261610"/>
          </a:xfrm>
          <a:prstGeom prst="rect">
            <a:avLst/>
          </a:prstGeom>
          <a:noFill/>
        </p:spPr>
        <p:txBody>
          <a:bodyPr wrap="square" rtlCol="0">
            <a:spAutoFit/>
          </a:bodyPr>
          <a:lstStyle/>
          <a:p>
            <a:pPr algn="ctr"/>
            <a:r>
              <a:rPr lang="en-US" sz="1100" i="1" dirty="0" err="1">
                <a:cs typeface="Arial"/>
              </a:rPr>
              <a:t>s</a:t>
            </a:r>
            <a:r>
              <a:rPr lang="en-US" sz="1100" i="1" dirty="0" err="1" smtClean="0">
                <a:cs typeface="Arial"/>
              </a:rPr>
              <a:t>agS</a:t>
            </a:r>
            <a:endParaRPr lang="en-US" sz="1100" i="1" dirty="0">
              <a:cs typeface="Arial"/>
            </a:endParaRPr>
          </a:p>
        </p:txBody>
      </p:sp>
      <p:sp>
        <p:nvSpPr>
          <p:cNvPr id="9" name="TextBox 8"/>
          <p:cNvSpPr txBox="1"/>
          <p:nvPr/>
        </p:nvSpPr>
        <p:spPr>
          <a:xfrm>
            <a:off x="3053513" y="1997171"/>
            <a:ext cx="970198" cy="261610"/>
          </a:xfrm>
          <a:prstGeom prst="rect">
            <a:avLst/>
          </a:prstGeom>
          <a:noFill/>
        </p:spPr>
        <p:txBody>
          <a:bodyPr wrap="square" rtlCol="0">
            <a:spAutoFit/>
          </a:bodyPr>
          <a:lstStyle/>
          <a:p>
            <a:pPr algn="ctr"/>
            <a:r>
              <a:rPr lang="en-US" sz="1100" dirty="0" err="1" smtClean="0">
                <a:cs typeface="Arial"/>
              </a:rPr>
              <a:t>HmsP-HisKA</a:t>
            </a:r>
            <a:endParaRPr lang="en-US" sz="1100" dirty="0">
              <a:cs typeface="Arial"/>
            </a:endParaRPr>
          </a:p>
        </p:txBody>
      </p:sp>
      <p:sp>
        <p:nvSpPr>
          <p:cNvPr id="10" name="TextBox 9"/>
          <p:cNvSpPr txBox="1"/>
          <p:nvPr/>
        </p:nvSpPr>
        <p:spPr>
          <a:xfrm>
            <a:off x="3809990" y="1991230"/>
            <a:ext cx="757662" cy="261610"/>
          </a:xfrm>
          <a:prstGeom prst="rect">
            <a:avLst/>
          </a:prstGeom>
          <a:noFill/>
        </p:spPr>
        <p:txBody>
          <a:bodyPr wrap="square" rtlCol="0">
            <a:spAutoFit/>
          </a:bodyPr>
          <a:lstStyle/>
          <a:p>
            <a:pPr algn="ctr"/>
            <a:r>
              <a:rPr lang="en-US" sz="1100" dirty="0" err="1" smtClean="0">
                <a:cs typeface="Arial"/>
              </a:rPr>
              <a:t>HisKA</a:t>
            </a:r>
            <a:endParaRPr lang="en-US" sz="1100" dirty="0">
              <a:cs typeface="Arial"/>
            </a:endParaRPr>
          </a:p>
        </p:txBody>
      </p:sp>
      <p:sp>
        <p:nvSpPr>
          <p:cNvPr id="11" name="TextBox 10"/>
          <p:cNvSpPr txBox="1"/>
          <p:nvPr/>
        </p:nvSpPr>
        <p:spPr>
          <a:xfrm>
            <a:off x="4419607" y="1992472"/>
            <a:ext cx="757662" cy="261610"/>
          </a:xfrm>
          <a:prstGeom prst="rect">
            <a:avLst/>
          </a:prstGeom>
          <a:noFill/>
        </p:spPr>
        <p:txBody>
          <a:bodyPr wrap="square" rtlCol="0">
            <a:spAutoFit/>
          </a:bodyPr>
          <a:lstStyle/>
          <a:p>
            <a:pPr algn="ctr"/>
            <a:r>
              <a:rPr lang="en-US" sz="1100" dirty="0" err="1" smtClean="0">
                <a:cs typeface="Arial"/>
              </a:rPr>
              <a:t>HisKA</a:t>
            </a:r>
            <a:r>
              <a:rPr lang="en-US" sz="1100" dirty="0" smtClean="0">
                <a:cs typeface="Arial"/>
              </a:rPr>
              <a:t>-Rec</a:t>
            </a:r>
            <a:endParaRPr lang="en-US" sz="1100" dirty="0">
              <a:cs typeface="Arial"/>
            </a:endParaRPr>
          </a:p>
        </p:txBody>
      </p:sp>
      <p:sp>
        <p:nvSpPr>
          <p:cNvPr id="12" name="TextBox 11"/>
          <p:cNvSpPr txBox="1"/>
          <p:nvPr/>
        </p:nvSpPr>
        <p:spPr>
          <a:xfrm>
            <a:off x="3120811" y="1733983"/>
            <a:ext cx="2324326" cy="261610"/>
          </a:xfrm>
          <a:prstGeom prst="rect">
            <a:avLst/>
          </a:prstGeom>
          <a:noFill/>
        </p:spPr>
        <p:txBody>
          <a:bodyPr wrap="square" rtlCol="0">
            <a:spAutoFit/>
          </a:bodyPr>
          <a:lstStyle/>
          <a:p>
            <a:pPr algn="ctr"/>
            <a:r>
              <a:rPr lang="en-US" sz="1100" b="1" i="1" dirty="0" err="1" smtClean="0">
                <a:cs typeface="Arial"/>
              </a:rPr>
              <a:t>ΔsagS</a:t>
            </a:r>
            <a:r>
              <a:rPr lang="en-US" sz="1100" b="1" dirty="0" smtClean="0">
                <a:cs typeface="Arial"/>
              </a:rPr>
              <a:t>/</a:t>
            </a:r>
            <a:r>
              <a:rPr lang="en-US" sz="1100" b="1" dirty="0" err="1" smtClean="0">
                <a:cs typeface="Arial"/>
              </a:rPr>
              <a:t>pJN</a:t>
            </a:r>
            <a:r>
              <a:rPr lang="en-US" sz="1100" b="1" dirty="0" smtClean="0">
                <a:cs typeface="Arial"/>
              </a:rPr>
              <a:t>-</a:t>
            </a:r>
            <a:endParaRPr lang="en-US" sz="1100" b="1" dirty="0">
              <a:cs typeface="Arial"/>
            </a:endParaRPr>
          </a:p>
        </p:txBody>
      </p:sp>
      <p:cxnSp>
        <p:nvCxnSpPr>
          <p:cNvPr id="13" name="Straight Connector 12"/>
          <p:cNvCxnSpPr/>
          <p:nvPr/>
        </p:nvCxnSpPr>
        <p:spPr>
          <a:xfrm>
            <a:off x="2886138" y="2009899"/>
            <a:ext cx="2743200" cy="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714218" y="2362085"/>
            <a:ext cx="1196156" cy="261610"/>
            <a:chOff x="3625667" y="2763594"/>
            <a:chExt cx="1196156" cy="261610"/>
          </a:xfrm>
        </p:grpSpPr>
        <p:sp>
          <p:nvSpPr>
            <p:cNvPr id="15" name="TextBox 14"/>
            <p:cNvSpPr txBox="1"/>
            <p:nvPr/>
          </p:nvSpPr>
          <p:spPr>
            <a:xfrm>
              <a:off x="3799375" y="2763594"/>
              <a:ext cx="1022448" cy="261610"/>
            </a:xfrm>
            <a:prstGeom prst="rect">
              <a:avLst/>
            </a:prstGeom>
            <a:noFill/>
          </p:spPr>
          <p:txBody>
            <a:bodyPr wrap="square" rtlCol="0">
              <a:spAutoFit/>
            </a:bodyPr>
            <a:lstStyle/>
            <a:p>
              <a:r>
                <a:rPr lang="en-US" sz="1100" dirty="0" err="1" smtClean="0">
                  <a:cs typeface="Arial" panose="020B0604020202020204" pitchFamily="34" charset="0"/>
                </a:rPr>
                <a:t>SagS</a:t>
              </a:r>
              <a:r>
                <a:rPr lang="en-US" sz="1100" dirty="0" smtClean="0">
                  <a:cs typeface="Arial" panose="020B0604020202020204" pitchFamily="34" charset="0"/>
                </a:rPr>
                <a:t>*-HA</a:t>
              </a:r>
              <a:endParaRPr lang="en-US" sz="1100" dirty="0">
                <a:cs typeface="Arial" panose="020B0604020202020204" pitchFamily="34" charset="0"/>
              </a:endParaRPr>
            </a:p>
          </p:txBody>
        </p:sp>
        <p:cxnSp>
          <p:nvCxnSpPr>
            <p:cNvPr id="16" name="Straight Arrow Connector 15"/>
            <p:cNvCxnSpPr/>
            <p:nvPr/>
          </p:nvCxnSpPr>
          <p:spPr>
            <a:xfrm flipH="1">
              <a:off x="3625667" y="2895600"/>
              <a:ext cx="218323"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pic>
        <p:nvPicPr>
          <p:cNvPr id="17" name="Picture 3"/>
          <p:cNvPicPr preferRelativeResize="0">
            <a:picLocks noChangeArrowheads="1"/>
          </p:cNvPicPr>
          <p:nvPr/>
        </p:nvPicPr>
        <p:blipFill rotWithShape="1">
          <a:blip r:embed="rId4">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9604" t="41096" r="84232" b="33008"/>
          <a:stretch/>
        </p:blipFill>
        <p:spPr bwMode="auto">
          <a:xfrm>
            <a:off x="5103641" y="2235568"/>
            <a:ext cx="594360" cy="512064"/>
          </a:xfrm>
          <a:prstGeom prst="rect">
            <a:avLst/>
          </a:prstGeom>
          <a:noFill/>
          <a:ln w="63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5032850" y="1992614"/>
            <a:ext cx="757662" cy="261610"/>
          </a:xfrm>
          <a:prstGeom prst="rect">
            <a:avLst/>
          </a:prstGeom>
          <a:noFill/>
        </p:spPr>
        <p:txBody>
          <a:bodyPr wrap="square" rtlCol="0">
            <a:spAutoFit/>
          </a:bodyPr>
          <a:lstStyle/>
          <a:p>
            <a:pPr algn="ctr"/>
            <a:r>
              <a:rPr lang="en-US" sz="1100" dirty="0" smtClean="0">
                <a:cs typeface="Arial"/>
              </a:rPr>
              <a:t>Rec</a:t>
            </a:r>
            <a:endParaRPr lang="en-US" sz="1100" dirty="0">
              <a:cs typeface="Arial"/>
            </a:endParaRPr>
          </a:p>
        </p:txBody>
      </p:sp>
      <p:sp>
        <p:nvSpPr>
          <p:cNvPr id="3" name="TextBox 2"/>
          <p:cNvSpPr txBox="1"/>
          <p:nvPr/>
        </p:nvSpPr>
        <p:spPr>
          <a:xfrm>
            <a:off x="948152" y="4800600"/>
            <a:ext cx="7239000" cy="1477328"/>
          </a:xfrm>
          <a:prstGeom prst="rect">
            <a:avLst/>
          </a:prstGeom>
          <a:noFill/>
        </p:spPr>
        <p:txBody>
          <a:bodyPr wrap="square" rtlCol="0">
            <a:spAutoFit/>
          </a:bodyPr>
          <a:lstStyle/>
          <a:p>
            <a:r>
              <a:rPr lang="en-US" b="1" dirty="0" smtClean="0"/>
              <a:t>Fig. S1. </a:t>
            </a:r>
            <a:r>
              <a:rPr lang="en-US" dirty="0" smtClean="0"/>
              <a:t>Detection of </a:t>
            </a:r>
            <a:r>
              <a:rPr lang="en-US" dirty="0" err="1" smtClean="0"/>
              <a:t>SagS</a:t>
            </a:r>
            <a:r>
              <a:rPr lang="en-US" dirty="0" smtClean="0"/>
              <a:t> and </a:t>
            </a:r>
            <a:r>
              <a:rPr lang="en-US" dirty="0" err="1" smtClean="0"/>
              <a:t>SagS</a:t>
            </a:r>
            <a:r>
              <a:rPr lang="en-US" dirty="0" smtClean="0"/>
              <a:t> domain constructs in cell free total cell extracts by immunoblot analysis using anti-HA antibodies. </a:t>
            </a:r>
            <a:r>
              <a:rPr lang="en-US" dirty="0"/>
              <a:t>All </a:t>
            </a:r>
            <a:r>
              <a:rPr lang="en-US" dirty="0" err="1"/>
              <a:t>SagS</a:t>
            </a:r>
            <a:r>
              <a:rPr lang="en-US" dirty="0"/>
              <a:t> domain constructs, including the full-length gene, harbored a C-terminal hemagglutinin (HA) tag (referred to as </a:t>
            </a:r>
            <a:r>
              <a:rPr lang="en-US" dirty="0" err="1"/>
              <a:t>SagS</a:t>
            </a:r>
            <a:r>
              <a:rPr lang="en-US" dirty="0"/>
              <a:t>*-HA). </a:t>
            </a:r>
            <a:r>
              <a:rPr lang="en-US" dirty="0" smtClean="0"/>
              <a:t>*, </a:t>
            </a:r>
            <a:r>
              <a:rPr lang="en-US" dirty="0" err="1" smtClean="0"/>
              <a:t>SagS</a:t>
            </a:r>
            <a:r>
              <a:rPr lang="en-US" dirty="0" smtClean="0"/>
              <a:t> domain constructs vary in molecular mass.</a:t>
            </a:r>
            <a:endParaRPr lang="en-US" dirty="0"/>
          </a:p>
        </p:txBody>
      </p:sp>
    </p:spTree>
    <p:extLst>
      <p:ext uri="{BB962C8B-B14F-4D97-AF65-F5344CB8AC3E}">
        <p14:creationId xmlns:p14="http://schemas.microsoft.com/office/powerpoint/2010/main" val="211101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1914653256"/>
              </p:ext>
            </p:extLst>
          </p:nvPr>
        </p:nvGraphicFramePr>
        <p:xfrm>
          <a:off x="1371600" y="914400"/>
          <a:ext cx="61722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609600" y="5206924"/>
            <a:ext cx="8077199" cy="1200329"/>
          </a:xfrm>
          <a:prstGeom prst="rect">
            <a:avLst/>
          </a:prstGeom>
          <a:noFill/>
        </p:spPr>
        <p:txBody>
          <a:bodyPr wrap="square" rtlCol="0">
            <a:spAutoFit/>
          </a:bodyPr>
          <a:lstStyle/>
          <a:p>
            <a:r>
              <a:rPr lang="en-US" b="1" dirty="0" smtClean="0"/>
              <a:t>Fig. S2. </a:t>
            </a:r>
            <a:r>
              <a:rPr lang="en-US" dirty="0" smtClean="0"/>
              <a:t>Average number of viable cells, expressed as CFU, present in biofilms formed by </a:t>
            </a:r>
            <a:r>
              <a:rPr lang="en-US" i="1" dirty="0" smtClean="0"/>
              <a:t>P. aeruginosa </a:t>
            </a:r>
            <a:r>
              <a:rPr lang="en-US" dirty="0" smtClean="0"/>
              <a:t>PAO1 and mutant strains following 2 days of growth at a </a:t>
            </a:r>
            <a:r>
              <a:rPr lang="en-US" dirty="0"/>
              <a:t>surface area of 25 cm</a:t>
            </a:r>
            <a:r>
              <a:rPr lang="en-US" baseline="30000" dirty="0"/>
              <a:t>2</a:t>
            </a:r>
            <a:r>
              <a:rPr lang="en-US" dirty="0"/>
              <a:t> at a flow rate of 0.1 </a:t>
            </a:r>
            <a:r>
              <a:rPr lang="en-US" dirty="0" smtClean="0"/>
              <a:t>ml/min. Experiments were repeated at least 3 times. Error bars indicate standard deviations.</a:t>
            </a:r>
            <a:endParaRPr lang="en-US" dirty="0"/>
          </a:p>
        </p:txBody>
      </p:sp>
    </p:spTree>
    <p:extLst>
      <p:ext uri="{BB962C8B-B14F-4D97-AF65-F5344CB8AC3E}">
        <p14:creationId xmlns:p14="http://schemas.microsoft.com/office/powerpoint/2010/main" val="83388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143000" y="381000"/>
            <a:ext cx="598205" cy="461665"/>
          </a:xfrm>
          <a:prstGeom prst="rect">
            <a:avLst/>
          </a:prstGeom>
          <a:noFill/>
        </p:spPr>
        <p:txBody>
          <a:bodyPr wrap="square" rtlCol="0">
            <a:spAutoFit/>
          </a:bodyPr>
          <a:lstStyle/>
          <a:p>
            <a:r>
              <a:rPr lang="en-US" sz="2400" b="1" dirty="0" smtClean="0">
                <a:cs typeface="Arial" panose="020B0604020202020204" pitchFamily="34" charset="0"/>
              </a:rPr>
              <a:t>A</a:t>
            </a:r>
            <a:endParaRPr lang="en-US" sz="2400" b="1" dirty="0">
              <a:cs typeface="Arial" panose="020B0604020202020204" pitchFamily="34" charset="0"/>
            </a:endParaRPr>
          </a:p>
        </p:txBody>
      </p:sp>
      <p:sp>
        <p:nvSpPr>
          <p:cNvPr id="21" name="TextBox 20"/>
          <p:cNvSpPr txBox="1"/>
          <p:nvPr/>
        </p:nvSpPr>
        <p:spPr>
          <a:xfrm>
            <a:off x="381000" y="3657600"/>
            <a:ext cx="598205" cy="461665"/>
          </a:xfrm>
          <a:prstGeom prst="rect">
            <a:avLst/>
          </a:prstGeom>
          <a:noFill/>
        </p:spPr>
        <p:txBody>
          <a:bodyPr wrap="square" rtlCol="0">
            <a:spAutoFit/>
          </a:bodyPr>
          <a:lstStyle/>
          <a:p>
            <a:r>
              <a:rPr lang="en-US" sz="2400" b="1" dirty="0" smtClean="0">
                <a:cs typeface="Arial" panose="020B0604020202020204" pitchFamily="34" charset="0"/>
              </a:rPr>
              <a:t>B</a:t>
            </a:r>
            <a:endParaRPr lang="en-US" sz="2400" b="1" dirty="0">
              <a:cs typeface="Arial" panose="020B0604020202020204" pitchFamily="34" charset="0"/>
            </a:endParaRPr>
          </a:p>
        </p:txBody>
      </p:sp>
      <p:graphicFrame>
        <p:nvGraphicFramePr>
          <p:cNvPr id="15" name="Chart 14"/>
          <p:cNvGraphicFramePr>
            <a:graphicFrameLocks/>
          </p:cNvGraphicFramePr>
          <p:nvPr>
            <p:extLst>
              <p:ext uri="{D42A27DB-BD31-4B8C-83A1-F6EECF244321}">
                <p14:modId xmlns:p14="http://schemas.microsoft.com/office/powerpoint/2010/main" val="3474247929"/>
              </p:ext>
            </p:extLst>
          </p:nvPr>
        </p:nvGraphicFramePr>
        <p:xfrm>
          <a:off x="393749" y="3731054"/>
          <a:ext cx="4615148" cy="29133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ext uri="{D42A27DB-BD31-4B8C-83A1-F6EECF244321}">
                <p14:modId xmlns:p14="http://schemas.microsoft.com/office/powerpoint/2010/main" val="912536156"/>
              </p:ext>
            </p:extLst>
          </p:nvPr>
        </p:nvGraphicFramePr>
        <p:xfrm>
          <a:off x="1371598" y="457200"/>
          <a:ext cx="7600950" cy="3352800"/>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4803337" y="3777726"/>
            <a:ext cx="4176868" cy="2895600"/>
            <a:chOff x="4957855" y="4114800"/>
            <a:chExt cx="4176868" cy="2286000"/>
          </a:xfrm>
        </p:grpSpPr>
        <p:sp>
          <p:nvSpPr>
            <p:cNvPr id="8" name="TextBox 7"/>
            <p:cNvSpPr txBox="1"/>
            <p:nvPr/>
          </p:nvSpPr>
          <p:spPr>
            <a:xfrm>
              <a:off x="6782205" y="5143625"/>
              <a:ext cx="300082" cy="307777"/>
            </a:xfrm>
            <a:prstGeom prst="rect">
              <a:avLst/>
            </a:prstGeom>
            <a:noFill/>
          </p:spPr>
          <p:txBody>
            <a:bodyPr wrap="none" rtlCol="0">
              <a:spAutoFit/>
            </a:bodyPr>
            <a:lstStyle/>
            <a:p>
              <a:pPr algn="ctr"/>
              <a:r>
                <a:rPr lang="en-US" b="1" dirty="0" smtClean="0"/>
                <a:t>*</a:t>
              </a:r>
              <a:endParaRPr lang="en-US" b="1" dirty="0"/>
            </a:p>
          </p:txBody>
        </p:sp>
        <p:sp>
          <p:nvSpPr>
            <p:cNvPr id="9" name="TextBox 8"/>
            <p:cNvSpPr txBox="1"/>
            <p:nvPr/>
          </p:nvSpPr>
          <p:spPr>
            <a:xfrm>
              <a:off x="8626374" y="5081675"/>
              <a:ext cx="300082" cy="307777"/>
            </a:xfrm>
            <a:prstGeom prst="rect">
              <a:avLst/>
            </a:prstGeom>
            <a:noFill/>
          </p:spPr>
          <p:txBody>
            <a:bodyPr wrap="none" rtlCol="0">
              <a:spAutoFit/>
            </a:bodyPr>
            <a:lstStyle/>
            <a:p>
              <a:pPr algn="ctr"/>
              <a:r>
                <a:rPr lang="en-US" b="1" dirty="0" smtClean="0"/>
                <a:t>*</a:t>
              </a:r>
              <a:endParaRPr lang="en-US" b="1" dirty="0"/>
            </a:p>
          </p:txBody>
        </p:sp>
        <p:sp>
          <p:nvSpPr>
            <p:cNvPr id="10" name="TextBox 9"/>
            <p:cNvSpPr txBox="1"/>
            <p:nvPr/>
          </p:nvSpPr>
          <p:spPr>
            <a:xfrm>
              <a:off x="7696200" y="4953000"/>
              <a:ext cx="300082" cy="307777"/>
            </a:xfrm>
            <a:prstGeom prst="rect">
              <a:avLst/>
            </a:prstGeom>
            <a:noFill/>
          </p:spPr>
          <p:txBody>
            <a:bodyPr wrap="none" rtlCol="0">
              <a:spAutoFit/>
            </a:bodyPr>
            <a:lstStyle/>
            <a:p>
              <a:pPr algn="ctr"/>
              <a:r>
                <a:rPr lang="en-US" b="1" dirty="0" smtClean="0"/>
                <a:t>*</a:t>
              </a:r>
              <a:endParaRPr lang="en-US" b="1" dirty="0"/>
            </a:p>
          </p:txBody>
        </p:sp>
        <p:sp>
          <p:nvSpPr>
            <p:cNvPr id="11" name="TextBox 10"/>
            <p:cNvSpPr txBox="1"/>
            <p:nvPr/>
          </p:nvSpPr>
          <p:spPr>
            <a:xfrm>
              <a:off x="6303606" y="5147218"/>
              <a:ext cx="300082" cy="307777"/>
            </a:xfrm>
            <a:prstGeom prst="rect">
              <a:avLst/>
            </a:prstGeom>
            <a:noFill/>
          </p:spPr>
          <p:txBody>
            <a:bodyPr wrap="none" rtlCol="0">
              <a:spAutoFit/>
            </a:bodyPr>
            <a:lstStyle/>
            <a:p>
              <a:pPr algn="ctr"/>
              <a:r>
                <a:rPr lang="en-US" b="1" dirty="0" smtClean="0"/>
                <a:t>*</a:t>
              </a:r>
              <a:endParaRPr lang="en-US" b="1" dirty="0"/>
            </a:p>
          </p:txBody>
        </p:sp>
        <p:graphicFrame>
          <p:nvGraphicFramePr>
            <p:cNvPr id="12" name="Chart 11"/>
            <p:cNvGraphicFramePr>
              <a:graphicFrameLocks/>
            </p:cNvGraphicFramePr>
            <p:nvPr>
              <p:extLst>
                <p:ext uri="{D42A27DB-BD31-4B8C-83A1-F6EECF244321}">
                  <p14:modId xmlns:p14="http://schemas.microsoft.com/office/powerpoint/2010/main" val="3891221388"/>
                </p:ext>
              </p:extLst>
            </p:nvPr>
          </p:nvGraphicFramePr>
          <p:xfrm>
            <a:off x="4957855" y="4114800"/>
            <a:ext cx="4176868" cy="2286000"/>
          </p:xfrm>
          <a:graphic>
            <a:graphicData uri="http://schemas.openxmlformats.org/drawingml/2006/chart">
              <c:chart xmlns:c="http://schemas.openxmlformats.org/drawingml/2006/chart" xmlns:r="http://schemas.openxmlformats.org/officeDocument/2006/relationships" r:id="rId4"/>
            </a:graphicData>
          </a:graphic>
        </p:graphicFrame>
      </p:grpSp>
      <p:sp>
        <p:nvSpPr>
          <p:cNvPr id="13" name="TextBox 12"/>
          <p:cNvSpPr txBox="1"/>
          <p:nvPr/>
        </p:nvSpPr>
        <p:spPr>
          <a:xfrm>
            <a:off x="4876800" y="3657600"/>
            <a:ext cx="598205" cy="461665"/>
          </a:xfrm>
          <a:prstGeom prst="rect">
            <a:avLst/>
          </a:prstGeom>
          <a:noFill/>
        </p:spPr>
        <p:txBody>
          <a:bodyPr wrap="square" rtlCol="0">
            <a:spAutoFit/>
          </a:bodyPr>
          <a:lstStyle/>
          <a:p>
            <a:r>
              <a:rPr lang="en-US" sz="2400" b="1" dirty="0" smtClean="0">
                <a:cs typeface="Arial" panose="020B0604020202020204" pitchFamily="34" charset="0"/>
              </a:rPr>
              <a:t>C</a:t>
            </a:r>
            <a:endParaRPr lang="en-US" sz="2400" b="1" dirty="0">
              <a:cs typeface="Arial" panose="020B0604020202020204" pitchFamily="34" charset="0"/>
            </a:endParaRPr>
          </a:p>
        </p:txBody>
      </p:sp>
    </p:spTree>
    <p:extLst>
      <p:ext uri="{BB962C8B-B14F-4D97-AF65-F5344CB8AC3E}">
        <p14:creationId xmlns:p14="http://schemas.microsoft.com/office/powerpoint/2010/main" val="4256767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2" y="1752600"/>
            <a:ext cx="8077199" cy="2031325"/>
          </a:xfrm>
          <a:prstGeom prst="rect">
            <a:avLst/>
          </a:prstGeom>
          <a:noFill/>
        </p:spPr>
        <p:txBody>
          <a:bodyPr wrap="square" rtlCol="0">
            <a:spAutoFit/>
          </a:bodyPr>
          <a:lstStyle/>
          <a:p>
            <a:r>
              <a:rPr lang="en-US" b="1" dirty="0" smtClean="0"/>
              <a:t>Fig. S3. </a:t>
            </a:r>
            <a:r>
              <a:rPr lang="en-US" dirty="0" smtClean="0"/>
              <a:t>Average and maximum thickness </a:t>
            </a:r>
            <a:r>
              <a:rPr lang="en-US" dirty="0"/>
              <a:t>of </a:t>
            </a:r>
            <a:r>
              <a:rPr lang="en-US" i="1" dirty="0"/>
              <a:t>P. aeruginosa </a:t>
            </a:r>
            <a:r>
              <a:rPr lang="en-US" dirty="0"/>
              <a:t>wild-type and </a:t>
            </a:r>
            <a:r>
              <a:rPr lang="el-GR" dirty="0" smtClean="0"/>
              <a:t>Δ</a:t>
            </a:r>
            <a:r>
              <a:rPr lang="en-US" i="1" dirty="0" err="1" smtClean="0"/>
              <a:t>sagS</a:t>
            </a:r>
            <a:r>
              <a:rPr lang="en-US" dirty="0" smtClean="0"/>
              <a:t> mutant </a:t>
            </a:r>
            <a:r>
              <a:rPr lang="en-US" dirty="0"/>
              <a:t>biofilms </a:t>
            </a:r>
            <a:r>
              <a:rPr lang="en-US" dirty="0" smtClean="0"/>
              <a:t>expressing (A) </a:t>
            </a:r>
            <a:r>
              <a:rPr lang="en-US" dirty="0" err="1" smtClean="0"/>
              <a:t>SagS</a:t>
            </a:r>
            <a:r>
              <a:rPr lang="en-US" dirty="0" smtClean="0"/>
              <a:t> domain constructs or (B) </a:t>
            </a:r>
            <a:r>
              <a:rPr lang="en-US" dirty="0" err="1" smtClean="0"/>
              <a:t>SagS</a:t>
            </a:r>
            <a:r>
              <a:rPr lang="en-US" dirty="0" smtClean="0"/>
              <a:t> variants harboring site-directed mutations, </a:t>
            </a:r>
            <a:r>
              <a:rPr lang="en-US" dirty="0"/>
              <a:t>as determined using confocal images and subsequent COMSTAT </a:t>
            </a:r>
            <a:r>
              <a:rPr lang="en-US" dirty="0" smtClean="0"/>
              <a:t>analysis. (C) </a:t>
            </a:r>
            <a:r>
              <a:rPr lang="en-US" dirty="0"/>
              <a:t>Biofilm biomass of </a:t>
            </a:r>
            <a:r>
              <a:rPr lang="en-US" i="1" dirty="0" err="1"/>
              <a:t>ΔsagS</a:t>
            </a:r>
            <a:r>
              <a:rPr lang="en-US" i="1" dirty="0"/>
              <a:t> </a:t>
            </a:r>
            <a:r>
              <a:rPr lang="en-US" dirty="0"/>
              <a:t>mutant strains expressing wild-type</a:t>
            </a:r>
            <a:r>
              <a:rPr lang="en-US" i="1" dirty="0"/>
              <a:t> </a:t>
            </a:r>
            <a:r>
              <a:rPr lang="en-US" i="1" dirty="0" err="1"/>
              <a:t>sagS</a:t>
            </a:r>
            <a:r>
              <a:rPr lang="en-US" i="1" dirty="0"/>
              <a:t> </a:t>
            </a:r>
            <a:r>
              <a:rPr lang="en-US" dirty="0"/>
              <a:t>or</a:t>
            </a:r>
            <a:r>
              <a:rPr lang="en-US" i="1" dirty="0"/>
              <a:t> </a:t>
            </a:r>
            <a:r>
              <a:rPr lang="en-US" i="1" dirty="0" err="1"/>
              <a:t>sagS</a:t>
            </a:r>
            <a:r>
              <a:rPr lang="en-US" i="1" dirty="0"/>
              <a:t> </a:t>
            </a:r>
            <a:r>
              <a:rPr lang="en-US" dirty="0"/>
              <a:t>variants, as determined using confocal images and subsequent COMSTAT analysis. Biofilms were grown for 6 days in flow cells</a:t>
            </a:r>
            <a:r>
              <a:rPr lang="en-US" dirty="0" smtClean="0"/>
              <a:t>. All </a:t>
            </a:r>
            <a:r>
              <a:rPr lang="en-US" dirty="0"/>
              <a:t>experiments were carried out at least in triplicate. Error bars indicate standard deviation. </a:t>
            </a:r>
          </a:p>
        </p:txBody>
      </p:sp>
    </p:spTree>
    <p:extLst>
      <p:ext uri="{BB962C8B-B14F-4D97-AF65-F5344CB8AC3E}">
        <p14:creationId xmlns:p14="http://schemas.microsoft.com/office/powerpoint/2010/main" val="3871772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106118130"/>
              </p:ext>
            </p:extLst>
          </p:nvPr>
        </p:nvGraphicFramePr>
        <p:xfrm>
          <a:off x="1981200" y="76200"/>
          <a:ext cx="4495800" cy="217377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828800" y="134741"/>
            <a:ext cx="340158" cy="400110"/>
          </a:xfrm>
          <a:prstGeom prst="rect">
            <a:avLst/>
          </a:prstGeom>
          <a:noFill/>
        </p:spPr>
        <p:txBody>
          <a:bodyPr wrap="none" rtlCol="0">
            <a:spAutoFit/>
          </a:bodyPr>
          <a:lstStyle/>
          <a:p>
            <a:r>
              <a:rPr lang="en-US" sz="2000" b="1" dirty="0" smtClean="0"/>
              <a:t>A</a:t>
            </a:r>
            <a:endParaRPr lang="en-US" sz="2000" b="1" dirty="0"/>
          </a:p>
        </p:txBody>
      </p:sp>
      <p:graphicFrame>
        <p:nvGraphicFramePr>
          <p:cNvPr id="4" name="Chart 3"/>
          <p:cNvGraphicFramePr>
            <a:graphicFrameLocks/>
          </p:cNvGraphicFramePr>
          <p:nvPr>
            <p:extLst>
              <p:ext uri="{D42A27DB-BD31-4B8C-83A1-F6EECF244321}">
                <p14:modId xmlns:p14="http://schemas.microsoft.com/office/powerpoint/2010/main" val="2792510451"/>
              </p:ext>
            </p:extLst>
          </p:nvPr>
        </p:nvGraphicFramePr>
        <p:xfrm>
          <a:off x="2057400" y="230511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828800" y="2286000"/>
            <a:ext cx="328936" cy="400110"/>
          </a:xfrm>
          <a:prstGeom prst="rect">
            <a:avLst/>
          </a:prstGeom>
          <a:noFill/>
        </p:spPr>
        <p:txBody>
          <a:bodyPr wrap="none" rtlCol="0">
            <a:spAutoFit/>
          </a:bodyPr>
          <a:lstStyle/>
          <a:p>
            <a:r>
              <a:rPr lang="en-US" sz="2000" b="1" dirty="0" smtClean="0"/>
              <a:t>B</a:t>
            </a:r>
            <a:endParaRPr lang="en-US" sz="2000" b="1" dirty="0"/>
          </a:p>
        </p:txBody>
      </p:sp>
      <p:sp>
        <p:nvSpPr>
          <p:cNvPr id="6" name="TextBox 5"/>
          <p:cNvSpPr txBox="1"/>
          <p:nvPr/>
        </p:nvSpPr>
        <p:spPr>
          <a:xfrm>
            <a:off x="2971800" y="152400"/>
            <a:ext cx="622286" cy="338554"/>
          </a:xfrm>
          <a:prstGeom prst="rect">
            <a:avLst/>
          </a:prstGeom>
          <a:noFill/>
        </p:spPr>
        <p:txBody>
          <a:bodyPr wrap="none" rtlCol="0">
            <a:spAutoFit/>
          </a:bodyPr>
          <a:lstStyle/>
          <a:p>
            <a:r>
              <a:rPr lang="en-US" sz="1600" dirty="0" smtClean="0"/>
              <a:t>Co-IP</a:t>
            </a:r>
            <a:endParaRPr lang="en-US" sz="1600" dirty="0"/>
          </a:p>
        </p:txBody>
      </p:sp>
      <p:sp>
        <p:nvSpPr>
          <p:cNvPr id="7" name="TextBox 6"/>
          <p:cNvSpPr txBox="1"/>
          <p:nvPr/>
        </p:nvSpPr>
        <p:spPr>
          <a:xfrm>
            <a:off x="2971800" y="2347556"/>
            <a:ext cx="719492" cy="338554"/>
          </a:xfrm>
          <a:prstGeom prst="rect">
            <a:avLst/>
          </a:prstGeom>
          <a:noFill/>
        </p:spPr>
        <p:txBody>
          <a:bodyPr wrap="none" rtlCol="0">
            <a:spAutoFit/>
          </a:bodyPr>
          <a:lstStyle/>
          <a:p>
            <a:r>
              <a:rPr lang="en-US" sz="1600" dirty="0" smtClean="0"/>
              <a:t>MOAC</a:t>
            </a:r>
            <a:endParaRPr lang="en-US" sz="1600" dirty="0"/>
          </a:p>
        </p:txBody>
      </p:sp>
      <p:sp>
        <p:nvSpPr>
          <p:cNvPr id="8" name="TextBox 7"/>
          <p:cNvSpPr txBox="1"/>
          <p:nvPr/>
        </p:nvSpPr>
        <p:spPr>
          <a:xfrm>
            <a:off x="4036662" y="1578684"/>
            <a:ext cx="300083" cy="369332"/>
          </a:xfrm>
          <a:prstGeom prst="rect">
            <a:avLst/>
          </a:prstGeom>
          <a:noFill/>
        </p:spPr>
        <p:txBody>
          <a:bodyPr wrap="none" rtlCol="0">
            <a:spAutoFit/>
          </a:bodyPr>
          <a:lstStyle/>
          <a:p>
            <a:pPr algn="ctr"/>
            <a:r>
              <a:rPr lang="en-US" dirty="0" smtClean="0"/>
              <a:t>*</a:t>
            </a:r>
            <a:endParaRPr lang="en-US" dirty="0"/>
          </a:p>
        </p:txBody>
      </p:sp>
      <p:sp>
        <p:nvSpPr>
          <p:cNvPr id="9" name="TextBox 8"/>
          <p:cNvSpPr txBox="1"/>
          <p:nvPr/>
        </p:nvSpPr>
        <p:spPr>
          <a:xfrm>
            <a:off x="3379287" y="3688378"/>
            <a:ext cx="300083" cy="369332"/>
          </a:xfrm>
          <a:prstGeom prst="rect">
            <a:avLst/>
          </a:prstGeom>
          <a:noFill/>
        </p:spPr>
        <p:txBody>
          <a:bodyPr wrap="none" rtlCol="0">
            <a:spAutoFit/>
          </a:bodyPr>
          <a:lstStyle/>
          <a:p>
            <a:pPr algn="ctr"/>
            <a:r>
              <a:rPr lang="en-US" dirty="0" smtClean="0"/>
              <a:t>*</a:t>
            </a:r>
            <a:endParaRPr lang="en-US" dirty="0"/>
          </a:p>
        </p:txBody>
      </p:sp>
      <p:sp>
        <p:nvSpPr>
          <p:cNvPr id="10" name="TextBox 9"/>
          <p:cNvSpPr txBox="1"/>
          <p:nvPr/>
        </p:nvSpPr>
        <p:spPr>
          <a:xfrm>
            <a:off x="4963468" y="3584694"/>
            <a:ext cx="300083" cy="369332"/>
          </a:xfrm>
          <a:prstGeom prst="rect">
            <a:avLst/>
          </a:prstGeom>
          <a:noFill/>
        </p:spPr>
        <p:txBody>
          <a:bodyPr wrap="none" rtlCol="0">
            <a:spAutoFit/>
          </a:bodyPr>
          <a:lstStyle/>
          <a:p>
            <a:pPr algn="ctr"/>
            <a:r>
              <a:rPr lang="en-US" dirty="0" smtClean="0"/>
              <a:t>*</a:t>
            </a:r>
            <a:endParaRPr lang="en-US" dirty="0"/>
          </a:p>
        </p:txBody>
      </p:sp>
      <p:sp>
        <p:nvSpPr>
          <p:cNvPr id="11" name="TextBox 10"/>
          <p:cNvSpPr txBox="1"/>
          <p:nvPr/>
        </p:nvSpPr>
        <p:spPr>
          <a:xfrm>
            <a:off x="5355970" y="3402102"/>
            <a:ext cx="300083" cy="369332"/>
          </a:xfrm>
          <a:prstGeom prst="rect">
            <a:avLst/>
          </a:prstGeom>
          <a:noFill/>
        </p:spPr>
        <p:txBody>
          <a:bodyPr wrap="none" rtlCol="0">
            <a:spAutoFit/>
          </a:bodyPr>
          <a:lstStyle/>
          <a:p>
            <a:pPr algn="ctr"/>
            <a:r>
              <a:rPr lang="en-US" dirty="0" smtClean="0"/>
              <a:t>*</a:t>
            </a:r>
            <a:endParaRPr lang="en-US" dirty="0"/>
          </a:p>
        </p:txBody>
      </p:sp>
      <p:sp>
        <p:nvSpPr>
          <p:cNvPr id="12" name="TextBox 11"/>
          <p:cNvSpPr txBox="1"/>
          <p:nvPr/>
        </p:nvSpPr>
        <p:spPr>
          <a:xfrm>
            <a:off x="6146725" y="3600510"/>
            <a:ext cx="300083" cy="369332"/>
          </a:xfrm>
          <a:prstGeom prst="rect">
            <a:avLst/>
          </a:prstGeom>
          <a:noFill/>
        </p:spPr>
        <p:txBody>
          <a:bodyPr wrap="none" rtlCol="0">
            <a:spAutoFit/>
          </a:bodyPr>
          <a:lstStyle/>
          <a:p>
            <a:pPr algn="ctr"/>
            <a:r>
              <a:rPr lang="en-US" dirty="0" smtClean="0"/>
              <a:t>*</a:t>
            </a:r>
            <a:endParaRPr lang="en-US" dirty="0"/>
          </a:p>
        </p:txBody>
      </p:sp>
      <p:sp>
        <p:nvSpPr>
          <p:cNvPr id="14" name="Rectangle 13"/>
          <p:cNvSpPr/>
          <p:nvPr/>
        </p:nvSpPr>
        <p:spPr>
          <a:xfrm>
            <a:off x="228600" y="5288340"/>
            <a:ext cx="8890000" cy="1569660"/>
          </a:xfrm>
          <a:prstGeom prst="rect">
            <a:avLst/>
          </a:prstGeom>
        </p:spPr>
        <p:txBody>
          <a:bodyPr wrap="square">
            <a:spAutoFit/>
          </a:bodyPr>
          <a:lstStyle/>
          <a:p>
            <a:r>
              <a:rPr lang="en-US" sz="1600" b="1" dirty="0"/>
              <a:t>Fig. </a:t>
            </a:r>
            <a:r>
              <a:rPr lang="en-US" sz="1600" b="1" dirty="0" smtClean="0"/>
              <a:t>S4. </a:t>
            </a:r>
            <a:r>
              <a:rPr lang="en-US" sz="1600" dirty="0" smtClean="0"/>
              <a:t>Relative </a:t>
            </a:r>
            <a:r>
              <a:rPr lang="en-US" sz="1600" dirty="0" err="1"/>
              <a:t>BfiS</a:t>
            </a:r>
            <a:r>
              <a:rPr lang="en-US" sz="1600" dirty="0"/>
              <a:t> abundance, based on relative intensity of protein bands detectable following probing for </a:t>
            </a:r>
            <a:r>
              <a:rPr lang="en-US" sz="1600" dirty="0" err="1"/>
              <a:t>BfiS</a:t>
            </a:r>
            <a:r>
              <a:rPr lang="en-US" sz="1600" dirty="0"/>
              <a:t> with anti-V5 antibodies and subsequent analysis using ImageJ </a:t>
            </a:r>
            <a:r>
              <a:rPr lang="en-US" sz="1600" dirty="0" smtClean="0"/>
              <a:t>(</a:t>
            </a:r>
            <a:r>
              <a:rPr lang="en-US" sz="1600" dirty="0" err="1"/>
              <a:t>Rasband</a:t>
            </a:r>
            <a:r>
              <a:rPr lang="en-US" sz="1600" dirty="0"/>
              <a:t>, W. (1997) ImageJ. US National Institutes of Health, Bethesda, MD</a:t>
            </a:r>
            <a:r>
              <a:rPr lang="en-US" sz="1600" dirty="0" smtClean="0"/>
              <a:t>.). </a:t>
            </a:r>
            <a:r>
              <a:rPr lang="en-US" sz="1600" dirty="0"/>
              <a:t>(A) </a:t>
            </a:r>
            <a:r>
              <a:rPr lang="en-US" sz="1600" dirty="0" err="1"/>
              <a:t>BfiS</a:t>
            </a:r>
            <a:r>
              <a:rPr lang="en-US" sz="1600" dirty="0"/>
              <a:t> protein levels detected following Co-IP. (B) </a:t>
            </a:r>
            <a:r>
              <a:rPr lang="en-US" sz="1600" dirty="0" err="1"/>
              <a:t>BfiS</a:t>
            </a:r>
            <a:r>
              <a:rPr lang="en-US" sz="1600" dirty="0"/>
              <a:t> protein levels following enrichment by MOAC. Experiments were carried out in triplicate. Error bars denote standard deviation. *, significantly different from the values for </a:t>
            </a:r>
            <a:r>
              <a:rPr lang="en-US" sz="1600" i="1" dirty="0"/>
              <a:t>P. aeruginosa </a:t>
            </a:r>
            <a:r>
              <a:rPr lang="en-US" sz="1600" dirty="0"/>
              <a:t>PAO1 (</a:t>
            </a:r>
            <a:r>
              <a:rPr lang="en-US" sz="1600" i="1" dirty="0"/>
              <a:t>p </a:t>
            </a:r>
            <a:r>
              <a:rPr lang="en-US" sz="1600" dirty="0"/>
              <a:t>≤ 0.01), as determined by ANOVA and </a:t>
            </a:r>
            <a:r>
              <a:rPr lang="en-US" sz="1600" dirty="0" err="1"/>
              <a:t>SigmaStat</a:t>
            </a:r>
            <a:r>
              <a:rPr lang="en-US" sz="1600" dirty="0" smtClean="0"/>
              <a:t>.</a:t>
            </a:r>
            <a:endParaRPr lang="en-US" sz="1600" dirty="0"/>
          </a:p>
        </p:txBody>
      </p:sp>
    </p:spTree>
    <p:extLst>
      <p:ext uri="{BB962C8B-B14F-4D97-AF65-F5344CB8AC3E}">
        <p14:creationId xmlns:p14="http://schemas.microsoft.com/office/powerpoint/2010/main" val="858939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524162767"/>
              </p:ext>
            </p:extLst>
          </p:nvPr>
        </p:nvGraphicFramePr>
        <p:xfrm>
          <a:off x="2209800" y="990600"/>
          <a:ext cx="4572000" cy="3124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27464" y="4267201"/>
            <a:ext cx="8077199" cy="2031325"/>
          </a:xfrm>
          <a:prstGeom prst="rect">
            <a:avLst/>
          </a:prstGeom>
          <a:noFill/>
        </p:spPr>
        <p:txBody>
          <a:bodyPr wrap="square" rtlCol="0">
            <a:spAutoFit/>
          </a:bodyPr>
          <a:lstStyle/>
          <a:p>
            <a:r>
              <a:rPr lang="en-US" b="1" dirty="0" smtClean="0"/>
              <a:t>Fig. S5. </a:t>
            </a:r>
            <a:r>
              <a:rPr lang="en-US" dirty="0"/>
              <a:t>c-di-GMP levels present in wild-type and </a:t>
            </a:r>
            <a:r>
              <a:rPr lang="en-US" i="1" dirty="0" err="1"/>
              <a:t>ΔsagS</a:t>
            </a:r>
            <a:r>
              <a:rPr lang="en-US" dirty="0"/>
              <a:t> mutant biofilm cells overexpressing </a:t>
            </a:r>
            <a:r>
              <a:rPr lang="en-US" i="1" dirty="0" err="1"/>
              <a:t>sagS</a:t>
            </a:r>
            <a:r>
              <a:rPr lang="en-US" dirty="0"/>
              <a:t> </a:t>
            </a:r>
            <a:r>
              <a:rPr lang="en-US" dirty="0" smtClean="0"/>
              <a:t>domain constructs. </a:t>
            </a:r>
            <a:r>
              <a:rPr lang="en-US" dirty="0"/>
              <a:t>The strains were grown in tube reactors under flowing conditions for </a:t>
            </a:r>
            <a:r>
              <a:rPr lang="en-US" dirty="0" smtClean="0"/>
              <a:t>6 </a:t>
            </a:r>
            <a:r>
              <a:rPr lang="en-US" dirty="0"/>
              <a:t>days prior to c-di-GMP extraction and quantitation by HPLC analysis. </a:t>
            </a:r>
            <a:r>
              <a:rPr lang="en-US" dirty="0" err="1"/>
              <a:t>pmol</a:t>
            </a:r>
            <a:r>
              <a:rPr lang="en-US" dirty="0"/>
              <a:t>/mg refers to c-di-GMP levels (</a:t>
            </a:r>
            <a:r>
              <a:rPr lang="en-US" dirty="0" err="1"/>
              <a:t>pmol</a:t>
            </a:r>
            <a:r>
              <a:rPr lang="en-US" dirty="0"/>
              <a:t>) per total cell protein (in mg). </a:t>
            </a:r>
            <a:r>
              <a:rPr lang="en-US" i="1" dirty="0" err="1"/>
              <a:t>ΔsagS</a:t>
            </a:r>
            <a:r>
              <a:rPr lang="en-US" i="1" dirty="0"/>
              <a:t> </a:t>
            </a:r>
            <a:r>
              <a:rPr lang="en-US" dirty="0"/>
              <a:t>harboring the empty vector </a:t>
            </a:r>
            <a:r>
              <a:rPr lang="en-US" dirty="0" smtClean="0"/>
              <a:t>pJN105 </a:t>
            </a:r>
            <a:r>
              <a:rPr lang="en-US" dirty="0"/>
              <a:t>was used as vector control</a:t>
            </a:r>
            <a:r>
              <a:rPr lang="en-US" dirty="0" smtClean="0"/>
              <a:t>. </a:t>
            </a:r>
            <a:r>
              <a:rPr lang="en-US" dirty="0"/>
              <a:t>All experiments were carried out at least in triplicate. Error bars indicate standard deviation. </a:t>
            </a:r>
          </a:p>
        </p:txBody>
      </p:sp>
    </p:spTree>
    <p:extLst>
      <p:ext uri="{BB962C8B-B14F-4D97-AF65-F5344CB8AC3E}">
        <p14:creationId xmlns:p14="http://schemas.microsoft.com/office/powerpoint/2010/main" val="2645051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2499248327"/>
              </p:ext>
            </p:extLst>
          </p:nvPr>
        </p:nvGraphicFramePr>
        <p:xfrm>
          <a:off x="785130" y="815370"/>
          <a:ext cx="3743325"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a:graphicFrameLocks/>
          </p:cNvGraphicFramePr>
          <p:nvPr>
            <p:extLst>
              <p:ext uri="{D42A27DB-BD31-4B8C-83A1-F6EECF244321}">
                <p14:modId xmlns:p14="http://schemas.microsoft.com/office/powerpoint/2010/main" val="2250640983"/>
              </p:ext>
            </p:extLst>
          </p:nvPr>
        </p:nvGraphicFramePr>
        <p:xfrm>
          <a:off x="4667250" y="790574"/>
          <a:ext cx="3562350" cy="301942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33400" y="4472970"/>
            <a:ext cx="8077199" cy="1477328"/>
          </a:xfrm>
          <a:prstGeom prst="rect">
            <a:avLst/>
          </a:prstGeom>
          <a:noFill/>
        </p:spPr>
        <p:txBody>
          <a:bodyPr wrap="square" rtlCol="0">
            <a:spAutoFit/>
          </a:bodyPr>
          <a:lstStyle/>
          <a:p>
            <a:r>
              <a:rPr lang="en-US" b="1" dirty="0" smtClean="0"/>
              <a:t>Fig. S6. </a:t>
            </a:r>
            <a:r>
              <a:rPr lang="en-US" dirty="0" smtClean="0"/>
              <a:t>Total biofilm biomass (A), and average and maximum thickness (B) of </a:t>
            </a:r>
            <a:r>
              <a:rPr lang="en-US" i="1" dirty="0"/>
              <a:t>P. aeruginosa </a:t>
            </a:r>
            <a:r>
              <a:rPr lang="el-GR" dirty="0" smtClean="0"/>
              <a:t>Δ</a:t>
            </a:r>
            <a:r>
              <a:rPr lang="en-US" i="1" dirty="0" err="1" smtClean="0"/>
              <a:t>sagS</a:t>
            </a:r>
            <a:r>
              <a:rPr lang="en-US" dirty="0" smtClean="0"/>
              <a:t> and </a:t>
            </a:r>
            <a:r>
              <a:rPr lang="el-GR" dirty="0"/>
              <a:t>Δ</a:t>
            </a:r>
            <a:r>
              <a:rPr lang="en-US" i="1" dirty="0" err="1" smtClean="0"/>
              <a:t>sagS</a:t>
            </a:r>
            <a:r>
              <a:rPr lang="el-GR" dirty="0" smtClean="0"/>
              <a:t>Δ</a:t>
            </a:r>
            <a:r>
              <a:rPr lang="en-US" i="1" dirty="0" err="1" smtClean="0"/>
              <a:t>gacA</a:t>
            </a:r>
            <a:r>
              <a:rPr lang="en-US" dirty="0" smtClean="0"/>
              <a:t> </a:t>
            </a:r>
            <a:r>
              <a:rPr lang="en-US" dirty="0"/>
              <a:t>mutant biofilms </a:t>
            </a:r>
            <a:r>
              <a:rPr lang="en-US" dirty="0" smtClean="0"/>
              <a:t>expressing intact </a:t>
            </a:r>
            <a:r>
              <a:rPr lang="en-US" i="1" dirty="0" err="1" smtClean="0"/>
              <a:t>sagS</a:t>
            </a:r>
            <a:r>
              <a:rPr lang="en-US" dirty="0" smtClean="0"/>
              <a:t> or the Rec domain construct, as </a:t>
            </a:r>
            <a:r>
              <a:rPr lang="en-US" dirty="0"/>
              <a:t>determined using confocal images and subsequent COMSTAT </a:t>
            </a:r>
            <a:r>
              <a:rPr lang="en-US" dirty="0" smtClean="0"/>
              <a:t>analysis. Biofilms were grown </a:t>
            </a:r>
            <a:r>
              <a:rPr lang="en-US" dirty="0"/>
              <a:t>for 6 days in </a:t>
            </a:r>
            <a:r>
              <a:rPr lang="en-US" dirty="0" smtClean="0"/>
              <a:t>flow cells. </a:t>
            </a:r>
            <a:r>
              <a:rPr lang="en-US" dirty="0"/>
              <a:t>All experiments were carried out at least in triplicate. Error bars indicate standard deviation. </a:t>
            </a:r>
          </a:p>
        </p:txBody>
      </p:sp>
      <p:sp>
        <p:nvSpPr>
          <p:cNvPr id="7" name="TextBox 6"/>
          <p:cNvSpPr txBox="1"/>
          <p:nvPr/>
        </p:nvSpPr>
        <p:spPr>
          <a:xfrm>
            <a:off x="609600" y="528935"/>
            <a:ext cx="598205" cy="461665"/>
          </a:xfrm>
          <a:prstGeom prst="rect">
            <a:avLst/>
          </a:prstGeom>
          <a:noFill/>
        </p:spPr>
        <p:txBody>
          <a:bodyPr wrap="square" rtlCol="0">
            <a:spAutoFit/>
          </a:bodyPr>
          <a:lstStyle/>
          <a:p>
            <a:r>
              <a:rPr lang="en-US" sz="2400" b="1" dirty="0" smtClean="0">
                <a:cs typeface="Arial" panose="020B0604020202020204" pitchFamily="34" charset="0"/>
              </a:rPr>
              <a:t>A</a:t>
            </a:r>
            <a:endParaRPr lang="en-US" sz="2400" b="1" dirty="0">
              <a:cs typeface="Arial" panose="020B0604020202020204" pitchFamily="34" charset="0"/>
            </a:endParaRPr>
          </a:p>
        </p:txBody>
      </p:sp>
      <p:sp>
        <p:nvSpPr>
          <p:cNvPr id="8" name="TextBox 7"/>
          <p:cNvSpPr txBox="1"/>
          <p:nvPr/>
        </p:nvSpPr>
        <p:spPr>
          <a:xfrm>
            <a:off x="4507195" y="533400"/>
            <a:ext cx="598205" cy="461665"/>
          </a:xfrm>
          <a:prstGeom prst="rect">
            <a:avLst/>
          </a:prstGeom>
          <a:noFill/>
        </p:spPr>
        <p:txBody>
          <a:bodyPr wrap="square" rtlCol="0">
            <a:spAutoFit/>
          </a:bodyPr>
          <a:lstStyle/>
          <a:p>
            <a:r>
              <a:rPr lang="en-US" sz="2400" b="1" dirty="0" smtClean="0">
                <a:cs typeface="Arial" panose="020B0604020202020204" pitchFamily="34" charset="0"/>
              </a:rPr>
              <a:t>B</a:t>
            </a:r>
            <a:endParaRPr lang="en-US" sz="2400" b="1" dirty="0">
              <a:cs typeface="Arial" panose="020B0604020202020204" pitchFamily="34" charset="0"/>
            </a:endParaRPr>
          </a:p>
        </p:txBody>
      </p:sp>
    </p:spTree>
    <p:extLst>
      <p:ext uri="{BB962C8B-B14F-4D97-AF65-F5344CB8AC3E}">
        <p14:creationId xmlns:p14="http://schemas.microsoft.com/office/powerpoint/2010/main" val="131034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971800"/>
            <a:ext cx="5562600" cy="3745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3"/>
          <a:stretch>
            <a:fillRect/>
          </a:stretch>
        </p:blipFill>
        <p:spPr>
          <a:xfrm>
            <a:off x="1371600" y="381000"/>
            <a:ext cx="5594220" cy="2438400"/>
          </a:xfrm>
          <a:prstGeom prst="rect">
            <a:avLst/>
          </a:prstGeom>
        </p:spPr>
      </p:pic>
      <p:sp>
        <p:nvSpPr>
          <p:cNvPr id="5" name="TextBox 4"/>
          <p:cNvSpPr txBox="1"/>
          <p:nvPr/>
        </p:nvSpPr>
        <p:spPr>
          <a:xfrm>
            <a:off x="1143002" y="304800"/>
            <a:ext cx="598205" cy="461665"/>
          </a:xfrm>
          <a:prstGeom prst="rect">
            <a:avLst/>
          </a:prstGeom>
          <a:noFill/>
        </p:spPr>
        <p:txBody>
          <a:bodyPr wrap="square" rtlCol="0">
            <a:spAutoFit/>
          </a:bodyPr>
          <a:lstStyle/>
          <a:p>
            <a:r>
              <a:rPr lang="en-US" sz="2400" b="1" dirty="0" smtClean="0">
                <a:cs typeface="Arial" panose="020B0604020202020204" pitchFamily="34" charset="0"/>
              </a:rPr>
              <a:t>A</a:t>
            </a:r>
            <a:endParaRPr lang="en-US" sz="2400" b="1" dirty="0">
              <a:cs typeface="Arial" panose="020B0604020202020204" pitchFamily="34" charset="0"/>
            </a:endParaRPr>
          </a:p>
        </p:txBody>
      </p:sp>
      <p:sp>
        <p:nvSpPr>
          <p:cNvPr id="6" name="TextBox 5"/>
          <p:cNvSpPr txBox="1"/>
          <p:nvPr/>
        </p:nvSpPr>
        <p:spPr>
          <a:xfrm>
            <a:off x="1151908" y="2819400"/>
            <a:ext cx="598205" cy="461665"/>
          </a:xfrm>
          <a:prstGeom prst="rect">
            <a:avLst/>
          </a:prstGeom>
          <a:noFill/>
        </p:spPr>
        <p:txBody>
          <a:bodyPr wrap="square" rtlCol="0">
            <a:spAutoFit/>
          </a:bodyPr>
          <a:lstStyle/>
          <a:p>
            <a:r>
              <a:rPr lang="en-US" sz="2400" b="1" dirty="0" smtClean="0">
                <a:cs typeface="Arial" panose="020B0604020202020204" pitchFamily="34" charset="0"/>
              </a:rPr>
              <a:t>B</a:t>
            </a:r>
            <a:endParaRPr lang="en-US" sz="2400" b="1" dirty="0">
              <a:cs typeface="Arial" panose="020B0604020202020204" pitchFamily="34" charset="0"/>
            </a:endParaRPr>
          </a:p>
        </p:txBody>
      </p:sp>
    </p:spTree>
    <p:extLst>
      <p:ext uri="{BB962C8B-B14F-4D97-AF65-F5344CB8AC3E}">
        <p14:creationId xmlns:p14="http://schemas.microsoft.com/office/powerpoint/2010/main" val="17466545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512</TotalTime>
  <Words>786</Words>
  <Application>Microsoft Office PowerPoint</Application>
  <PresentationFormat>On-screen Show (4:3)</PresentationFormat>
  <Paragraphs>58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Supplementary figures S1-S8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Supplementary figures</dc:title>
  <dc:creator>Karin Sauer</dc:creator>
  <cp:lastModifiedBy>Karin Sauer</cp:lastModifiedBy>
  <cp:revision>23</cp:revision>
  <dcterms:created xsi:type="dcterms:W3CDTF">2016-08-15T11:14:20Z</dcterms:created>
  <dcterms:modified xsi:type="dcterms:W3CDTF">2017-02-27T19:21:47Z</dcterms:modified>
</cp:coreProperties>
</file>