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88" r:id="rId3"/>
    <p:sldId id="258" r:id="rId4"/>
    <p:sldId id="287" r:id="rId5"/>
    <p:sldId id="261" r:id="rId6"/>
    <p:sldId id="266" r:id="rId7"/>
    <p:sldId id="283" r:id="rId8"/>
    <p:sldId id="280" r:id="rId9"/>
    <p:sldId id="270" r:id="rId10"/>
    <p:sldId id="279" r:id="rId11"/>
    <p:sldId id="281" r:id="rId12"/>
    <p:sldId id="285" r:id="rId13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7" autoAdjust="0"/>
    <p:restoredTop sz="94660"/>
  </p:normalViewPr>
  <p:slideViewPr>
    <p:cSldViewPr>
      <p:cViewPr varScale="1">
        <p:scale>
          <a:sx n="105" d="100"/>
          <a:sy n="105" d="100"/>
        </p:scale>
        <p:origin x="196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ncent\Desktop\Mes%20Documents\Sauvegarde%20Vincent%20Boulot\HIV-1%20INTEGRASE\R&#233;sultat\Chromatine\Projet%20ANR\LEDGF\Test%20IC\quantif%20effet%20LEDGF%20pau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ncent\Desktop\Mes%20Documents\Sauvegarde%20Vincent%20Boulot\HIV-1%20INTEGRASE\R&#233;sultat\Chromatine\Projet%20ANR\LEDGF\Test%20IC\quantif%20effet%20LEDGF%20pau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ncent\Desktop\Mes%20Documents\Sauvegarde%20Vincent%20Boulot\HIV-1%20INTEGRASE\R&#233;sultat\Chromatine\Histone%20array\Quantification%20des%20intensit&#233;s%20d'interac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ncent\Desktop\Mes%20Documents\Sauvegarde%20Vincent%20Boulot\HIV-1%20INTEGRASE\R&#233;sultat\Chromatine\Projet%20ANR\Mutagen&#232;se%20IN\Activit&#233;%20des%20mutants\Quantification%20des%20actiivt&#233;s%20des%20mutan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ncent\Desktop\Mes%20Documents\Sauvegarde%20Vincent%20Boulot\HIV-1%20INTEGRASE\R&#233;sultat\Chromatine\Projet%20ANR\Mutagen&#232;se%20IN\Activit&#233;%20des%20mutants\Quantification%20des%20actiivt&#233;s%20des%20mutan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NRS\Desktop\Documents\Sauvegarde%20Vincent%20Boulot\HIV-1%20INTEGRASE\R&#233;sultat\Chromatine\Projet%20ANR\Complexe%20IN%20Nucl&#233;osomes\Complexe%20IN%20peptides%20histones\Pull%20down\Nucl&#233;osomes%20Biot\Quantif%20pull%20down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NRS\Desktop\Documents\Sauvegarde%20Vincent%20Boulot\HIV-1%20INTEGRASE\R&#233;sultat\Chromatine\Projet%20ANR\S&#233;lectivit&#233;\Quantification%20de%20%20la%20s&#233;lectivit&#233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Feuil1!$J$27</c:f>
              <c:strCache>
                <c:ptCount val="1"/>
                <c:pt idx="0">
                  <c:v>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Feuil1!$K$29:$P$29</c:f>
                <c:numCache>
                  <c:formatCode>General</c:formatCode>
                  <c:ptCount val="6"/>
                  <c:pt idx="0">
                    <c:v>7</c:v>
                  </c:pt>
                  <c:pt idx="1">
                    <c:v>0</c:v>
                  </c:pt>
                  <c:pt idx="2">
                    <c:v>4</c:v>
                  </c:pt>
                  <c:pt idx="3">
                    <c:v>8</c:v>
                  </c:pt>
                  <c:pt idx="4">
                    <c:v>6</c:v>
                  </c:pt>
                  <c:pt idx="5">
                    <c:v>3</c:v>
                  </c:pt>
                </c:numCache>
              </c:numRef>
            </c:plus>
            <c:minus>
              <c:numRef>
                <c:f>Feuil1!$K$29:$P$29</c:f>
                <c:numCache>
                  <c:formatCode>General</c:formatCode>
                  <c:ptCount val="6"/>
                  <c:pt idx="0">
                    <c:v>7</c:v>
                  </c:pt>
                  <c:pt idx="1">
                    <c:v>0</c:v>
                  </c:pt>
                  <c:pt idx="2">
                    <c:v>4</c:v>
                  </c:pt>
                  <c:pt idx="3">
                    <c:v>8</c:v>
                  </c:pt>
                  <c:pt idx="4">
                    <c:v>6</c:v>
                  </c:pt>
                  <c:pt idx="5">
                    <c:v>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Feuil1!$K$26:$P$26</c:f>
              <c:strCache>
                <c:ptCount val="6"/>
                <c:pt idx="0">
                  <c:v>Native</c:v>
                </c:pt>
                <c:pt idx="1">
                  <c:v>TL</c:v>
                </c:pt>
                <c:pt idx="2">
                  <c:v>H4TL</c:v>
                </c:pt>
                <c:pt idx="3">
                  <c:v>H3TL</c:v>
                </c:pt>
                <c:pt idx="4">
                  <c:v>H2ATL</c:v>
                </c:pt>
                <c:pt idx="5">
                  <c:v>H2BTL</c:v>
                </c:pt>
              </c:strCache>
            </c:strRef>
          </c:cat>
          <c:val>
            <c:numRef>
              <c:f>Feuil1!$K$27:$P$27</c:f>
              <c:numCache>
                <c:formatCode>General</c:formatCode>
                <c:ptCount val="6"/>
                <c:pt idx="0">
                  <c:v>10</c:v>
                </c:pt>
                <c:pt idx="1">
                  <c:v>0</c:v>
                </c:pt>
                <c:pt idx="2">
                  <c:v>5</c:v>
                </c:pt>
                <c:pt idx="3">
                  <c:v>11</c:v>
                </c:pt>
                <c:pt idx="4">
                  <c:v>12</c:v>
                </c:pt>
                <c:pt idx="5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83-4E6F-89E8-717180A97CC1}"/>
            </c:ext>
          </c:extLst>
        </c:ser>
        <c:ser>
          <c:idx val="1"/>
          <c:order val="1"/>
          <c:tx>
            <c:strRef>
              <c:f>Feuil1!$J$28</c:f>
              <c:strCache>
                <c:ptCount val="1"/>
                <c:pt idx="0">
                  <c:v>IN/LEDGF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Feuil1!$K$30:$P$30</c:f>
                <c:numCache>
                  <c:formatCode>General</c:formatCode>
                  <c:ptCount val="6"/>
                  <c:pt idx="0">
                    <c:v>7</c:v>
                  </c:pt>
                  <c:pt idx="1">
                    <c:v>5</c:v>
                  </c:pt>
                  <c:pt idx="2">
                    <c:v>8</c:v>
                  </c:pt>
                  <c:pt idx="3">
                    <c:v>9</c:v>
                  </c:pt>
                  <c:pt idx="4">
                    <c:v>11</c:v>
                  </c:pt>
                  <c:pt idx="5">
                    <c:v>5</c:v>
                  </c:pt>
                </c:numCache>
              </c:numRef>
            </c:plus>
            <c:minus>
              <c:numRef>
                <c:f>Feuil1!$K$30:$P$30</c:f>
                <c:numCache>
                  <c:formatCode>General</c:formatCode>
                  <c:ptCount val="6"/>
                  <c:pt idx="0">
                    <c:v>7</c:v>
                  </c:pt>
                  <c:pt idx="1">
                    <c:v>5</c:v>
                  </c:pt>
                  <c:pt idx="2">
                    <c:v>8</c:v>
                  </c:pt>
                  <c:pt idx="3">
                    <c:v>9</c:v>
                  </c:pt>
                  <c:pt idx="4">
                    <c:v>11</c:v>
                  </c:pt>
                  <c:pt idx="5">
                    <c:v>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Feuil1!$K$26:$P$26</c:f>
              <c:strCache>
                <c:ptCount val="6"/>
                <c:pt idx="0">
                  <c:v>Native</c:v>
                </c:pt>
                <c:pt idx="1">
                  <c:v>TL</c:v>
                </c:pt>
                <c:pt idx="2">
                  <c:v>H4TL</c:v>
                </c:pt>
                <c:pt idx="3">
                  <c:v>H3TL</c:v>
                </c:pt>
                <c:pt idx="4">
                  <c:v>H2ATL</c:v>
                </c:pt>
                <c:pt idx="5">
                  <c:v>H2BTL</c:v>
                </c:pt>
              </c:strCache>
            </c:strRef>
          </c:cat>
          <c:val>
            <c:numRef>
              <c:f>Feuil1!$K$28:$P$28</c:f>
              <c:numCache>
                <c:formatCode>General</c:formatCode>
                <c:ptCount val="6"/>
                <c:pt idx="0">
                  <c:v>60</c:v>
                </c:pt>
                <c:pt idx="1">
                  <c:v>10</c:v>
                </c:pt>
                <c:pt idx="2">
                  <c:v>35</c:v>
                </c:pt>
                <c:pt idx="3">
                  <c:v>65</c:v>
                </c:pt>
                <c:pt idx="4">
                  <c:v>55</c:v>
                </c:pt>
                <c:pt idx="5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83-4E6F-89E8-717180A97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0171247"/>
        <c:axId val="1850167087"/>
      </c:barChart>
      <c:catAx>
        <c:axId val="18501712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50167087"/>
        <c:crosses val="autoZero"/>
        <c:auto val="1"/>
        <c:lblAlgn val="ctr"/>
        <c:lblOffset val="100"/>
        <c:noMultiLvlLbl val="0"/>
      </c:catAx>
      <c:valAx>
        <c:axId val="185016708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Innntegration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50171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w/o PEG w/o DMSO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Feuil1!$I$7:$M$7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12</c:v>
                  </c:pt>
                  <c:pt idx="2">
                    <c:v>15</c:v>
                  </c:pt>
                  <c:pt idx="3">
                    <c:v>14</c:v>
                  </c:pt>
                  <c:pt idx="4">
                    <c:v>20</c:v>
                  </c:pt>
                </c:numCache>
              </c:numRef>
            </c:plus>
            <c:minus>
              <c:numRef>
                <c:f>Feuil1!$I$7:$M$7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12</c:v>
                  </c:pt>
                  <c:pt idx="2">
                    <c:v>15</c:v>
                  </c:pt>
                  <c:pt idx="3">
                    <c:v>14</c:v>
                  </c:pt>
                  <c:pt idx="4">
                    <c:v>20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Feuil1!$B$5:$F$5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400</c:v>
                </c:pt>
              </c:numCache>
            </c:numRef>
          </c:xVal>
          <c:yVal>
            <c:numRef>
              <c:f>Feuil1!$I$6:$M$6</c:f>
              <c:numCache>
                <c:formatCode>General</c:formatCode>
                <c:ptCount val="5"/>
                <c:pt idx="0">
                  <c:v>100</c:v>
                </c:pt>
                <c:pt idx="1">
                  <c:v>220</c:v>
                </c:pt>
                <c:pt idx="2">
                  <c:v>450</c:v>
                </c:pt>
                <c:pt idx="3">
                  <c:v>300</c:v>
                </c:pt>
                <c:pt idx="4">
                  <c:v>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EE6-4B92-8A09-55ABD62EB1CD}"/>
            </c:ext>
          </c:extLst>
        </c:ser>
        <c:ser>
          <c:idx val="1"/>
          <c:order val="1"/>
          <c:tx>
            <c:v>with PEG with DMSO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Feuil1!$B$7:$F$7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10</c:v>
                  </c:pt>
                  <c:pt idx="2">
                    <c:v>12</c:v>
                  </c:pt>
                  <c:pt idx="3">
                    <c:v>10</c:v>
                  </c:pt>
                  <c:pt idx="4">
                    <c:v>8</c:v>
                  </c:pt>
                </c:numCache>
              </c:numRef>
            </c:plus>
            <c:minus>
              <c:numRef>
                <c:f>Feuil1!$B$7:$F$7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10</c:v>
                  </c:pt>
                  <c:pt idx="2">
                    <c:v>12</c:v>
                  </c:pt>
                  <c:pt idx="3">
                    <c:v>10</c:v>
                  </c:pt>
                  <c:pt idx="4">
                    <c:v>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Feuil1!$B$5:$F$5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400</c:v>
                </c:pt>
              </c:numCache>
            </c:numRef>
          </c:xVal>
          <c:yVal>
            <c:numRef>
              <c:f>Feuil1!$B$6:$F$6</c:f>
              <c:numCache>
                <c:formatCode>General</c:formatCode>
                <c:ptCount val="5"/>
                <c:pt idx="0">
                  <c:v>100</c:v>
                </c:pt>
                <c:pt idx="1">
                  <c:v>113.40953648942953</c:v>
                </c:pt>
                <c:pt idx="2">
                  <c:v>156.35506740279521</c:v>
                </c:pt>
                <c:pt idx="3">
                  <c:v>109.14633500373768</c:v>
                </c:pt>
                <c:pt idx="4">
                  <c:v>89.650709162732085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EE6-4B92-8A09-55ABD62EB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512256"/>
        <c:axId val="248511424"/>
      </c:scatterChart>
      <c:valAx>
        <c:axId val="248512256"/>
        <c:scaling>
          <c:orientation val="minMax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LEDGF/p75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511424"/>
        <c:crosses val="autoZero"/>
        <c:crossBetween val="midCat"/>
      </c:valAx>
      <c:valAx>
        <c:axId val="2485114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Integration</a:t>
                </a:r>
              </a:p>
              <a:p>
                <a:pPr>
                  <a:defRPr/>
                </a:pPr>
                <a:r>
                  <a:rPr lang="en-US"/>
                  <a:t> (% of control w/o LEDGF/p75)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5122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815663058057775"/>
          <c:y val="0.36090107157657925"/>
          <c:w val="0.30184336941942225"/>
          <c:h val="0.278197856846841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Feuil1!$V$37:$V$50</c:f>
                <c:numCache>
                  <c:formatCode>General</c:formatCode>
                  <c:ptCount val="5"/>
                  <c:pt idx="0">
                    <c:v>150</c:v>
                  </c:pt>
                  <c:pt idx="1">
                    <c:v>300</c:v>
                  </c:pt>
                  <c:pt idx="2">
                    <c:v>450</c:v>
                  </c:pt>
                  <c:pt idx="3">
                    <c:v>225</c:v>
                  </c:pt>
                  <c:pt idx="4">
                    <c:v>250</c:v>
                  </c:pt>
                </c:numCache>
              </c:numRef>
            </c:plus>
            <c:minus>
              <c:numRef>
                <c:f>Feuil1!$V$37:$V$50</c:f>
                <c:numCache>
                  <c:formatCode>General</c:formatCode>
                  <c:ptCount val="5"/>
                  <c:pt idx="0">
                    <c:v>150</c:v>
                  </c:pt>
                  <c:pt idx="1">
                    <c:v>300</c:v>
                  </c:pt>
                  <c:pt idx="2">
                    <c:v>450</c:v>
                  </c:pt>
                  <c:pt idx="3">
                    <c:v>225</c:v>
                  </c:pt>
                  <c:pt idx="4">
                    <c:v>250</c:v>
                  </c:pt>
                </c:numCache>
              </c:numRef>
            </c:minus>
          </c:errBars>
          <c:cat>
            <c:strRef>
              <c:f>Feuil1!$L$37:$L$50</c:f>
              <c:strCache>
                <c:ptCount val="5"/>
                <c:pt idx="0">
                  <c:v>H4 unmod</c:v>
                </c:pt>
                <c:pt idx="1">
                  <c:v>H4K20me</c:v>
                </c:pt>
                <c:pt idx="2">
                  <c:v>H4K20ac</c:v>
                </c:pt>
                <c:pt idx="3">
                  <c:v>H4K12ac</c:v>
                </c:pt>
                <c:pt idx="4">
                  <c:v>H4K16ac</c:v>
                </c:pt>
              </c:strCache>
            </c:strRef>
          </c:cat>
          <c:val>
            <c:numRef>
              <c:f>Feuil1!$R$37:$R$50</c:f>
              <c:numCache>
                <c:formatCode>General</c:formatCode>
                <c:ptCount val="5"/>
                <c:pt idx="0">
                  <c:v>2000</c:v>
                </c:pt>
                <c:pt idx="1">
                  <c:v>3575.0404803268798</c:v>
                </c:pt>
                <c:pt idx="2">
                  <c:v>626.38306804253034</c:v>
                </c:pt>
                <c:pt idx="3">
                  <c:v>1808.6722221693203</c:v>
                </c:pt>
                <c:pt idx="4">
                  <c:v>1200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E9-4F6C-9FEE-EA2E698558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949312"/>
        <c:axId val="92132096"/>
      </c:barChart>
      <c:catAx>
        <c:axId val="91949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Modification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2132096"/>
        <c:crosses val="autoZero"/>
        <c:auto val="1"/>
        <c:lblAlgn val="ctr"/>
        <c:lblOffset val="100"/>
        <c:noMultiLvlLbl val="0"/>
      </c:catAx>
      <c:valAx>
        <c:axId val="9213209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Binding (AU)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949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'5_12_14'!$F$53:$O$53</c:f>
                <c:numCache>
                  <c:formatCode>General</c:formatCode>
                  <c:ptCount val="10"/>
                  <c:pt idx="0">
                    <c:v>0</c:v>
                  </c:pt>
                  <c:pt idx="1">
                    <c:v>8</c:v>
                  </c:pt>
                  <c:pt idx="2">
                    <c:v>11</c:v>
                  </c:pt>
                  <c:pt idx="3">
                    <c:v>15</c:v>
                  </c:pt>
                  <c:pt idx="4">
                    <c:v>6</c:v>
                  </c:pt>
                  <c:pt idx="5">
                    <c:v>7</c:v>
                  </c:pt>
                  <c:pt idx="6">
                    <c:v>10</c:v>
                  </c:pt>
                  <c:pt idx="7">
                    <c:v>14</c:v>
                  </c:pt>
                  <c:pt idx="8">
                    <c:v>20</c:v>
                  </c:pt>
                  <c:pt idx="9">
                    <c:v>15</c:v>
                  </c:pt>
                </c:numCache>
              </c:numRef>
            </c:plus>
            <c:minus>
              <c:numRef>
                <c:f>'5_12_14'!$F$53:$O$53</c:f>
                <c:numCache>
                  <c:formatCode>General</c:formatCode>
                  <c:ptCount val="10"/>
                  <c:pt idx="0">
                    <c:v>0</c:v>
                  </c:pt>
                  <c:pt idx="1">
                    <c:v>8</c:v>
                  </c:pt>
                  <c:pt idx="2">
                    <c:v>11</c:v>
                  </c:pt>
                  <c:pt idx="3">
                    <c:v>15</c:v>
                  </c:pt>
                  <c:pt idx="4">
                    <c:v>6</c:v>
                  </c:pt>
                  <c:pt idx="5">
                    <c:v>7</c:v>
                  </c:pt>
                  <c:pt idx="6">
                    <c:v>10</c:v>
                  </c:pt>
                  <c:pt idx="7">
                    <c:v>14</c:v>
                  </c:pt>
                  <c:pt idx="8">
                    <c:v>20</c:v>
                  </c:pt>
                  <c:pt idx="9">
                    <c:v>15</c:v>
                  </c:pt>
                </c:numCache>
              </c:numRef>
            </c:minus>
          </c:errBars>
          <c:cat>
            <c:strRef>
              <c:f>'5_12_14'!$F$51:$O$51</c:f>
              <c:strCache>
                <c:ptCount val="10"/>
                <c:pt idx="0">
                  <c:v>wt</c:v>
                </c:pt>
                <c:pt idx="1">
                  <c:v>D232G</c:v>
                </c:pt>
                <c:pt idx="2">
                  <c:v>D229G</c:v>
                </c:pt>
                <c:pt idx="3">
                  <c:v>R231G</c:v>
                </c:pt>
                <c:pt idx="4">
                  <c:v>R231A</c:v>
                </c:pt>
                <c:pt idx="5">
                  <c:v>R231H</c:v>
                </c:pt>
                <c:pt idx="6">
                  <c:v>Y227A</c:v>
                </c:pt>
                <c:pt idx="7">
                  <c:v>W235A</c:v>
                </c:pt>
                <c:pt idx="8">
                  <c:v>K236A</c:v>
                </c:pt>
                <c:pt idx="9">
                  <c:v>D253A</c:v>
                </c:pt>
              </c:strCache>
            </c:strRef>
          </c:cat>
          <c:val>
            <c:numRef>
              <c:f>'5_12_14'!$F$52:$O$52</c:f>
              <c:numCache>
                <c:formatCode>General</c:formatCode>
                <c:ptCount val="10"/>
                <c:pt idx="0">
                  <c:v>100</c:v>
                </c:pt>
                <c:pt idx="1">
                  <c:v>92</c:v>
                </c:pt>
                <c:pt idx="2">
                  <c:v>65</c:v>
                </c:pt>
                <c:pt idx="3">
                  <c:v>98</c:v>
                </c:pt>
                <c:pt idx="4">
                  <c:v>95</c:v>
                </c:pt>
                <c:pt idx="5">
                  <c:v>96</c:v>
                </c:pt>
                <c:pt idx="6">
                  <c:v>20</c:v>
                </c:pt>
                <c:pt idx="7">
                  <c:v>5</c:v>
                </c:pt>
                <c:pt idx="8">
                  <c:v>80</c:v>
                </c:pt>
                <c:pt idx="9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B4-4A4B-A2E0-950D06EFE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468480"/>
        <c:axId val="86470016"/>
      </c:barChart>
      <c:catAx>
        <c:axId val="86468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6470016"/>
        <c:crosses val="autoZero"/>
        <c:auto val="1"/>
        <c:lblAlgn val="ctr"/>
        <c:lblOffset val="100"/>
        <c:noMultiLvlLbl val="0"/>
      </c:catAx>
      <c:valAx>
        <c:axId val="8647001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Total Integration</a:t>
                </a:r>
              </a:p>
              <a:p>
                <a:pPr>
                  <a:defRPr/>
                </a:pPr>
                <a:r>
                  <a:rPr lang="en-US"/>
                  <a:t> (% of wt activity)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4684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'Integration froide'!$F$4:$F$13</c:f>
                <c:numCache>
                  <c:formatCode>General</c:formatCode>
                  <c:ptCount val="10"/>
                  <c:pt idx="0">
                    <c:v>0</c:v>
                  </c:pt>
                  <c:pt idx="1">
                    <c:v>15</c:v>
                  </c:pt>
                  <c:pt idx="2">
                    <c:v>10</c:v>
                  </c:pt>
                  <c:pt idx="3">
                    <c:v>12</c:v>
                  </c:pt>
                  <c:pt idx="4">
                    <c:v>15</c:v>
                  </c:pt>
                  <c:pt idx="5">
                    <c:v>10</c:v>
                  </c:pt>
                  <c:pt idx="6">
                    <c:v>10</c:v>
                  </c:pt>
                  <c:pt idx="7">
                    <c:v>5</c:v>
                  </c:pt>
                  <c:pt idx="8">
                    <c:v>10</c:v>
                  </c:pt>
                  <c:pt idx="9">
                    <c:v>7</c:v>
                  </c:pt>
                </c:numCache>
              </c:numRef>
            </c:plus>
            <c:minus>
              <c:numRef>
                <c:f>'Integration froide'!$F$4:$F$13</c:f>
                <c:numCache>
                  <c:formatCode>General</c:formatCode>
                  <c:ptCount val="10"/>
                  <c:pt idx="0">
                    <c:v>0</c:v>
                  </c:pt>
                  <c:pt idx="1">
                    <c:v>15</c:v>
                  </c:pt>
                  <c:pt idx="2">
                    <c:v>10</c:v>
                  </c:pt>
                  <c:pt idx="3">
                    <c:v>12</c:v>
                  </c:pt>
                  <c:pt idx="4">
                    <c:v>15</c:v>
                  </c:pt>
                  <c:pt idx="5">
                    <c:v>10</c:v>
                  </c:pt>
                  <c:pt idx="6">
                    <c:v>10</c:v>
                  </c:pt>
                  <c:pt idx="7">
                    <c:v>5</c:v>
                  </c:pt>
                  <c:pt idx="8">
                    <c:v>10</c:v>
                  </c:pt>
                  <c:pt idx="9">
                    <c:v>7</c:v>
                  </c:pt>
                </c:numCache>
              </c:numRef>
            </c:minus>
          </c:errBars>
          <c:cat>
            <c:strRef>
              <c:f>'Integration froide'!$B$4:$B$13</c:f>
              <c:strCache>
                <c:ptCount val="10"/>
                <c:pt idx="0">
                  <c:v>wt</c:v>
                </c:pt>
                <c:pt idx="1">
                  <c:v>D232G</c:v>
                </c:pt>
                <c:pt idx="2">
                  <c:v>D229G</c:v>
                </c:pt>
                <c:pt idx="3">
                  <c:v>R231G</c:v>
                </c:pt>
                <c:pt idx="4">
                  <c:v>R231A</c:v>
                </c:pt>
                <c:pt idx="5">
                  <c:v>R231H</c:v>
                </c:pt>
                <c:pt idx="6">
                  <c:v>Y227A</c:v>
                </c:pt>
                <c:pt idx="7">
                  <c:v>W235A</c:v>
                </c:pt>
                <c:pt idx="8">
                  <c:v>K236A</c:v>
                </c:pt>
                <c:pt idx="9">
                  <c:v>D253H</c:v>
                </c:pt>
              </c:strCache>
            </c:strRef>
          </c:cat>
          <c:val>
            <c:numRef>
              <c:f>'Integration froide'!$E$4:$E$13</c:f>
              <c:numCache>
                <c:formatCode>General</c:formatCode>
                <c:ptCount val="10"/>
                <c:pt idx="0">
                  <c:v>100</c:v>
                </c:pt>
                <c:pt idx="1">
                  <c:v>101.33333333333334</c:v>
                </c:pt>
                <c:pt idx="2">
                  <c:v>60</c:v>
                </c:pt>
                <c:pt idx="3">
                  <c:v>106.66666666666667</c:v>
                </c:pt>
                <c:pt idx="4">
                  <c:v>96</c:v>
                </c:pt>
                <c:pt idx="5">
                  <c:v>98.666666666666671</c:v>
                </c:pt>
                <c:pt idx="6">
                  <c:v>28.000000000000004</c:v>
                </c:pt>
                <c:pt idx="7">
                  <c:v>2.666666666666667</c:v>
                </c:pt>
                <c:pt idx="8">
                  <c:v>65</c:v>
                </c:pt>
                <c:pt idx="9">
                  <c:v>98.666666666666671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E-4CE3-926A-492B55EE0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973824"/>
        <c:axId val="87086208"/>
      </c:barChart>
      <c:catAx>
        <c:axId val="8697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7086208"/>
        <c:crosses val="autoZero"/>
        <c:auto val="1"/>
        <c:lblAlgn val="ctr"/>
        <c:lblOffset val="100"/>
        <c:noMultiLvlLbl val="0"/>
      </c:catAx>
      <c:valAx>
        <c:axId val="8708620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Circular</a:t>
                </a:r>
                <a:r>
                  <a:rPr lang="en-US" baseline="0"/>
                  <a:t> full</a:t>
                </a:r>
                <a:r>
                  <a:rPr lang="en-US"/>
                  <a:t> site integration </a:t>
                </a:r>
              </a:p>
              <a:p>
                <a:pPr>
                  <a:defRPr/>
                </a:pPr>
                <a:r>
                  <a:rPr lang="en-US"/>
                  <a:t>(selected</a:t>
                </a:r>
                <a:r>
                  <a:rPr lang="en-US" baseline="0"/>
                  <a:t> clones in </a:t>
                </a:r>
                <a:r>
                  <a:rPr lang="en-US"/>
                  <a:t>% of wt 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973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'Bilan total'!$G$111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total'!$Y$111:$AA$111</c:f>
                <c:numCache>
                  <c:formatCode>General</c:formatCode>
                  <c:ptCount val="3"/>
                  <c:pt idx="0">
                    <c:v>10</c:v>
                  </c:pt>
                  <c:pt idx="1">
                    <c:v>8</c:v>
                  </c:pt>
                  <c:pt idx="2">
                    <c:v>8</c:v>
                  </c:pt>
                </c:numCache>
              </c:numRef>
            </c:plus>
            <c:minus>
              <c:numRef>
                <c:f>'Bilan total'!$Y$111:$AA$111</c:f>
                <c:numCache>
                  <c:formatCode>General</c:formatCode>
                  <c:ptCount val="3"/>
                  <c:pt idx="0">
                    <c:v>10</c:v>
                  </c:pt>
                  <c:pt idx="1">
                    <c:v>8</c:v>
                  </c:pt>
                  <c:pt idx="2">
                    <c:v>8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total'!$T$111:$V$111</c:f>
              <c:numCache>
                <c:formatCode>General</c:formatCode>
                <c:ptCount val="3"/>
                <c:pt idx="0">
                  <c:v>50</c:v>
                </c:pt>
                <c:pt idx="1">
                  <c:v>25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F7-42EF-942A-5F2509B42277}"/>
            </c:ext>
          </c:extLst>
        </c:ser>
        <c:ser>
          <c:idx val="1"/>
          <c:order val="1"/>
          <c:tx>
            <c:strRef>
              <c:f>'Bilan total'!$S$112</c:f>
              <c:strCache>
                <c:ptCount val="1"/>
                <c:pt idx="0">
                  <c:v>Y227A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total'!$Y$112:$AA$112</c:f>
                <c:numCache>
                  <c:formatCode>General</c:formatCode>
                  <c:ptCount val="3"/>
                  <c:pt idx="0">
                    <c:v>8</c:v>
                  </c:pt>
                  <c:pt idx="1">
                    <c:v>1</c:v>
                  </c:pt>
                  <c:pt idx="2">
                    <c:v>2</c:v>
                  </c:pt>
                </c:numCache>
              </c:numRef>
            </c:plus>
            <c:minus>
              <c:numRef>
                <c:f>'Bilan total'!$Y$112:$AA$112</c:f>
                <c:numCache>
                  <c:formatCode>General</c:formatCode>
                  <c:ptCount val="3"/>
                  <c:pt idx="0">
                    <c:v>8</c:v>
                  </c:pt>
                  <c:pt idx="1">
                    <c:v>1</c:v>
                  </c:pt>
                  <c:pt idx="2">
                    <c:v>2</c:v>
                  </c:pt>
                </c:numCache>
              </c:numRef>
            </c:minus>
          </c:errBars>
          <c:val>
            <c:numRef>
              <c:f>'Bilan total'!$T$112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F7-42EF-942A-5F2509B42277}"/>
            </c:ext>
          </c:extLst>
        </c:ser>
        <c:ser>
          <c:idx val="2"/>
          <c:order val="2"/>
          <c:tx>
            <c:strRef>
              <c:f>'Bilan total'!$G$113</c:f>
              <c:strCache>
                <c:ptCount val="1"/>
                <c:pt idx="0">
                  <c:v>D229G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total'!$Y$113:$AA$113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15</c:v>
                  </c:pt>
                  <c:pt idx="2">
                    <c:v>7</c:v>
                  </c:pt>
                </c:numCache>
              </c:numRef>
            </c:plus>
            <c:minus>
              <c:numRef>
                <c:f>'Bilan total'!$Y$113:$AA$113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15</c:v>
                  </c:pt>
                  <c:pt idx="2">
                    <c:v>7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total'!$T$113:$V$113</c:f>
              <c:numCache>
                <c:formatCode>General</c:formatCode>
                <c:ptCount val="3"/>
                <c:pt idx="0">
                  <c:v>60</c:v>
                </c:pt>
                <c:pt idx="1">
                  <c:v>17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F7-42EF-942A-5F2509B42277}"/>
            </c:ext>
          </c:extLst>
        </c:ser>
        <c:ser>
          <c:idx val="3"/>
          <c:order val="3"/>
          <c:tx>
            <c:strRef>
              <c:f>'Bilan total'!$G$114</c:f>
              <c:strCache>
                <c:ptCount val="1"/>
                <c:pt idx="0">
                  <c:v>R231G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total'!$Y$113:$AA$113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15</c:v>
                  </c:pt>
                  <c:pt idx="2">
                    <c:v>7</c:v>
                  </c:pt>
                </c:numCache>
              </c:numRef>
            </c:plus>
            <c:minus>
              <c:numRef>
                <c:f>'Bilan total'!$Y$113:$AA$113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15</c:v>
                  </c:pt>
                  <c:pt idx="2">
                    <c:v>7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total'!$T$114:$V$114</c:f>
              <c:numCache>
                <c:formatCode>General</c:formatCode>
                <c:ptCount val="3"/>
                <c:pt idx="0">
                  <c:v>45</c:v>
                </c:pt>
                <c:pt idx="1">
                  <c:v>22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F7-42EF-942A-5F2509B42277}"/>
            </c:ext>
          </c:extLst>
        </c:ser>
        <c:ser>
          <c:idx val="4"/>
          <c:order val="4"/>
          <c:tx>
            <c:strRef>
              <c:f>'Bilan total'!$G$115</c:f>
              <c:strCache>
                <c:ptCount val="1"/>
                <c:pt idx="0">
                  <c:v>R231A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total'!$Y$114:$AA$114</c:f>
                <c:numCache>
                  <c:formatCode>General</c:formatCode>
                  <c:ptCount val="3"/>
                  <c:pt idx="0">
                    <c:v>10</c:v>
                  </c:pt>
                  <c:pt idx="1">
                    <c:v>5</c:v>
                  </c:pt>
                  <c:pt idx="2">
                    <c:v>7</c:v>
                  </c:pt>
                </c:numCache>
              </c:numRef>
            </c:plus>
            <c:minus>
              <c:numRef>
                <c:f>'Bilan total'!$Y$114:$AA$114</c:f>
                <c:numCache>
                  <c:formatCode>General</c:formatCode>
                  <c:ptCount val="3"/>
                  <c:pt idx="0">
                    <c:v>10</c:v>
                  </c:pt>
                  <c:pt idx="1">
                    <c:v>5</c:v>
                  </c:pt>
                  <c:pt idx="2">
                    <c:v>7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total'!$T$115:$V$115</c:f>
              <c:numCache>
                <c:formatCode>General</c:formatCode>
                <c:ptCount val="3"/>
                <c:pt idx="0">
                  <c:v>35</c:v>
                </c:pt>
                <c:pt idx="1">
                  <c:v>30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F7-42EF-942A-5F2509B42277}"/>
            </c:ext>
          </c:extLst>
        </c:ser>
        <c:ser>
          <c:idx val="5"/>
          <c:order val="5"/>
          <c:tx>
            <c:strRef>
              <c:f>'Bilan total'!$G$116</c:f>
              <c:strCache>
                <c:ptCount val="1"/>
                <c:pt idx="0">
                  <c:v>R231H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total'!$Y$115:$AA$115</c:f>
                <c:numCache>
                  <c:formatCode>General</c:formatCode>
                  <c:ptCount val="3"/>
                  <c:pt idx="0">
                    <c:v>9</c:v>
                  </c:pt>
                  <c:pt idx="1">
                    <c:v>15</c:v>
                  </c:pt>
                  <c:pt idx="2">
                    <c:v>5</c:v>
                  </c:pt>
                </c:numCache>
              </c:numRef>
            </c:plus>
            <c:minus>
              <c:numRef>
                <c:f>'Bilan total'!$Y$115:$AA$115</c:f>
                <c:numCache>
                  <c:formatCode>General</c:formatCode>
                  <c:ptCount val="3"/>
                  <c:pt idx="0">
                    <c:v>9</c:v>
                  </c:pt>
                  <c:pt idx="1">
                    <c:v>15</c:v>
                  </c:pt>
                  <c:pt idx="2">
                    <c:v>5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total'!$T$116:$V$116</c:f>
              <c:numCache>
                <c:formatCode>General</c:formatCode>
                <c:ptCount val="3"/>
                <c:pt idx="0">
                  <c:v>52</c:v>
                </c:pt>
                <c:pt idx="1">
                  <c:v>37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2F7-42EF-942A-5F2509B42277}"/>
            </c:ext>
          </c:extLst>
        </c:ser>
        <c:ser>
          <c:idx val="6"/>
          <c:order val="6"/>
          <c:tx>
            <c:strRef>
              <c:f>'Bilan total'!$G$117</c:f>
              <c:strCache>
                <c:ptCount val="1"/>
                <c:pt idx="0">
                  <c:v>D232G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total'!$Y$116:$AA$116</c:f>
                <c:numCache>
                  <c:formatCode>General</c:formatCode>
                  <c:ptCount val="3"/>
                  <c:pt idx="0">
                    <c:v>8</c:v>
                  </c:pt>
                  <c:pt idx="1">
                    <c:v>5</c:v>
                  </c:pt>
                  <c:pt idx="2">
                    <c:v>9</c:v>
                  </c:pt>
                </c:numCache>
              </c:numRef>
            </c:plus>
            <c:minus>
              <c:numRef>
                <c:f>'Bilan total'!$Y$116:$AA$116</c:f>
                <c:numCache>
                  <c:formatCode>General</c:formatCode>
                  <c:ptCount val="3"/>
                  <c:pt idx="0">
                    <c:v>8</c:v>
                  </c:pt>
                  <c:pt idx="1">
                    <c:v>5</c:v>
                  </c:pt>
                  <c:pt idx="2">
                    <c:v>9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total'!$T$117:$V$117</c:f>
              <c:numCache>
                <c:formatCode>General</c:formatCode>
                <c:ptCount val="3"/>
                <c:pt idx="0">
                  <c:v>70</c:v>
                </c:pt>
                <c:pt idx="1">
                  <c:v>32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2F7-42EF-942A-5F2509B42277}"/>
            </c:ext>
          </c:extLst>
        </c:ser>
        <c:ser>
          <c:idx val="7"/>
          <c:order val="7"/>
          <c:tx>
            <c:strRef>
              <c:f>'Bilan total'!$S$118</c:f>
              <c:strCache>
                <c:ptCount val="1"/>
                <c:pt idx="0">
                  <c:v>W235A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total'!$Y$119:$AA$119</c:f>
                <c:numCache>
                  <c:formatCode>General</c:formatCode>
                  <c:ptCount val="3"/>
                  <c:pt idx="0">
                    <c:v>5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plus>
            <c:minus>
              <c:numRef>
                <c:f>'Bilan total'!$Y$119:$AA$119</c:f>
                <c:numCache>
                  <c:formatCode>General</c:formatCode>
                  <c:ptCount val="3"/>
                  <c:pt idx="0">
                    <c:v>5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</c:errBars>
          <c:val>
            <c:numRef>
              <c:f>'Bilan total'!$T$118:$V$118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2F7-42EF-942A-5F2509B42277}"/>
            </c:ext>
          </c:extLst>
        </c:ser>
        <c:ser>
          <c:idx val="8"/>
          <c:order val="8"/>
          <c:tx>
            <c:strRef>
              <c:f>'Bilan total'!$S$119</c:f>
              <c:strCache>
                <c:ptCount val="1"/>
                <c:pt idx="0">
                  <c:v>K236A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total'!$Y$119:$AA$119</c:f>
                <c:numCache>
                  <c:formatCode>General</c:formatCode>
                  <c:ptCount val="3"/>
                  <c:pt idx="0">
                    <c:v>5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plus>
            <c:minus>
              <c:numRef>
                <c:f>'Bilan total'!$Y$119:$AA$119</c:f>
                <c:numCache>
                  <c:formatCode>General</c:formatCode>
                  <c:ptCount val="3"/>
                  <c:pt idx="0">
                    <c:v>5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</c:errBars>
          <c:val>
            <c:numRef>
              <c:f>'Bilan total'!$T$119:$V$119</c:f>
              <c:numCache>
                <c:formatCode>General</c:formatCode>
                <c:ptCount val="3"/>
                <c:pt idx="0">
                  <c:v>20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2F7-42EF-942A-5F2509B42277}"/>
            </c:ext>
          </c:extLst>
        </c:ser>
        <c:ser>
          <c:idx val="9"/>
          <c:order val="9"/>
          <c:tx>
            <c:strRef>
              <c:f>'Bilan total'!$G$120</c:f>
              <c:strCache>
                <c:ptCount val="1"/>
                <c:pt idx="0">
                  <c:v>D253H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'Bilan total'!$Y$120:$AA$120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8</c:v>
                  </c:pt>
                  <c:pt idx="2">
                    <c:v>5</c:v>
                  </c:pt>
                </c:numCache>
              </c:numRef>
            </c:plus>
            <c:minus>
              <c:numRef>
                <c:f>'Bilan total'!$Y$120:$AA$120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8</c:v>
                  </c:pt>
                  <c:pt idx="2">
                    <c:v>5</c:v>
                  </c:pt>
                </c:numCache>
              </c:numRef>
            </c:minus>
          </c:errBars>
          <c:cat>
            <c:numRef>
              <c:f>'Bilan total'!$H$110:$J$110</c:f>
              <c:numCache>
                <c:formatCode>General</c:formatCode>
                <c:ptCount val="3"/>
                <c:pt idx="0">
                  <c:v>140</c:v>
                </c:pt>
                <c:pt idx="1">
                  <c:v>190</c:v>
                </c:pt>
                <c:pt idx="2">
                  <c:v>240</c:v>
                </c:pt>
              </c:numCache>
            </c:numRef>
          </c:cat>
          <c:val>
            <c:numRef>
              <c:f>'Bilan total'!$T$120:$V$120</c:f>
              <c:numCache>
                <c:formatCode>General</c:formatCode>
                <c:ptCount val="3"/>
                <c:pt idx="0">
                  <c:v>70</c:v>
                </c:pt>
                <c:pt idx="1">
                  <c:v>35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2F7-42EF-942A-5F2509B422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8113904"/>
        <c:axId val="458107632"/>
      </c:barChart>
      <c:catAx>
        <c:axId val="458113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NaCl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8107632"/>
        <c:crosses val="autoZero"/>
        <c:auto val="1"/>
        <c:lblAlgn val="ctr"/>
        <c:lblOffset val="100"/>
        <c:noMultiLvlLbl val="0"/>
      </c:catAx>
      <c:valAx>
        <c:axId val="45810763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Binding to </a:t>
                </a:r>
                <a:r>
                  <a:rPr lang="en-US" dirty="0" smtClean="0"/>
                  <a:t>DNA </a:t>
                </a:r>
                <a:r>
                  <a:rPr lang="en-US" dirty="0"/>
                  <a:t>(% of input)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8113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511326795607026"/>
          <c:y val="7.3399679206765812E-3"/>
          <c:w val="0.16666470691657401"/>
          <c:h val="0.8371719160104986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45" cy="496572"/>
          </a:xfrm>
          <a:prstGeom prst="rect">
            <a:avLst/>
          </a:prstGeom>
        </p:spPr>
        <p:txBody>
          <a:bodyPr vert="horz" lIns="92453" tIns="46225" rIns="92453" bIns="4622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998" y="0"/>
            <a:ext cx="2945645" cy="496572"/>
          </a:xfrm>
          <a:prstGeom prst="rect">
            <a:avLst/>
          </a:prstGeom>
        </p:spPr>
        <p:txBody>
          <a:bodyPr vert="horz" lIns="92453" tIns="46225" rIns="92453" bIns="46225" rtlCol="0"/>
          <a:lstStyle>
            <a:lvl1pPr algn="r">
              <a:defRPr sz="1200"/>
            </a:lvl1pPr>
          </a:lstStyle>
          <a:p>
            <a:fld id="{98F659E2-C00D-483C-A82E-E1A72575295D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53" tIns="46225" rIns="92453" bIns="4622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5" y="4716622"/>
            <a:ext cx="5439734" cy="4469135"/>
          </a:xfrm>
          <a:prstGeom prst="rect">
            <a:avLst/>
          </a:prstGeom>
        </p:spPr>
        <p:txBody>
          <a:bodyPr vert="horz" lIns="92453" tIns="46225" rIns="92453" bIns="46225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46"/>
            <a:ext cx="2945645" cy="496571"/>
          </a:xfrm>
          <a:prstGeom prst="rect">
            <a:avLst/>
          </a:prstGeom>
        </p:spPr>
        <p:txBody>
          <a:bodyPr vert="horz" lIns="92453" tIns="46225" rIns="92453" bIns="4622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998" y="9431646"/>
            <a:ext cx="2945645" cy="496571"/>
          </a:xfrm>
          <a:prstGeom prst="rect">
            <a:avLst/>
          </a:prstGeom>
        </p:spPr>
        <p:txBody>
          <a:bodyPr vert="horz" lIns="92453" tIns="46225" rIns="92453" bIns="46225" rtlCol="0" anchor="b"/>
          <a:lstStyle>
            <a:lvl1pPr algn="r">
              <a:defRPr sz="1200"/>
            </a:lvl1pPr>
          </a:lstStyle>
          <a:p>
            <a:fld id="{A7B6487C-1400-4488-AAEC-98E23ECD895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AF363-43C0-44DF-8707-69766B70831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B11F5-6426-435C-B930-EBE13FB789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 rot="16200000">
            <a:off x="1749043" y="635333"/>
            <a:ext cx="1170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Naked</a:t>
            </a:r>
            <a:r>
              <a:rPr lang="fr-FR" sz="1200" dirty="0" smtClean="0"/>
              <a:t> 601 DNA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2398720" y="100049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</a:t>
            </a:r>
            <a:endParaRPr lang="fr-FR" sz="1200" dirty="0"/>
          </a:p>
        </p:txBody>
      </p:sp>
      <p:sp>
        <p:nvSpPr>
          <p:cNvPr id="20" name="ZoneTexte 19"/>
          <p:cNvSpPr txBox="1"/>
          <p:nvPr/>
        </p:nvSpPr>
        <p:spPr>
          <a:xfrm rot="16200000">
            <a:off x="2583658" y="905242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TL MN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2881051" y="824369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 H4TL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3118669" y="817879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 H3TL</a:t>
            </a:r>
            <a:endParaRPr lang="fr-FR" sz="1200" dirty="0"/>
          </a:p>
        </p:txBody>
      </p:sp>
      <p:sp>
        <p:nvSpPr>
          <p:cNvPr id="23" name="ZoneTexte 22"/>
          <p:cNvSpPr txBox="1"/>
          <p:nvPr/>
        </p:nvSpPr>
        <p:spPr>
          <a:xfrm rot="16200000">
            <a:off x="3362662" y="799192"/>
            <a:ext cx="842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 H2ATL</a:t>
            </a:r>
            <a:endParaRPr lang="fr-FR" sz="1200" dirty="0"/>
          </a:p>
        </p:txBody>
      </p:sp>
      <p:sp>
        <p:nvSpPr>
          <p:cNvPr id="24" name="ZoneTexte 23"/>
          <p:cNvSpPr txBox="1"/>
          <p:nvPr/>
        </p:nvSpPr>
        <p:spPr>
          <a:xfrm rot="16200000">
            <a:off x="3686936" y="760315"/>
            <a:ext cx="8447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 H2BTL</a:t>
            </a:r>
            <a:endParaRPr lang="fr-FR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3922495" y="242088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S1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 rot="16200000">
            <a:off x="1630952" y="779408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DNA </a:t>
            </a:r>
            <a:r>
              <a:rPr lang="fr-FR" sz="1200" dirty="0" err="1" smtClean="0"/>
              <a:t>ladder</a:t>
            </a:r>
            <a:endParaRPr lang="fr-FR" sz="1200" dirty="0"/>
          </a:p>
        </p:txBody>
      </p:sp>
      <p:sp>
        <p:nvSpPr>
          <p:cNvPr id="4" name="Flèche droite 3"/>
          <p:cNvSpPr/>
          <p:nvPr/>
        </p:nvSpPr>
        <p:spPr>
          <a:xfrm>
            <a:off x="1577890" y="2086693"/>
            <a:ext cx="45719" cy="72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6741" y="1984197"/>
            <a:ext cx="1151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601 </a:t>
            </a:r>
            <a:r>
              <a:rPr lang="fr-FR" sz="1200" dirty="0" err="1" smtClean="0"/>
              <a:t>naked</a:t>
            </a:r>
            <a:r>
              <a:rPr lang="fr-FR" sz="1200" dirty="0" smtClean="0"/>
              <a:t> DNA</a:t>
            </a:r>
            <a:endParaRPr lang="fr-FR" sz="1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11674" y="1406634"/>
            <a:ext cx="1322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Mononucleosome</a:t>
            </a:r>
            <a:endParaRPr lang="fr-FR" sz="1200" dirty="0"/>
          </a:p>
        </p:txBody>
      </p:sp>
      <p:sp>
        <p:nvSpPr>
          <p:cNvPr id="8" name="Accolade ouvrante 7"/>
          <p:cNvSpPr/>
          <p:nvPr/>
        </p:nvSpPr>
        <p:spPr>
          <a:xfrm>
            <a:off x="1588753" y="1471981"/>
            <a:ext cx="45719" cy="1385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571242" y="1863821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200-</a:t>
            </a:r>
            <a:endParaRPr lang="fr-FR" sz="10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580763" y="1538473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600-</a:t>
            </a:r>
            <a:endParaRPr lang="fr-FR" sz="1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1580386" y="1385313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8</a:t>
            </a:r>
            <a:r>
              <a:rPr lang="fr-FR" sz="1000" dirty="0" smtClean="0"/>
              <a:t>00-</a:t>
            </a:r>
            <a:endParaRPr lang="fr-FR" sz="1000" dirty="0"/>
          </a:p>
        </p:txBody>
      </p:sp>
      <p:sp>
        <p:nvSpPr>
          <p:cNvPr id="33" name="ZoneTexte 32"/>
          <p:cNvSpPr txBox="1"/>
          <p:nvPr/>
        </p:nvSpPr>
        <p:spPr>
          <a:xfrm rot="16200000">
            <a:off x="1573835" y="1037754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bp</a:t>
            </a:r>
            <a:endParaRPr lang="fr-FR" sz="12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1903106" y="1354237"/>
            <a:ext cx="2384645" cy="864096"/>
            <a:chOff x="1611291" y="3600695"/>
            <a:chExt cx="2384645" cy="864096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2"/>
            <a:srcRect t="18940" r="77427" b="24238"/>
            <a:stretch/>
          </p:blipFill>
          <p:spPr>
            <a:xfrm>
              <a:off x="1611291" y="3600695"/>
              <a:ext cx="549013" cy="8640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 rotWithShape="1">
            <a:blip r:embed="rId2"/>
            <a:srcRect l="23685" t="18940" r="52630" b="24238"/>
            <a:stretch/>
          </p:blipFill>
          <p:spPr>
            <a:xfrm>
              <a:off x="2176018" y="3600695"/>
              <a:ext cx="576064" cy="8640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3"/>
            <a:srcRect l="38179" t="23886" r="19572" b="36548"/>
            <a:stretch/>
          </p:blipFill>
          <p:spPr>
            <a:xfrm>
              <a:off x="2771800" y="3600695"/>
              <a:ext cx="1224136" cy="8640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1542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563888" y="3284984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S10</a:t>
            </a:r>
            <a:endParaRPr lang="fr-FR" dirty="0"/>
          </a:p>
        </p:txBody>
      </p:sp>
      <p:pic>
        <p:nvPicPr>
          <p:cNvPr id="6" name="Image 5" descr="Supp_fig_X_v2.jpg"/>
          <p:cNvPicPr/>
          <p:nvPr/>
        </p:nvPicPr>
        <p:blipFill rotWithShape="1">
          <a:blip r:embed="rId2" cstate="print"/>
          <a:srcRect b="59222"/>
          <a:stretch/>
        </p:blipFill>
        <p:spPr>
          <a:xfrm>
            <a:off x="98241" y="137224"/>
            <a:ext cx="4412079" cy="302433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8288" y="85768"/>
            <a:ext cx="3962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 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3968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260648"/>
            <a:ext cx="70385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038350" algn="l"/>
              </a:tabLst>
            </a:pPr>
            <a:r>
              <a:rPr lang="fr-FR" sz="1000" b="1" dirty="0"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fr-FR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HIV1_U5</a:t>
            </a:r>
            <a:r>
              <a:rPr lang="fr-FR" sz="1000" dirty="0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(+) 5’ </a:t>
            </a:r>
            <a:r>
              <a:rPr lang="fr-FR" sz="1000" cap="all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GCATTGGCTCAAAGGTCCAAACCatgtggaaaatctctagca</a:t>
            </a:r>
            <a:r>
              <a:rPr lang="fr-FR" sz="1000" dirty="0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3’</a:t>
            </a:r>
            <a:endParaRPr lang="fr-FR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000" cap="all" dirty="0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HIV1_U5(-) 5’ </a:t>
            </a:r>
            <a:r>
              <a:rPr lang="fr-FR" sz="1000" cap="all" dirty="0" err="1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actgctagagattttccacatGGTTTGGACCTTTGAGCCAATGC</a:t>
            </a:r>
            <a:r>
              <a:rPr lang="fr-FR" sz="1000" dirty="0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3’</a:t>
            </a:r>
            <a:endParaRPr lang="fr-FR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172400" y="556594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S11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632" y="2747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A-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0632" y="84095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-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0632" y="1372845"/>
            <a:ext cx="12111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latin typeface="Courier New" panose="02070309020205020404" pitchFamily="49" charset="0"/>
                <a:ea typeface="Times New Roman" panose="02020603050405020304" pitchFamily="18" charset="0"/>
              </a:rPr>
              <a:t>5' </a:t>
            </a:r>
            <a:r>
              <a:rPr lang="fr-FR" sz="1000" cap="all" dirty="0" smtClean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ACTGGAAGGGCTAATTCAC</a:t>
            </a:r>
            <a:r>
              <a:rPr lang="fr-FR" sz="1000" dirty="0" smtClean="0">
                <a:latin typeface="Courier New" panose="02070309020205020404" pitchFamily="49" charset="0"/>
                <a:ea typeface="Times New Roman" panose="02020603050405020304" pitchFamily="18" charset="0"/>
              </a:rPr>
              <a:t>TTAACGTTGCCCGGATCCGGTCGCGC               CGCGCTGGCCTCGGCCCGTTGCAATTACACCTTTTAGAGATCGTCA 3’</a:t>
            </a:r>
          </a:p>
          <a:p>
            <a:pPr>
              <a:spcAft>
                <a:spcPts val="0"/>
              </a:spcAft>
            </a:pPr>
            <a:r>
              <a:rPr lang="fr-FR" sz="1000" dirty="0" smtClean="0">
                <a:latin typeface="Courier New" panose="02070309020205020404" pitchFamily="49" charset="0"/>
                <a:ea typeface="Times New Roman" panose="02020603050405020304" pitchFamily="18" charset="0"/>
              </a:rPr>
              <a:t>3’ TGACCTTCCCGATTAAGTGAATTGCAACGGGCCTAGGCCAGCGCG               GCGCGACCGGAGCCGGGCAACGTTAATGTGGAAAATCTCTAGCAGT 5’		   </a:t>
            </a:r>
            <a:endParaRPr lang="fr-FR" sz="1000" dirty="0">
              <a:latin typeface="Courier New" panose="02070309020205020404" pitchFamily="49" charset="0"/>
              <a:ea typeface="Times New Roman" panose="02020603050405020304" pitchFamily="18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809568" y="1489022"/>
            <a:ext cx="108012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809568" y="1659710"/>
            <a:ext cx="108012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3959937" y="1758976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246bp</a:t>
            </a:r>
            <a:endParaRPr lang="fr-FR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3059832" y="773506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42/40bp</a:t>
            </a:r>
            <a:endParaRPr lang="fr-FR" sz="1200" dirty="0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419707"/>
              </p:ext>
            </p:extLst>
          </p:nvPr>
        </p:nvGraphicFramePr>
        <p:xfrm>
          <a:off x="210748" y="2531162"/>
          <a:ext cx="5748337" cy="321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Document" r:id="rId3" imgW="5732054" imgH="3214400" progId="Word.Document.12">
                  <p:embed/>
                </p:oleObj>
              </mc:Choice>
              <mc:Fallback>
                <p:oleObj name="Document" r:id="rId3" imgW="5732054" imgH="3214400" progId="Word.Document.12">
                  <p:embed/>
                  <p:pic>
                    <p:nvPicPr>
                      <p:cNvPr id="7" name="Obje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0748" y="2531162"/>
                        <a:ext cx="5748337" cy="321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-7944" y="196182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</a:t>
            </a:r>
            <a:r>
              <a:rPr lang="fr-FR" dirty="0" smtClean="0"/>
              <a:t>-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93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S12.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List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of insertion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sites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1361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1179115523"/>
              </p:ext>
            </p:extLst>
          </p:nvPr>
        </p:nvGraphicFramePr>
        <p:xfrm>
          <a:off x="4283968" y="548680"/>
          <a:ext cx="351917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967612" y="144935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*</a:t>
            </a:r>
            <a:endParaRPr lang="fr-FR" sz="12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497950" y="215303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*</a:t>
            </a:r>
            <a:endParaRPr lang="fr-FR" sz="1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8172400" y="616530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S2</a:t>
            </a:r>
            <a:endParaRPr lang="fr-FR" dirty="0"/>
          </a:p>
        </p:txBody>
      </p:sp>
      <p:graphicFrame>
        <p:nvGraphicFramePr>
          <p:cNvPr id="8" name="Graphique 7"/>
          <p:cNvGraphicFramePr/>
          <p:nvPr>
            <p:extLst>
              <p:ext uri="{D42A27DB-BD31-4B8C-83A1-F6EECF244321}">
                <p14:modId xmlns:p14="http://schemas.microsoft.com/office/powerpoint/2010/main" val="1008160125"/>
              </p:ext>
            </p:extLst>
          </p:nvPr>
        </p:nvGraphicFramePr>
        <p:xfrm>
          <a:off x="251520" y="653455"/>
          <a:ext cx="3672514" cy="253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0" y="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A-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995936" y="-42604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-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10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355976" y="173536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S3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0577" y="307791"/>
            <a:ext cx="87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H4K20me1</a:t>
            </a:r>
            <a:endParaRPr lang="fr-FR" sz="1200" dirty="0"/>
          </a:p>
        </p:txBody>
      </p:sp>
      <p:sp>
        <p:nvSpPr>
          <p:cNvPr id="9" name="Rectangle 8"/>
          <p:cNvSpPr/>
          <p:nvPr/>
        </p:nvSpPr>
        <p:spPr>
          <a:xfrm>
            <a:off x="1285884" y="30954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SGRGKGGKGLGKGGAKRHR-K(Me1)VLR-GGK(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10" name="Rectangle 9"/>
          <p:cNvSpPr/>
          <p:nvPr/>
        </p:nvSpPr>
        <p:spPr>
          <a:xfrm>
            <a:off x="333387" y="148387"/>
            <a:ext cx="3593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H4</a:t>
            </a:r>
            <a:endParaRPr lang="fr-FR" sz="1200" dirty="0"/>
          </a:p>
        </p:txBody>
      </p:sp>
      <p:sp>
        <p:nvSpPr>
          <p:cNvPr id="11" name="Rectangle 10"/>
          <p:cNvSpPr/>
          <p:nvPr/>
        </p:nvSpPr>
        <p:spPr>
          <a:xfrm>
            <a:off x="1285852" y="14285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SGRGKGGKGLGKGGAKRHRKVLR-GGK(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14" name="Rectangle 13"/>
          <p:cNvSpPr/>
          <p:nvPr/>
        </p:nvSpPr>
        <p:spPr>
          <a:xfrm>
            <a:off x="1285884" y="49528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SGRGKGGKGLGKGGAKRHR-K(Me2)VLR-GGK(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15" name="Rectangle 14"/>
          <p:cNvSpPr/>
          <p:nvPr/>
        </p:nvSpPr>
        <p:spPr>
          <a:xfrm>
            <a:off x="1285884" y="69166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SGRGKGGKGLGKGGAKRHR-K(Me3)VLR-GGK(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31" name="Rectangle 30"/>
          <p:cNvSpPr/>
          <p:nvPr/>
        </p:nvSpPr>
        <p:spPr>
          <a:xfrm>
            <a:off x="330577" y="495774"/>
            <a:ext cx="87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H4K20me2</a:t>
            </a:r>
            <a:endParaRPr lang="fr-FR" sz="1200" dirty="0"/>
          </a:p>
        </p:txBody>
      </p:sp>
      <p:sp>
        <p:nvSpPr>
          <p:cNvPr id="32" name="Rectangle 31"/>
          <p:cNvSpPr/>
          <p:nvPr/>
        </p:nvSpPr>
        <p:spPr>
          <a:xfrm>
            <a:off x="338885" y="700629"/>
            <a:ext cx="87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H4K20me3</a:t>
            </a:r>
            <a:endParaRPr lang="fr-FR" sz="1200" dirty="0"/>
          </a:p>
        </p:txBody>
      </p:sp>
      <p:sp>
        <p:nvSpPr>
          <p:cNvPr id="57" name="Rectangle 56"/>
          <p:cNvSpPr/>
          <p:nvPr/>
        </p:nvSpPr>
        <p:spPr>
          <a:xfrm>
            <a:off x="338853" y="870959"/>
            <a:ext cx="4491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H2A</a:t>
            </a:r>
            <a:endParaRPr lang="fr-FR" sz="1200" dirty="0"/>
          </a:p>
        </p:txBody>
      </p:sp>
      <p:sp>
        <p:nvSpPr>
          <p:cNvPr id="61" name="Rectangle 60"/>
          <p:cNvSpPr/>
          <p:nvPr/>
        </p:nvSpPr>
        <p:spPr>
          <a:xfrm>
            <a:off x="1276887" y="86619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RSSRTKAKARAGGQKGRGS(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62" name="Rectangle 61"/>
          <p:cNvSpPr/>
          <p:nvPr/>
        </p:nvSpPr>
        <p:spPr>
          <a:xfrm>
            <a:off x="339228" y="1050254"/>
            <a:ext cx="8803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H2BK5me1</a:t>
            </a:r>
            <a:endParaRPr lang="fr-FR" sz="1200" dirty="0"/>
          </a:p>
        </p:txBody>
      </p:sp>
      <p:sp>
        <p:nvSpPr>
          <p:cNvPr id="63" name="Rectangle 62"/>
          <p:cNvSpPr/>
          <p:nvPr/>
        </p:nvSpPr>
        <p:spPr>
          <a:xfrm>
            <a:off x="1276887" y="104549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PEPAK-(Me1)-SAPAPKKGSKKAVTKAQ-GGK(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  <p:sp>
        <p:nvSpPr>
          <p:cNvPr id="64" name="Rectangle 63"/>
          <p:cNvSpPr/>
          <p:nvPr/>
        </p:nvSpPr>
        <p:spPr>
          <a:xfrm>
            <a:off x="339228" y="1202654"/>
            <a:ext cx="87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H3K36me3</a:t>
            </a:r>
            <a:endParaRPr lang="fr-FR" sz="1200" dirty="0"/>
          </a:p>
        </p:txBody>
      </p:sp>
      <p:sp>
        <p:nvSpPr>
          <p:cNvPr id="65" name="Rectangle 64"/>
          <p:cNvSpPr/>
          <p:nvPr/>
        </p:nvSpPr>
        <p:spPr>
          <a:xfrm>
            <a:off x="1276919" y="12158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ATKAARKSAPATGGV-K(Me3)-KPHRYRP-GGK(</a:t>
            </a:r>
            <a:r>
              <a:rPr lang="fr-FR" sz="1200" dirty="0" err="1" smtClean="0"/>
              <a:t>Biotin</a:t>
            </a:r>
            <a:r>
              <a:rPr lang="fr-FR" sz="1200" dirty="0" smtClean="0"/>
              <a:t>)-NH</a:t>
            </a:r>
            <a:r>
              <a:rPr lang="fr-FR" sz="1200" baseline="-25000" dirty="0" smtClean="0"/>
              <a:t>2</a:t>
            </a:r>
            <a:endParaRPr lang="fr-F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3419872" y="314096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S4</a:t>
            </a:r>
            <a:endParaRPr lang="fr-FR" dirty="0"/>
          </a:p>
        </p:txBody>
      </p:sp>
      <p:graphicFrame>
        <p:nvGraphicFramePr>
          <p:cNvPr id="33" name="Graphique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8964672"/>
              </p:ext>
            </p:extLst>
          </p:nvPr>
        </p:nvGraphicFramePr>
        <p:xfrm>
          <a:off x="251521" y="404695"/>
          <a:ext cx="3744416" cy="2736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8108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42910" y="3596885"/>
            <a:ext cx="571504" cy="642942"/>
            <a:chOff x="320" y="2394"/>
            <a:chExt cx="726" cy="726"/>
          </a:xfrm>
        </p:grpSpPr>
        <p:sp>
          <p:nvSpPr>
            <p:cNvPr id="11" name="Oval 17"/>
            <p:cNvSpPr>
              <a:spLocks noChangeArrowheads="1"/>
            </p:cNvSpPr>
            <p:nvPr/>
          </p:nvSpPr>
          <p:spPr bwMode="auto">
            <a:xfrm>
              <a:off x="358" y="2432"/>
              <a:ext cx="653" cy="65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8"/>
            <p:cNvSpPr>
              <a:spLocks noChangeArrowheads="1"/>
            </p:cNvSpPr>
            <p:nvPr/>
          </p:nvSpPr>
          <p:spPr bwMode="auto">
            <a:xfrm>
              <a:off x="320" y="2394"/>
              <a:ext cx="726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571604" y="4096951"/>
            <a:ext cx="57259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smtClean="0">
                <a:latin typeface="Arial" pitchFamily="34" charset="0"/>
                <a:cs typeface="Arial" pitchFamily="34" charset="0"/>
              </a:rPr>
              <a:t>Donor</a:t>
            </a: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DNA</a:t>
            </a:r>
            <a:endParaRPr lang="fr-FR" sz="1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246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bp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37739" y="617357"/>
            <a:ext cx="6623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Circular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FSI</a:t>
            </a:r>
          </a:p>
        </p:txBody>
      </p:sp>
      <p:sp>
        <p:nvSpPr>
          <p:cNvPr id="15" name="Text Box 34"/>
          <p:cNvSpPr txBox="1">
            <a:spLocks noChangeArrowheads="1"/>
          </p:cNvSpPr>
          <p:nvPr/>
        </p:nvSpPr>
        <p:spPr bwMode="auto">
          <a:xfrm>
            <a:off x="785786" y="1536195"/>
            <a:ext cx="7729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Linear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 FSI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ccolade ouvrante 15"/>
          <p:cNvSpPr/>
          <p:nvPr/>
        </p:nvSpPr>
        <p:spPr>
          <a:xfrm>
            <a:off x="2466184" y="821815"/>
            <a:ext cx="142876" cy="21431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1281090" y="707902"/>
            <a:ext cx="6623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Circular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HSI</a:t>
            </a: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642910" y="2832971"/>
            <a:ext cx="870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donor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donor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285720" y="445963"/>
            <a:ext cx="712811" cy="805717"/>
            <a:chOff x="1111" y="946"/>
            <a:chExt cx="726" cy="726"/>
          </a:xfrm>
        </p:grpSpPr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1111" y="946"/>
              <a:ext cx="726" cy="726"/>
              <a:chOff x="320" y="2394"/>
              <a:chExt cx="726" cy="726"/>
            </a:xfrm>
          </p:grpSpPr>
          <p:sp>
            <p:nvSpPr>
              <p:cNvPr id="23" name="Oval 47"/>
              <p:cNvSpPr>
                <a:spLocks noChangeArrowheads="1"/>
              </p:cNvSpPr>
              <p:nvPr/>
            </p:nvSpPr>
            <p:spPr bwMode="auto">
              <a:xfrm>
                <a:off x="358" y="2432"/>
                <a:ext cx="653" cy="65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Oval 48"/>
              <p:cNvSpPr>
                <a:spLocks noChangeArrowheads="1"/>
              </p:cNvSpPr>
              <p:nvPr/>
            </p:nvSpPr>
            <p:spPr bwMode="auto">
              <a:xfrm>
                <a:off x="320" y="2394"/>
                <a:ext cx="726" cy="72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 rot="1554700">
              <a:off x="1150" y="1082"/>
              <a:ext cx="46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50"/>
            <p:cNvSpPr>
              <a:spLocks noChangeArrowheads="1"/>
            </p:cNvSpPr>
            <p:nvPr/>
          </p:nvSpPr>
          <p:spPr bwMode="auto">
            <a:xfrm rot="6328992">
              <a:off x="1564" y="913"/>
              <a:ext cx="45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Oval 37"/>
          <p:cNvSpPr>
            <a:spLocks noChangeArrowheads="1"/>
          </p:cNvSpPr>
          <p:nvPr/>
        </p:nvSpPr>
        <p:spPr bwMode="auto">
          <a:xfrm>
            <a:off x="1357290" y="620867"/>
            <a:ext cx="452809" cy="56278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38"/>
          <p:cNvSpPr>
            <a:spLocks noChangeArrowheads="1"/>
          </p:cNvSpPr>
          <p:nvPr/>
        </p:nvSpPr>
        <p:spPr bwMode="auto">
          <a:xfrm>
            <a:off x="1330940" y="588366"/>
            <a:ext cx="503429" cy="62094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e 26"/>
          <p:cNvGrpSpPr/>
          <p:nvPr/>
        </p:nvGrpSpPr>
        <p:grpSpPr>
          <a:xfrm>
            <a:off x="1166453" y="118253"/>
            <a:ext cx="202190" cy="637565"/>
            <a:chOff x="4141585" y="446199"/>
            <a:chExt cx="257420" cy="793116"/>
          </a:xfrm>
        </p:grpSpPr>
        <p:sp>
          <p:nvSpPr>
            <p:cNvPr id="28" name="Line 42"/>
            <p:cNvSpPr>
              <a:spLocks noChangeShapeType="1"/>
            </p:cNvSpPr>
            <p:nvPr/>
          </p:nvSpPr>
          <p:spPr bwMode="auto">
            <a:xfrm rot="15073916" flipH="1">
              <a:off x="4074028" y="843652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0"/>
            <p:cNvSpPr>
              <a:spLocks noChangeArrowheads="1"/>
            </p:cNvSpPr>
            <p:nvPr/>
          </p:nvSpPr>
          <p:spPr bwMode="auto">
            <a:xfrm rot="15073916" flipH="1">
              <a:off x="4073443" y="514341"/>
              <a:ext cx="188126" cy="518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 rot="15073916" flipH="1">
              <a:off x="4279022" y="1119331"/>
              <a:ext cx="188126" cy="518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 rot="15073916" flipH="1">
              <a:off x="4022229" y="847439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e 31"/>
          <p:cNvGrpSpPr/>
          <p:nvPr/>
        </p:nvGrpSpPr>
        <p:grpSpPr>
          <a:xfrm>
            <a:off x="285720" y="1568223"/>
            <a:ext cx="1857388" cy="206934"/>
            <a:chOff x="6806906" y="2263719"/>
            <a:chExt cx="2364752" cy="257421"/>
          </a:xfrm>
        </p:grpSpPr>
        <p:grpSp>
          <p:nvGrpSpPr>
            <p:cNvPr id="27" name="Groupe 69"/>
            <p:cNvGrpSpPr/>
            <p:nvPr/>
          </p:nvGrpSpPr>
          <p:grpSpPr>
            <a:xfrm rot="17324637">
              <a:off x="7074754" y="1995871"/>
              <a:ext cx="257420" cy="793116"/>
              <a:chOff x="4141585" y="446199"/>
              <a:chExt cx="257420" cy="793116"/>
            </a:xfrm>
          </p:grpSpPr>
          <p:sp>
            <p:nvSpPr>
              <p:cNvPr id="45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74028" y="843652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0"/>
              <p:cNvSpPr>
                <a:spLocks noChangeArrowheads="1"/>
              </p:cNvSpPr>
              <p:nvPr/>
            </p:nvSpPr>
            <p:spPr bwMode="auto">
              <a:xfrm rot="15073916" flipH="1">
                <a:off x="4073443" y="51434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1"/>
              <p:cNvSpPr>
                <a:spLocks noChangeArrowheads="1"/>
              </p:cNvSpPr>
              <p:nvPr/>
            </p:nvSpPr>
            <p:spPr bwMode="auto">
              <a:xfrm rot="15073916" flipH="1">
                <a:off x="4279022" y="111933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22229" y="847439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4" name="Line 42"/>
            <p:cNvSpPr>
              <a:spLocks noChangeShapeType="1"/>
            </p:cNvSpPr>
            <p:nvPr/>
          </p:nvSpPr>
          <p:spPr bwMode="auto">
            <a:xfrm rot="10798553" flipH="1">
              <a:off x="7764499" y="2372765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42"/>
            <p:cNvSpPr>
              <a:spLocks noChangeShapeType="1"/>
            </p:cNvSpPr>
            <p:nvPr/>
          </p:nvSpPr>
          <p:spPr bwMode="auto">
            <a:xfrm rot="10798553" flipH="1">
              <a:off x="7748610" y="2415414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" name="Groupe 78"/>
            <p:cNvGrpSpPr/>
            <p:nvPr/>
          </p:nvGrpSpPr>
          <p:grpSpPr>
            <a:xfrm rot="17324637">
              <a:off x="8646390" y="1995872"/>
              <a:ext cx="257420" cy="793116"/>
              <a:chOff x="4141585" y="446199"/>
              <a:chExt cx="257420" cy="793116"/>
            </a:xfrm>
          </p:grpSpPr>
          <p:sp>
            <p:nvSpPr>
              <p:cNvPr id="41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74028" y="843652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40"/>
              <p:cNvSpPr>
                <a:spLocks noChangeArrowheads="1"/>
              </p:cNvSpPr>
              <p:nvPr/>
            </p:nvSpPr>
            <p:spPr bwMode="auto">
              <a:xfrm rot="15073916" flipH="1">
                <a:off x="4073443" y="51434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1"/>
              <p:cNvSpPr>
                <a:spLocks noChangeArrowheads="1"/>
              </p:cNvSpPr>
              <p:nvPr/>
            </p:nvSpPr>
            <p:spPr bwMode="auto">
              <a:xfrm rot="15073916" flipH="1">
                <a:off x="4279022" y="111933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22229" y="847439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 rot="10798553" flipH="1">
              <a:off x="7478747" y="2376187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Line 42"/>
            <p:cNvSpPr>
              <a:spLocks noChangeShapeType="1"/>
            </p:cNvSpPr>
            <p:nvPr/>
          </p:nvSpPr>
          <p:spPr bwMode="auto">
            <a:xfrm rot="10798553" flipH="1">
              <a:off x="7462858" y="2418836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Line 42"/>
            <p:cNvSpPr>
              <a:spLocks noChangeShapeType="1"/>
            </p:cNvSpPr>
            <p:nvPr/>
          </p:nvSpPr>
          <p:spPr bwMode="auto">
            <a:xfrm rot="10798553" flipH="1">
              <a:off x="8050251" y="2376187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 rot="10798553" flipH="1">
              <a:off x="8034362" y="2418836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e 48"/>
          <p:cNvGrpSpPr/>
          <p:nvPr/>
        </p:nvGrpSpPr>
        <p:grpSpPr>
          <a:xfrm>
            <a:off x="1619984" y="2650685"/>
            <a:ext cx="622951" cy="756719"/>
            <a:chOff x="6330329" y="3429000"/>
            <a:chExt cx="793116" cy="941340"/>
          </a:xfrm>
        </p:grpSpPr>
        <p:grpSp>
          <p:nvGrpSpPr>
            <p:cNvPr id="36" name="Groupe 93"/>
            <p:cNvGrpSpPr/>
            <p:nvPr/>
          </p:nvGrpSpPr>
          <p:grpSpPr>
            <a:xfrm>
              <a:off x="6429388" y="3429000"/>
              <a:ext cx="257420" cy="793116"/>
              <a:chOff x="4141585" y="446199"/>
              <a:chExt cx="257420" cy="793116"/>
            </a:xfrm>
          </p:grpSpPr>
          <p:sp>
            <p:nvSpPr>
              <p:cNvPr id="56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74028" y="843652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0"/>
              <p:cNvSpPr>
                <a:spLocks noChangeArrowheads="1"/>
              </p:cNvSpPr>
              <p:nvPr/>
            </p:nvSpPr>
            <p:spPr bwMode="auto">
              <a:xfrm rot="15073916" flipH="1">
                <a:off x="4073443" y="51434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1"/>
              <p:cNvSpPr>
                <a:spLocks noChangeArrowheads="1"/>
              </p:cNvSpPr>
              <p:nvPr/>
            </p:nvSpPr>
            <p:spPr bwMode="auto">
              <a:xfrm rot="15073916" flipH="1">
                <a:off x="4279022" y="111933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22229" y="847439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9" name="Groupe 98"/>
            <p:cNvGrpSpPr/>
            <p:nvPr/>
          </p:nvGrpSpPr>
          <p:grpSpPr>
            <a:xfrm rot="6527674">
              <a:off x="6598177" y="3845072"/>
              <a:ext cx="257420" cy="793116"/>
              <a:chOff x="4141585" y="446199"/>
              <a:chExt cx="257420" cy="793116"/>
            </a:xfrm>
          </p:grpSpPr>
          <p:sp>
            <p:nvSpPr>
              <p:cNvPr id="52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74028" y="843652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40"/>
              <p:cNvSpPr>
                <a:spLocks noChangeArrowheads="1"/>
              </p:cNvSpPr>
              <p:nvPr/>
            </p:nvSpPr>
            <p:spPr bwMode="auto">
              <a:xfrm rot="15073916" flipH="1">
                <a:off x="4073443" y="51434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41"/>
              <p:cNvSpPr>
                <a:spLocks noChangeArrowheads="1"/>
              </p:cNvSpPr>
              <p:nvPr/>
            </p:nvSpPr>
            <p:spPr bwMode="auto">
              <a:xfrm rot="15073916" flipH="1">
                <a:off x="4279022" y="1119331"/>
                <a:ext cx="188126" cy="518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Line 42"/>
              <p:cNvSpPr>
                <a:spLocks noChangeShapeType="1"/>
              </p:cNvSpPr>
              <p:nvPr/>
            </p:nvSpPr>
            <p:spPr bwMode="auto">
              <a:xfrm rot="15073916" flipH="1">
                <a:off x="4022229" y="847439"/>
                <a:ext cx="4508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0" name="Groupe 98"/>
          <p:cNvGrpSpPr/>
          <p:nvPr/>
        </p:nvGrpSpPr>
        <p:grpSpPr>
          <a:xfrm rot="6527674">
            <a:off x="1773282" y="3801489"/>
            <a:ext cx="206933" cy="622951"/>
            <a:chOff x="4141585" y="446199"/>
            <a:chExt cx="257420" cy="793116"/>
          </a:xfrm>
        </p:grpSpPr>
        <p:sp>
          <p:nvSpPr>
            <p:cNvPr id="61" name="Line 42"/>
            <p:cNvSpPr>
              <a:spLocks noChangeShapeType="1"/>
            </p:cNvSpPr>
            <p:nvPr/>
          </p:nvSpPr>
          <p:spPr bwMode="auto">
            <a:xfrm rot="15073916" flipH="1">
              <a:off x="4074028" y="843652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40"/>
            <p:cNvSpPr>
              <a:spLocks noChangeArrowheads="1"/>
            </p:cNvSpPr>
            <p:nvPr/>
          </p:nvSpPr>
          <p:spPr bwMode="auto">
            <a:xfrm rot="15073916" flipH="1">
              <a:off x="4073443" y="514341"/>
              <a:ext cx="188126" cy="518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1"/>
            <p:cNvSpPr>
              <a:spLocks noChangeArrowheads="1"/>
            </p:cNvSpPr>
            <p:nvPr/>
          </p:nvSpPr>
          <p:spPr bwMode="auto">
            <a:xfrm rot="15073916" flipH="1">
              <a:off x="4279022" y="1119331"/>
              <a:ext cx="188126" cy="518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Line 42"/>
            <p:cNvSpPr>
              <a:spLocks noChangeShapeType="1"/>
            </p:cNvSpPr>
            <p:nvPr/>
          </p:nvSpPr>
          <p:spPr bwMode="auto">
            <a:xfrm rot="15073916" flipH="1">
              <a:off x="4022229" y="847439"/>
              <a:ext cx="450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ZoneTexte 64"/>
          <p:cNvSpPr txBox="1"/>
          <p:nvPr/>
        </p:nvSpPr>
        <p:spPr>
          <a:xfrm>
            <a:off x="-32" y="3668323"/>
            <a:ext cx="688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Acceptor</a:t>
            </a: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000" dirty="0" smtClean="0">
                <a:latin typeface="Arial" pitchFamily="34" charset="0"/>
                <a:cs typeface="Arial" pitchFamily="34" charset="0"/>
              </a:rPr>
              <a:t>DNA</a:t>
            </a:r>
          </a:p>
        </p:txBody>
      </p:sp>
      <p:sp>
        <p:nvSpPr>
          <p:cNvPr id="66" name="Accolade ouvrante 65"/>
          <p:cNvSpPr/>
          <p:nvPr/>
        </p:nvSpPr>
        <p:spPr>
          <a:xfrm>
            <a:off x="2472305" y="1474088"/>
            <a:ext cx="142876" cy="21431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Accolade ouvrante 66"/>
          <p:cNvSpPr/>
          <p:nvPr/>
        </p:nvSpPr>
        <p:spPr>
          <a:xfrm>
            <a:off x="2428860" y="3007875"/>
            <a:ext cx="142876" cy="53947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Accolade ouvrante 67"/>
          <p:cNvSpPr/>
          <p:nvPr/>
        </p:nvSpPr>
        <p:spPr>
          <a:xfrm>
            <a:off x="2447522" y="3986103"/>
            <a:ext cx="142876" cy="21431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8664855" y="650770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S5</a:t>
            </a:r>
            <a:endParaRPr lang="fr-FR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2"/>
          <a:srcRect l="4891" t="15072" r="33152" b="5044"/>
          <a:stretch>
            <a:fillRect/>
          </a:stretch>
        </p:blipFill>
        <p:spPr bwMode="auto">
          <a:xfrm>
            <a:off x="2643174" y="650421"/>
            <a:ext cx="2714644" cy="378621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76" name="ZoneTexte 75"/>
          <p:cNvSpPr txBox="1"/>
          <p:nvPr/>
        </p:nvSpPr>
        <p:spPr>
          <a:xfrm rot="18787816">
            <a:off x="2656833" y="364001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latin typeface="Arial" pitchFamily="34" charset="0"/>
                <a:cs typeface="Arial" pitchFamily="34" charset="0"/>
              </a:rPr>
              <a:t>Wt</a:t>
            </a:r>
            <a:r>
              <a:rPr lang="fr-FR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ZoneTexte 77"/>
          <p:cNvSpPr txBox="1"/>
          <p:nvPr/>
        </p:nvSpPr>
        <p:spPr>
          <a:xfrm rot="18787816">
            <a:off x="4475528" y="286539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W235A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ZoneTexte 82"/>
          <p:cNvSpPr txBox="1"/>
          <p:nvPr/>
        </p:nvSpPr>
        <p:spPr>
          <a:xfrm rot="18787816">
            <a:off x="4719910" y="297384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K236A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 rot="18787816">
            <a:off x="4983133" y="297511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D253H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ZoneTexte 84"/>
          <p:cNvSpPr txBox="1"/>
          <p:nvPr/>
        </p:nvSpPr>
        <p:spPr>
          <a:xfrm rot="18787816">
            <a:off x="4229299" y="286291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Y227A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 rot="18787816">
            <a:off x="3408291" y="305050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R231G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 rot="18787816">
            <a:off x="3661726" y="305403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R231A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 rot="18787816">
            <a:off x="3911562" y="303159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R231H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 rot="18787816">
            <a:off x="3122539" y="29270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D229G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 rot="18787816">
            <a:off x="2882826" y="304560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D232G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643570" y="228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B-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5643570" y="271676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C-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8" name="Graphique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9603366"/>
              </p:ext>
            </p:extLst>
          </p:nvPr>
        </p:nvGraphicFramePr>
        <p:xfrm>
          <a:off x="5585903" y="442918"/>
          <a:ext cx="358564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7" name="ZoneTexte 106"/>
          <p:cNvSpPr txBox="1"/>
          <p:nvPr/>
        </p:nvSpPr>
        <p:spPr>
          <a:xfrm>
            <a:off x="7953415" y="196880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108" name="ZoneTexte 107"/>
          <p:cNvSpPr txBox="1"/>
          <p:nvPr/>
        </p:nvSpPr>
        <p:spPr>
          <a:xfrm>
            <a:off x="8207415" y="216781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109" name="ZoneTexte 108"/>
          <p:cNvSpPr txBox="1"/>
          <p:nvPr/>
        </p:nvSpPr>
        <p:spPr>
          <a:xfrm>
            <a:off x="-45450" y="17900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Arial" pitchFamily="34" charset="0"/>
                <a:cs typeface="Arial" pitchFamily="34" charset="0"/>
              </a:rPr>
              <a:t>A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-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1" name="Graphique 1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985966"/>
              </p:ext>
            </p:extLst>
          </p:nvPr>
        </p:nvGraphicFramePr>
        <p:xfrm>
          <a:off x="5600600" y="3148051"/>
          <a:ext cx="35937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" name="ZoneTexte 111"/>
          <p:cNvSpPr txBox="1"/>
          <p:nvPr/>
        </p:nvSpPr>
        <p:spPr>
          <a:xfrm>
            <a:off x="6900878" y="417638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113" name="ZoneTexte 112"/>
          <p:cNvSpPr txBox="1"/>
          <p:nvPr/>
        </p:nvSpPr>
        <p:spPr>
          <a:xfrm>
            <a:off x="7965162" y="463432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114" name="ZoneTexte 113"/>
          <p:cNvSpPr txBox="1"/>
          <p:nvPr/>
        </p:nvSpPr>
        <p:spPr>
          <a:xfrm>
            <a:off x="8240494" y="508758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115" name="ZoneTexte 114"/>
          <p:cNvSpPr txBox="1"/>
          <p:nvPr/>
        </p:nvSpPr>
        <p:spPr>
          <a:xfrm>
            <a:off x="6926278" y="118728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</a:t>
            </a:r>
            <a:endParaRPr lang="fr-FR" sz="1200" dirty="0"/>
          </a:p>
        </p:txBody>
      </p:sp>
      <p:sp>
        <p:nvSpPr>
          <p:cNvPr id="116" name="ZoneTexte 115"/>
          <p:cNvSpPr txBox="1"/>
          <p:nvPr/>
        </p:nvSpPr>
        <p:spPr>
          <a:xfrm>
            <a:off x="8527010" y="40819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</a:t>
            </a:r>
            <a:endParaRPr lang="fr-FR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73" y="1085706"/>
            <a:ext cx="388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ZoneTexte 29"/>
          <p:cNvSpPr txBox="1"/>
          <p:nvPr/>
        </p:nvSpPr>
        <p:spPr>
          <a:xfrm>
            <a:off x="2590786" y="1125783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WT</a:t>
            </a:r>
            <a:endParaRPr lang="fr-FR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426018" y="466638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D253H</a:t>
            </a:r>
            <a:endParaRPr lang="fr-FR" sz="1200" dirty="0"/>
          </a:p>
        </p:txBody>
      </p:sp>
      <p:sp>
        <p:nvSpPr>
          <p:cNvPr id="33" name="ZoneTexte 32"/>
          <p:cNvSpPr txBox="1"/>
          <p:nvPr/>
        </p:nvSpPr>
        <p:spPr>
          <a:xfrm rot="19400319">
            <a:off x="3461890" y="86022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140</a:t>
            </a:r>
            <a:endParaRPr lang="fr-FR" sz="1000" dirty="0"/>
          </a:p>
        </p:txBody>
      </p:sp>
      <p:sp>
        <p:nvSpPr>
          <p:cNvPr id="34" name="ZoneTexte 33"/>
          <p:cNvSpPr txBox="1"/>
          <p:nvPr/>
        </p:nvSpPr>
        <p:spPr>
          <a:xfrm rot="19400319">
            <a:off x="3780790" y="83720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190</a:t>
            </a:r>
            <a:endParaRPr lang="fr-FR" sz="1000" dirty="0"/>
          </a:p>
        </p:txBody>
      </p:sp>
      <p:sp>
        <p:nvSpPr>
          <p:cNvPr id="35" name="ZoneTexte 34"/>
          <p:cNvSpPr txBox="1"/>
          <p:nvPr/>
        </p:nvSpPr>
        <p:spPr>
          <a:xfrm rot="19400319">
            <a:off x="4229412" y="85462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240</a:t>
            </a:r>
            <a:endParaRPr lang="fr-FR" sz="1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4498234" y="57773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NaCl</a:t>
            </a:r>
            <a:r>
              <a:rPr lang="fr-FR" sz="1200" dirty="0" smtClean="0"/>
              <a:t> </a:t>
            </a:r>
            <a:r>
              <a:rPr lang="fr-FR" sz="1200" dirty="0" err="1" smtClean="0"/>
              <a:t>mM</a:t>
            </a:r>
            <a:endParaRPr lang="fr-FR" sz="1200" dirty="0"/>
          </a:p>
        </p:txBody>
      </p:sp>
      <p:sp>
        <p:nvSpPr>
          <p:cNvPr id="38" name="ZoneTexte 37"/>
          <p:cNvSpPr txBox="1"/>
          <p:nvPr/>
        </p:nvSpPr>
        <p:spPr>
          <a:xfrm>
            <a:off x="2425986" y="192171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R229G</a:t>
            </a:r>
            <a:endParaRPr lang="fr-FR" sz="1200" dirty="0"/>
          </a:p>
        </p:txBody>
      </p:sp>
      <p:sp>
        <p:nvSpPr>
          <p:cNvPr id="39" name="ZoneTexte 38"/>
          <p:cNvSpPr txBox="1"/>
          <p:nvPr/>
        </p:nvSpPr>
        <p:spPr>
          <a:xfrm>
            <a:off x="2426018" y="3476498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R232G</a:t>
            </a:r>
            <a:endParaRPr lang="fr-FR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416493" y="2694671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R231A</a:t>
            </a:r>
            <a:endParaRPr lang="fr-FR" sz="1200" dirty="0"/>
          </a:p>
        </p:txBody>
      </p:sp>
      <p:sp>
        <p:nvSpPr>
          <p:cNvPr id="42" name="ZoneTexte 41"/>
          <p:cNvSpPr txBox="1"/>
          <p:nvPr/>
        </p:nvSpPr>
        <p:spPr>
          <a:xfrm>
            <a:off x="2426018" y="1537375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Y227A</a:t>
            </a:r>
            <a:endParaRPr lang="fr-FR" sz="1200" dirty="0"/>
          </a:p>
        </p:txBody>
      </p:sp>
      <p:sp>
        <p:nvSpPr>
          <p:cNvPr id="44" name="ZoneTexte 43"/>
          <p:cNvSpPr txBox="1"/>
          <p:nvPr/>
        </p:nvSpPr>
        <p:spPr>
          <a:xfrm>
            <a:off x="2426050" y="4262316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K236A</a:t>
            </a:r>
            <a:endParaRPr lang="fr-FR" sz="1200" dirty="0"/>
          </a:p>
        </p:txBody>
      </p:sp>
      <p:sp>
        <p:nvSpPr>
          <p:cNvPr id="46" name="ZoneTexte 45"/>
          <p:cNvSpPr txBox="1"/>
          <p:nvPr/>
        </p:nvSpPr>
        <p:spPr>
          <a:xfrm>
            <a:off x="2426018" y="3085198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R231H</a:t>
            </a:r>
            <a:endParaRPr lang="fr-FR" sz="1200" dirty="0"/>
          </a:p>
        </p:txBody>
      </p:sp>
      <p:sp>
        <p:nvSpPr>
          <p:cNvPr id="47" name="ZoneTexte 46"/>
          <p:cNvSpPr txBox="1"/>
          <p:nvPr/>
        </p:nvSpPr>
        <p:spPr>
          <a:xfrm>
            <a:off x="2426018" y="388054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W235A</a:t>
            </a:r>
            <a:endParaRPr lang="fr-FR" sz="1200" dirty="0"/>
          </a:p>
        </p:txBody>
      </p:sp>
      <p:sp>
        <p:nvSpPr>
          <p:cNvPr id="57" name="ZoneTexte 56"/>
          <p:cNvSpPr txBox="1"/>
          <p:nvPr/>
        </p:nvSpPr>
        <p:spPr>
          <a:xfrm>
            <a:off x="2426018" y="229938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R231G</a:t>
            </a:r>
            <a:endParaRPr lang="fr-FR" sz="1200" dirty="0"/>
          </a:p>
        </p:txBody>
      </p:sp>
      <p:sp>
        <p:nvSpPr>
          <p:cNvPr id="61" name="ZoneTexte 60"/>
          <p:cNvSpPr txBox="1"/>
          <p:nvPr/>
        </p:nvSpPr>
        <p:spPr>
          <a:xfrm>
            <a:off x="2426018" y="5262448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MN (H4)</a:t>
            </a:r>
            <a:endParaRPr lang="fr-FR" sz="1200" dirty="0"/>
          </a:p>
        </p:txBody>
      </p:sp>
      <p:sp>
        <p:nvSpPr>
          <p:cNvPr id="62" name="ZoneTexte 61"/>
          <p:cNvSpPr txBox="1"/>
          <p:nvPr/>
        </p:nvSpPr>
        <p:spPr>
          <a:xfrm>
            <a:off x="-32" y="233349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R231G</a:t>
            </a:r>
            <a:endParaRPr lang="fr-FR" sz="1200" dirty="0"/>
          </a:p>
        </p:txBody>
      </p:sp>
      <p:sp>
        <p:nvSpPr>
          <p:cNvPr id="64" name="ZoneTexte 63"/>
          <p:cNvSpPr txBox="1"/>
          <p:nvPr/>
        </p:nvSpPr>
        <p:spPr>
          <a:xfrm>
            <a:off x="-32" y="3174218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R231H</a:t>
            </a:r>
            <a:endParaRPr lang="fr-FR" sz="1200" dirty="0"/>
          </a:p>
        </p:txBody>
      </p:sp>
      <p:sp>
        <p:nvSpPr>
          <p:cNvPr id="66" name="ZoneTexte 65"/>
          <p:cNvSpPr txBox="1"/>
          <p:nvPr/>
        </p:nvSpPr>
        <p:spPr>
          <a:xfrm>
            <a:off x="-32" y="3547936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D232G</a:t>
            </a:r>
            <a:endParaRPr lang="fr-FR" sz="1200" dirty="0"/>
          </a:p>
        </p:txBody>
      </p:sp>
      <p:sp>
        <p:nvSpPr>
          <p:cNvPr id="68" name="ZoneTexte 67"/>
          <p:cNvSpPr txBox="1"/>
          <p:nvPr/>
        </p:nvSpPr>
        <p:spPr>
          <a:xfrm>
            <a:off x="-32" y="474257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D253H</a:t>
            </a:r>
            <a:endParaRPr lang="fr-FR" sz="1200" dirty="0"/>
          </a:p>
        </p:txBody>
      </p:sp>
      <p:sp>
        <p:nvSpPr>
          <p:cNvPr id="69" name="ZoneTexte 68"/>
          <p:cNvSpPr txBox="1"/>
          <p:nvPr/>
        </p:nvSpPr>
        <p:spPr>
          <a:xfrm>
            <a:off x="-32" y="2690680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R231A</a:t>
            </a:r>
            <a:endParaRPr lang="fr-FR" sz="1200" dirty="0"/>
          </a:p>
        </p:txBody>
      </p:sp>
      <p:sp>
        <p:nvSpPr>
          <p:cNvPr id="70" name="ZoneTexte 69"/>
          <p:cNvSpPr txBox="1"/>
          <p:nvPr/>
        </p:nvSpPr>
        <p:spPr>
          <a:xfrm>
            <a:off x="175210" y="1119044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WT</a:t>
            </a:r>
            <a:endParaRPr lang="fr-FR" sz="1200" dirty="0"/>
          </a:p>
        </p:txBody>
      </p:sp>
      <p:sp>
        <p:nvSpPr>
          <p:cNvPr id="72" name="ZoneTexte 71"/>
          <p:cNvSpPr txBox="1"/>
          <p:nvPr/>
        </p:nvSpPr>
        <p:spPr>
          <a:xfrm>
            <a:off x="-32" y="1547672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Y227A</a:t>
            </a:r>
            <a:endParaRPr lang="fr-FR" sz="1200" dirty="0"/>
          </a:p>
        </p:txBody>
      </p:sp>
      <p:sp>
        <p:nvSpPr>
          <p:cNvPr id="74" name="ZoneTexte 73"/>
          <p:cNvSpPr txBox="1"/>
          <p:nvPr/>
        </p:nvSpPr>
        <p:spPr>
          <a:xfrm>
            <a:off x="-32" y="390512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W235A</a:t>
            </a:r>
            <a:endParaRPr lang="fr-FR" sz="1200" dirty="0"/>
          </a:p>
        </p:txBody>
      </p:sp>
      <p:sp>
        <p:nvSpPr>
          <p:cNvPr id="78" name="ZoneTexte 77"/>
          <p:cNvSpPr txBox="1"/>
          <p:nvPr/>
        </p:nvSpPr>
        <p:spPr>
          <a:xfrm>
            <a:off x="-32" y="4333754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K236A</a:t>
            </a:r>
            <a:endParaRPr lang="fr-FR" sz="1200" dirty="0"/>
          </a:p>
        </p:txBody>
      </p:sp>
      <p:sp>
        <p:nvSpPr>
          <p:cNvPr id="80" name="ZoneTexte 79"/>
          <p:cNvSpPr txBox="1"/>
          <p:nvPr/>
        </p:nvSpPr>
        <p:spPr>
          <a:xfrm>
            <a:off x="-32" y="1976300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D229G</a:t>
            </a:r>
            <a:endParaRPr lang="fr-FR" sz="1200" dirty="0"/>
          </a:p>
        </p:txBody>
      </p:sp>
      <p:sp>
        <p:nvSpPr>
          <p:cNvPr id="82" name="Triangle rectangle 81"/>
          <p:cNvSpPr/>
          <p:nvPr/>
        </p:nvSpPr>
        <p:spPr>
          <a:xfrm flipH="1">
            <a:off x="1211058" y="667556"/>
            <a:ext cx="819890" cy="16570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1988856" y="608295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NaCl</a:t>
            </a:r>
            <a:r>
              <a:rPr lang="fr-FR" sz="1200" dirty="0" smtClean="0"/>
              <a:t> </a:t>
            </a:r>
            <a:r>
              <a:rPr lang="fr-FR" sz="1200" dirty="0" err="1" smtClean="0"/>
              <a:t>mM</a:t>
            </a:r>
            <a:endParaRPr lang="fr-FR" sz="1200" dirty="0"/>
          </a:p>
        </p:txBody>
      </p:sp>
      <p:sp>
        <p:nvSpPr>
          <p:cNvPr id="84" name="ZoneTexte 83"/>
          <p:cNvSpPr txBox="1"/>
          <p:nvPr/>
        </p:nvSpPr>
        <p:spPr>
          <a:xfrm rot="19400319">
            <a:off x="1025568" y="856126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140</a:t>
            </a:r>
            <a:endParaRPr lang="fr-FR" sz="1000" dirty="0"/>
          </a:p>
        </p:txBody>
      </p:sp>
      <p:sp>
        <p:nvSpPr>
          <p:cNvPr id="85" name="ZoneTexte 84"/>
          <p:cNvSpPr txBox="1"/>
          <p:nvPr/>
        </p:nvSpPr>
        <p:spPr>
          <a:xfrm rot="19400319">
            <a:off x="1390188" y="83310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190</a:t>
            </a:r>
            <a:endParaRPr lang="fr-FR" sz="1000" dirty="0"/>
          </a:p>
        </p:txBody>
      </p:sp>
      <p:sp>
        <p:nvSpPr>
          <p:cNvPr id="86" name="ZoneTexte 85"/>
          <p:cNvSpPr txBox="1"/>
          <p:nvPr/>
        </p:nvSpPr>
        <p:spPr>
          <a:xfrm rot="19400319">
            <a:off x="1801558" y="850522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240</a:t>
            </a:r>
            <a:endParaRPr lang="fr-FR" sz="1000" dirty="0"/>
          </a:p>
        </p:txBody>
      </p:sp>
      <p:sp>
        <p:nvSpPr>
          <p:cNvPr id="91" name="ZoneTexte 90"/>
          <p:cNvSpPr txBox="1"/>
          <p:nvPr/>
        </p:nvSpPr>
        <p:spPr>
          <a:xfrm>
            <a:off x="-32" y="5262448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DNA</a:t>
            </a:r>
            <a:r>
              <a:rPr lang="fr-FR" sz="1200" baseline="-25000" dirty="0" smtClean="0"/>
              <a:t>601</a:t>
            </a:r>
            <a:endParaRPr lang="fr-FR" sz="1200" dirty="0"/>
          </a:p>
        </p:txBody>
      </p:sp>
      <p:sp>
        <p:nvSpPr>
          <p:cNvPr id="88" name="ZoneTexte 87"/>
          <p:cNvSpPr txBox="1"/>
          <p:nvPr/>
        </p:nvSpPr>
        <p:spPr>
          <a:xfrm rot="19400319">
            <a:off x="3138905" y="851495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Input</a:t>
            </a:r>
            <a:endParaRPr lang="fr-FR" sz="1000" dirty="0"/>
          </a:p>
        </p:txBody>
      </p:sp>
      <p:sp>
        <p:nvSpPr>
          <p:cNvPr id="90" name="ZoneTexte 89"/>
          <p:cNvSpPr txBox="1"/>
          <p:nvPr/>
        </p:nvSpPr>
        <p:spPr>
          <a:xfrm rot="19400319">
            <a:off x="742160" y="833513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Input</a:t>
            </a:r>
            <a:endParaRPr lang="fr-FR" sz="1000" dirty="0"/>
          </a:p>
        </p:txBody>
      </p:sp>
      <p:sp>
        <p:nvSpPr>
          <p:cNvPr id="93" name="ZoneTexte 92"/>
          <p:cNvSpPr txBox="1"/>
          <p:nvPr/>
        </p:nvSpPr>
        <p:spPr>
          <a:xfrm>
            <a:off x="3571868" y="5833952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MN</a:t>
            </a:r>
            <a:r>
              <a:rPr lang="fr-FR" sz="1200" baseline="-25000" dirty="0" smtClean="0"/>
              <a:t>601</a:t>
            </a:r>
          </a:p>
        </p:txBody>
      </p:sp>
      <p:sp>
        <p:nvSpPr>
          <p:cNvPr id="94" name="ZoneTexte 93"/>
          <p:cNvSpPr txBox="1"/>
          <p:nvPr/>
        </p:nvSpPr>
        <p:spPr>
          <a:xfrm>
            <a:off x="1142976" y="5762514"/>
            <a:ext cx="622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DNA</a:t>
            </a:r>
            <a:r>
              <a:rPr lang="fr-FR" sz="1200" baseline="-25000" dirty="0" smtClean="0"/>
              <a:t>601</a:t>
            </a:r>
          </a:p>
          <a:p>
            <a:pPr algn="ctr"/>
            <a:endParaRPr lang="fr-FR" sz="1200" baseline="-25000" dirty="0"/>
          </a:p>
        </p:txBody>
      </p:sp>
      <p:grpSp>
        <p:nvGrpSpPr>
          <p:cNvPr id="95" name="Groupe 94"/>
          <p:cNvGrpSpPr/>
          <p:nvPr/>
        </p:nvGrpSpPr>
        <p:grpSpPr>
          <a:xfrm>
            <a:off x="3714744" y="5619638"/>
            <a:ext cx="285752" cy="255272"/>
            <a:chOff x="346962" y="3214686"/>
            <a:chExt cx="729915" cy="734164"/>
          </a:xfrm>
        </p:grpSpPr>
        <p:pic>
          <p:nvPicPr>
            <p:cNvPr id="96" name="Picture 2" descr="http://first.lifesciencedb.jp/wordpress/wp-content/uploads/2012/09/Nakai-Molecular-Cell-12.9.27-Fig.2.jpg"/>
            <p:cNvPicPr>
              <a:picLocks noChangeAspect="1" noChangeArrowheads="1"/>
            </p:cNvPicPr>
            <p:nvPr/>
          </p:nvPicPr>
          <p:blipFill>
            <a:blip r:embed="rId3" cstate="print"/>
            <a:srcRect l="19794" t="48971" r="71831" b="36746"/>
            <a:stretch>
              <a:fillRect/>
            </a:stretch>
          </p:blipFill>
          <p:spPr bwMode="auto">
            <a:xfrm>
              <a:off x="500034" y="3214686"/>
              <a:ext cx="576843" cy="734164"/>
            </a:xfrm>
            <a:prstGeom prst="rect">
              <a:avLst/>
            </a:prstGeom>
            <a:noFill/>
          </p:spPr>
        </p:pic>
        <p:sp>
          <p:nvSpPr>
            <p:cNvPr id="97" name="Ellipse 96"/>
            <p:cNvSpPr/>
            <p:nvPr/>
          </p:nvSpPr>
          <p:spPr>
            <a:xfrm>
              <a:off x="346962" y="3357562"/>
              <a:ext cx="166718" cy="3381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</p:grpSp>
      <p:sp>
        <p:nvSpPr>
          <p:cNvPr id="98" name="Forme libre 97"/>
          <p:cNvSpPr/>
          <p:nvPr/>
        </p:nvSpPr>
        <p:spPr>
          <a:xfrm>
            <a:off x="1285852" y="5691076"/>
            <a:ext cx="261172" cy="118348"/>
          </a:xfrm>
          <a:custGeom>
            <a:avLst/>
            <a:gdLst>
              <a:gd name="connsiteX0" fmla="*/ 134471 w 652930"/>
              <a:gd name="connsiteY0" fmla="*/ 255494 h 397436"/>
              <a:gd name="connsiteX1" fmla="*/ 421342 w 652930"/>
              <a:gd name="connsiteY1" fmla="*/ 13447 h 397436"/>
              <a:gd name="connsiteX2" fmla="*/ 645459 w 652930"/>
              <a:gd name="connsiteY2" fmla="*/ 174812 h 397436"/>
              <a:gd name="connsiteX3" fmla="*/ 376518 w 652930"/>
              <a:gd name="connsiteY3" fmla="*/ 389965 h 397436"/>
              <a:gd name="connsiteX4" fmla="*/ 0 w 652930"/>
              <a:gd name="connsiteY4" fmla="*/ 219636 h 39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930" h="397436">
                <a:moveTo>
                  <a:pt x="134471" y="255494"/>
                </a:moveTo>
                <a:cubicBezTo>
                  <a:pt x="235324" y="141194"/>
                  <a:pt x="336177" y="26894"/>
                  <a:pt x="421342" y="13447"/>
                </a:cubicBezTo>
                <a:cubicBezTo>
                  <a:pt x="506507" y="0"/>
                  <a:pt x="652930" y="112059"/>
                  <a:pt x="645459" y="174812"/>
                </a:cubicBezTo>
                <a:cubicBezTo>
                  <a:pt x="637988" y="237565"/>
                  <a:pt x="484095" y="382494"/>
                  <a:pt x="376518" y="389965"/>
                </a:cubicBezTo>
                <a:cubicBezTo>
                  <a:pt x="268942" y="397436"/>
                  <a:pt x="134471" y="308536"/>
                  <a:pt x="0" y="219636"/>
                </a:cubicBezTo>
              </a:path>
            </a:pathLst>
          </a:cu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000"/>
          </a:p>
        </p:txBody>
      </p:sp>
      <p:sp>
        <p:nvSpPr>
          <p:cNvPr id="112" name="ZoneTexte 111"/>
          <p:cNvSpPr txBox="1"/>
          <p:nvPr/>
        </p:nvSpPr>
        <p:spPr>
          <a:xfrm>
            <a:off x="5143504" y="404664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-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0" y="54754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  <a:r>
              <a:rPr lang="fr-FR" dirty="0" smtClean="0"/>
              <a:t>-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8678808" y="646207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S6</a:t>
            </a:r>
            <a:endParaRPr lang="fr-FR" dirty="0"/>
          </a:p>
        </p:txBody>
      </p:sp>
      <p:graphicFrame>
        <p:nvGraphicFramePr>
          <p:cNvPr id="60" name="Graphique 59"/>
          <p:cNvGraphicFramePr/>
          <p:nvPr>
            <p:extLst>
              <p:ext uri="{D42A27DB-BD31-4B8C-83A1-F6EECF244321}">
                <p14:modId xmlns:p14="http://schemas.microsoft.com/office/powerpoint/2010/main" val="125921163"/>
              </p:ext>
            </p:extLst>
          </p:nvPr>
        </p:nvGraphicFramePr>
        <p:xfrm>
          <a:off x="5435284" y="667556"/>
          <a:ext cx="35718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1" name="ZoneTexte 70"/>
          <p:cNvSpPr txBox="1"/>
          <p:nvPr/>
        </p:nvSpPr>
        <p:spPr>
          <a:xfrm>
            <a:off x="6079814" y="238206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73" name="ZoneTexte 72"/>
          <p:cNvSpPr txBox="1"/>
          <p:nvPr/>
        </p:nvSpPr>
        <p:spPr>
          <a:xfrm>
            <a:off x="6435002" y="247654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75" name="ZoneTexte 74"/>
          <p:cNvSpPr txBox="1"/>
          <p:nvPr/>
        </p:nvSpPr>
        <p:spPr>
          <a:xfrm>
            <a:off x="6486216" y="204392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76" name="ZoneTexte 75"/>
          <p:cNvSpPr txBox="1"/>
          <p:nvPr/>
        </p:nvSpPr>
        <p:spPr>
          <a:xfrm>
            <a:off x="6758854" y="258608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77" name="ZoneTexte 76"/>
          <p:cNvSpPr txBox="1"/>
          <p:nvPr/>
        </p:nvSpPr>
        <p:spPr>
          <a:xfrm>
            <a:off x="7143032" y="259243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79" name="ZoneTexte 78"/>
          <p:cNvSpPr txBox="1"/>
          <p:nvPr/>
        </p:nvSpPr>
        <p:spPr>
          <a:xfrm>
            <a:off x="7454184" y="259638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81" name="ZoneTexte 80"/>
          <p:cNvSpPr txBox="1"/>
          <p:nvPr/>
        </p:nvSpPr>
        <p:spPr>
          <a:xfrm>
            <a:off x="7870112" y="259638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**</a:t>
            </a:r>
            <a:endParaRPr lang="fr-FR" sz="1200" dirty="0"/>
          </a:p>
        </p:txBody>
      </p:sp>
      <p:sp>
        <p:nvSpPr>
          <p:cNvPr id="54" name="Triangle rectangle 53"/>
          <p:cNvSpPr/>
          <p:nvPr/>
        </p:nvSpPr>
        <p:spPr>
          <a:xfrm flipH="1">
            <a:off x="3704846" y="608295"/>
            <a:ext cx="819890" cy="16570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195736" y="587727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S7</a:t>
            </a:r>
            <a:endParaRPr lang="fr-FR" dirty="0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783736"/>
              </p:ext>
            </p:extLst>
          </p:nvPr>
        </p:nvGraphicFramePr>
        <p:xfrm>
          <a:off x="107504" y="5736"/>
          <a:ext cx="3169938" cy="5596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Prism 7" r:id="rId3" imgW="5287152" imgH="9332311" progId="Prism7.Document">
                  <p:embed/>
                </p:oleObj>
              </mc:Choice>
              <mc:Fallback>
                <p:oleObj name="Prism 7" r:id="rId3" imgW="5287152" imgH="9332311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5736"/>
                        <a:ext cx="3169938" cy="5596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012160" y="1907688"/>
            <a:ext cx="360040" cy="180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835696" y="1907688"/>
            <a:ext cx="288032" cy="180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92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0" y="1124744"/>
            <a:ext cx="7553325" cy="1622311"/>
            <a:chOff x="-8001391" y="-299254"/>
            <a:chExt cx="7553325" cy="1622311"/>
          </a:xfrm>
        </p:grpSpPr>
        <p:sp>
          <p:nvSpPr>
            <p:cNvPr id="5" name="ZoneTexte 4"/>
            <p:cNvSpPr txBox="1"/>
            <p:nvPr/>
          </p:nvSpPr>
          <p:spPr>
            <a:xfrm>
              <a:off x="-5361272" y="-299254"/>
              <a:ext cx="1143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Compared</a:t>
              </a:r>
              <a:r>
                <a:rPr lang="fr-FR" sz="1000" dirty="0" smtClean="0"/>
                <a:t> to MRC</a:t>
              </a:r>
              <a:endParaRPr lang="fr-FR" sz="1000" dirty="0"/>
            </a:p>
          </p:txBody>
        </p:sp>
        <p:graphicFrame>
          <p:nvGraphicFramePr>
            <p:cNvPr id="6" name="Obje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5782620"/>
                </p:ext>
              </p:extLst>
            </p:nvPr>
          </p:nvGraphicFramePr>
          <p:xfrm>
            <a:off x="-7315591" y="-63510"/>
            <a:ext cx="6867525" cy="1343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" name="Feuille de calcul" r:id="rId3" imgW="6867682" imgH="1343045" progId="Excel.Sheet.12">
                    <p:embed/>
                  </p:oleObj>
                </mc:Choice>
                <mc:Fallback>
                  <p:oleObj name="Feuille de calcul" r:id="rId3" imgW="6867682" imgH="1343045" progId="Excel.Sheet.12">
                    <p:embed/>
                    <p:pic>
                      <p:nvPicPr>
                        <p:cNvPr id="23" name="Objet 22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7315591" y="-63510"/>
                          <a:ext cx="6867525" cy="1343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ZoneTexte 6"/>
            <p:cNvSpPr txBox="1"/>
            <p:nvPr/>
          </p:nvSpPr>
          <p:spPr>
            <a:xfrm>
              <a:off x="-8001391" y="64983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/>
                <a:t>Random</a:t>
              </a:r>
              <a:endParaRPr lang="fr-FR" sz="1200" b="1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-7690624" y="293583"/>
              <a:ext cx="4010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WT</a:t>
              </a:r>
              <a:endParaRPr lang="fr-FR" sz="1200" b="1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-7907385" y="484083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D253H</a:t>
              </a:r>
              <a:endParaRPr lang="fr-FR" sz="1200" b="1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-7903193" y="655533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R231G</a:t>
              </a:r>
              <a:endParaRPr lang="fr-FR" sz="12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-7897319" y="836508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R231A</a:t>
              </a:r>
              <a:endParaRPr lang="fr-FR" sz="1200" b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-7899001" y="1046058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R231H</a:t>
              </a:r>
              <a:endParaRPr lang="fr-FR" sz="1200" b="1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836087" y="162657"/>
            <a:ext cx="3098668" cy="720080"/>
            <a:chOff x="2369075" y="-719"/>
            <a:chExt cx="3098668" cy="720080"/>
          </a:xfrm>
        </p:grpSpPr>
        <p:sp>
          <p:nvSpPr>
            <p:cNvPr id="14" name="Rectangle 13"/>
            <p:cNvSpPr/>
            <p:nvPr/>
          </p:nvSpPr>
          <p:spPr>
            <a:xfrm>
              <a:off x="2987824" y="287313"/>
              <a:ext cx="1836712" cy="184274"/>
            </a:xfrm>
            <a:prstGeom prst="rect">
              <a:avLst/>
            </a:prstGeom>
            <a:gradFill flip="none" rotWithShape="1">
              <a:gsLst>
                <a:gs pos="0">
                  <a:srgbClr val="3700E6"/>
                </a:gs>
                <a:gs pos="48000">
                  <a:schemeClr val="tx2">
                    <a:lumMod val="20000"/>
                    <a:lumOff val="80000"/>
                  </a:schemeClr>
                </a:gs>
                <a:gs pos="100000">
                  <a:srgbClr val="BB0A01"/>
                </a:gs>
                <a:gs pos="57000">
                  <a:schemeClr val="accent6">
                    <a:lumMod val="20000"/>
                    <a:lumOff val="80000"/>
                  </a:schemeClr>
                </a:gs>
                <a:gs pos="96000">
                  <a:srgbClr val="FF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Connecteur droit 14"/>
            <p:cNvCxnSpPr/>
            <p:nvPr/>
          </p:nvCxnSpPr>
          <p:spPr>
            <a:xfrm flipV="1">
              <a:off x="4044528" y="287313"/>
              <a:ext cx="0" cy="184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3878057" y="461526"/>
              <a:ext cx="3824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50</a:t>
              </a:r>
              <a:endParaRPr lang="fr-FR" sz="1000" dirty="0"/>
            </a:p>
          </p:txBody>
        </p:sp>
        <p:cxnSp>
          <p:nvCxnSpPr>
            <p:cNvPr id="17" name="Connecteur droit 16"/>
            <p:cNvCxnSpPr/>
            <p:nvPr/>
          </p:nvCxnSpPr>
          <p:spPr>
            <a:xfrm flipV="1">
              <a:off x="4539059" y="285691"/>
              <a:ext cx="0" cy="184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4376488" y="47314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60</a:t>
              </a:r>
              <a:endParaRPr lang="fr-FR" sz="1000" dirty="0"/>
            </a:p>
          </p:txBody>
        </p:sp>
        <p:cxnSp>
          <p:nvCxnSpPr>
            <p:cNvPr id="19" name="Connecteur droit 18"/>
            <p:cNvCxnSpPr/>
            <p:nvPr/>
          </p:nvCxnSpPr>
          <p:spPr>
            <a:xfrm flipV="1">
              <a:off x="3415011" y="280358"/>
              <a:ext cx="0" cy="184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3252440" y="4487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20</a:t>
              </a:r>
              <a:endParaRPr lang="fr-FR" sz="10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642325" y="-719"/>
              <a:ext cx="6703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Color</a:t>
              </a:r>
              <a:r>
                <a:rPr lang="fr-FR" sz="1000" dirty="0" smtClean="0"/>
                <a:t> key</a:t>
              </a:r>
              <a:endParaRPr lang="fr-FR" sz="10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369075" y="237921"/>
              <a:ext cx="662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D</a:t>
              </a:r>
              <a:r>
                <a:rPr lang="fr-FR" sz="1000" dirty="0" err="1" smtClean="0"/>
                <a:t>epleted</a:t>
              </a:r>
              <a:endParaRPr lang="fr-FR" sz="10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826221" y="246724"/>
              <a:ext cx="6415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Enriched</a:t>
              </a:r>
              <a:endParaRPr lang="fr-FR" sz="1000" dirty="0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7123489" y="3059706"/>
            <a:ext cx="406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827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Graphique 18"/>
          <p:cNvGraphicFramePr/>
          <p:nvPr>
            <p:extLst>
              <p:ext uri="{D42A27DB-BD31-4B8C-83A1-F6EECF244321}">
                <p14:modId xmlns:p14="http://schemas.microsoft.com/office/powerpoint/2010/main" val="1265380766"/>
              </p:ext>
            </p:extLst>
          </p:nvPr>
        </p:nvGraphicFramePr>
        <p:xfrm>
          <a:off x="222106" y="193166"/>
          <a:ext cx="2857520" cy="2428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6" name="Picture 2" descr="C:\Users\CNRS\AppData\Local\Microsoft\Windows\Temporary Internet Files\Content.Outlook\6OHDHF74\WT (2).png"/>
          <p:cNvPicPr>
            <a:picLocks noChangeAspect="1" noChangeArrowheads="1"/>
          </p:cNvPicPr>
          <p:nvPr/>
        </p:nvPicPr>
        <p:blipFill>
          <a:blip r:embed="rId3"/>
          <a:srcRect t="66667"/>
          <a:stretch>
            <a:fillRect/>
          </a:stretch>
        </p:blipFill>
        <p:spPr bwMode="auto">
          <a:xfrm>
            <a:off x="17112" y="482640"/>
            <a:ext cx="4071952" cy="1357298"/>
          </a:xfrm>
          <a:prstGeom prst="rect">
            <a:avLst/>
          </a:prstGeom>
          <a:noFill/>
        </p:spPr>
      </p:pic>
      <p:pic>
        <p:nvPicPr>
          <p:cNvPr id="37" name="Picture 2" descr="C:\Users\CNRS\Desktop\Documents\Sauvegarde Vincent Boulot\HIV-1 INTEGRASE\Résultat\Chromatine\Projet ANR\Bioinformatique\Zoltan data\R231H.png"/>
          <p:cNvPicPr>
            <a:picLocks noChangeAspect="1" noChangeArrowheads="1"/>
          </p:cNvPicPr>
          <p:nvPr/>
        </p:nvPicPr>
        <p:blipFill>
          <a:blip r:embed="rId4"/>
          <a:srcRect t="66667"/>
          <a:stretch>
            <a:fillRect/>
          </a:stretch>
        </p:blipFill>
        <p:spPr bwMode="auto">
          <a:xfrm>
            <a:off x="4211558" y="2048160"/>
            <a:ext cx="4071952" cy="1357298"/>
          </a:xfrm>
          <a:prstGeom prst="rect">
            <a:avLst/>
          </a:prstGeom>
          <a:noFill/>
        </p:spPr>
      </p:pic>
      <p:sp>
        <p:nvSpPr>
          <p:cNvPr id="38" name="ZoneTexte 37"/>
          <p:cNvSpPr txBox="1"/>
          <p:nvPr/>
        </p:nvSpPr>
        <p:spPr>
          <a:xfrm>
            <a:off x="660022" y="482639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WT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4783030" y="226250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R231H</a:t>
            </a:r>
            <a:endParaRPr lang="fr-FR" dirty="0"/>
          </a:p>
        </p:txBody>
      </p:sp>
      <p:pic>
        <p:nvPicPr>
          <p:cNvPr id="40" name="Picture 4" descr="C:\Users\CNRS\Desktop\Documents\Sauvegarde Vincent Boulot\HIV-1 INTEGRASE\Résultat\Chromatine\Projet ANR\Bioinformatique\Zoltan data\R231Gpng.png"/>
          <p:cNvPicPr>
            <a:picLocks noChangeAspect="1" noChangeArrowheads="1"/>
          </p:cNvPicPr>
          <p:nvPr/>
        </p:nvPicPr>
        <p:blipFill>
          <a:blip r:embed="rId5"/>
          <a:srcRect t="66667"/>
          <a:stretch>
            <a:fillRect/>
          </a:stretch>
        </p:blipFill>
        <p:spPr bwMode="auto">
          <a:xfrm>
            <a:off x="17112" y="1943385"/>
            <a:ext cx="4071952" cy="1357298"/>
          </a:xfrm>
          <a:prstGeom prst="rect">
            <a:avLst/>
          </a:prstGeom>
          <a:noFill/>
        </p:spPr>
      </p:pic>
      <p:sp>
        <p:nvSpPr>
          <p:cNvPr id="41" name="ZoneTexte 40"/>
          <p:cNvSpPr txBox="1"/>
          <p:nvPr/>
        </p:nvSpPr>
        <p:spPr>
          <a:xfrm>
            <a:off x="588584" y="164549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R231G</a:t>
            </a:r>
            <a:endParaRPr lang="fr-FR" dirty="0"/>
          </a:p>
        </p:txBody>
      </p:sp>
      <p:pic>
        <p:nvPicPr>
          <p:cNvPr id="42" name="Picture 3" descr="C:\Users\CNRS\Desktop\Documents\Sauvegarde Vincent Boulot\HIV-1 INTEGRASE\Résultat\Chromatine\Projet ANR\Bioinformatique\Zoltan data\R231A.png"/>
          <p:cNvPicPr>
            <a:picLocks noChangeAspect="1" noChangeArrowheads="1"/>
          </p:cNvPicPr>
          <p:nvPr/>
        </p:nvPicPr>
        <p:blipFill>
          <a:blip r:embed="rId6"/>
          <a:srcRect t="66667"/>
          <a:stretch>
            <a:fillRect/>
          </a:stretch>
        </p:blipFill>
        <p:spPr bwMode="auto">
          <a:xfrm>
            <a:off x="4256916" y="620688"/>
            <a:ext cx="4071952" cy="1357298"/>
          </a:xfrm>
          <a:prstGeom prst="rect">
            <a:avLst/>
          </a:prstGeom>
          <a:noFill/>
        </p:spPr>
      </p:pic>
      <p:sp>
        <p:nvSpPr>
          <p:cNvPr id="43" name="ZoneTexte 42"/>
          <p:cNvSpPr txBox="1"/>
          <p:nvPr/>
        </p:nvSpPr>
        <p:spPr>
          <a:xfrm>
            <a:off x="4828388" y="62068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R231A</a:t>
            </a:r>
            <a:endParaRPr lang="fr-FR" dirty="0"/>
          </a:p>
        </p:txBody>
      </p:sp>
      <p:sp>
        <p:nvSpPr>
          <p:cNvPr id="45" name="Isosceles Triangle 2"/>
          <p:cNvSpPr/>
          <p:nvPr/>
        </p:nvSpPr>
        <p:spPr>
          <a:xfrm>
            <a:off x="2183507" y="1347569"/>
            <a:ext cx="60853" cy="147645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35"/>
          <p:cNvSpPr/>
          <p:nvPr/>
        </p:nvSpPr>
        <p:spPr>
          <a:xfrm>
            <a:off x="6378290" y="2912958"/>
            <a:ext cx="60853" cy="147645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36"/>
          <p:cNvSpPr/>
          <p:nvPr/>
        </p:nvSpPr>
        <p:spPr>
          <a:xfrm>
            <a:off x="6421564" y="1476619"/>
            <a:ext cx="60853" cy="147645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37"/>
          <p:cNvSpPr/>
          <p:nvPr/>
        </p:nvSpPr>
        <p:spPr>
          <a:xfrm>
            <a:off x="2175582" y="2796057"/>
            <a:ext cx="60853" cy="147645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/>
          <p:cNvSpPr txBox="1"/>
          <p:nvPr/>
        </p:nvSpPr>
        <p:spPr>
          <a:xfrm>
            <a:off x="8664855" y="650770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S9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83"/>
          <a:stretch/>
        </p:blipFill>
        <p:spPr>
          <a:xfrm>
            <a:off x="17112" y="3619806"/>
            <a:ext cx="4071952" cy="138108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52995" y="3234393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D253H</a:t>
            </a:r>
            <a:endParaRPr lang="fr-FR" dirty="0"/>
          </a:p>
        </p:txBody>
      </p:sp>
      <p:sp>
        <p:nvSpPr>
          <p:cNvPr id="18" name="Isosceles Triangle 37"/>
          <p:cNvSpPr/>
          <p:nvPr/>
        </p:nvSpPr>
        <p:spPr>
          <a:xfrm>
            <a:off x="2179459" y="4518264"/>
            <a:ext cx="60853" cy="147645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7563</TotalTime>
  <Words>251</Words>
  <Application>Microsoft Office PowerPoint</Application>
  <PresentationFormat>Affichage à l'écran (4:3)</PresentationFormat>
  <Paragraphs>161</Paragraphs>
  <Slides>12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Thème Office</vt:lpstr>
      <vt:lpstr>Prism 7</vt:lpstr>
      <vt:lpstr>Feuille de calcul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CNRS</dc:creator>
  <cp:lastModifiedBy>Vincent</cp:lastModifiedBy>
  <cp:revision>387</cp:revision>
  <cp:lastPrinted>2017-10-16T12:42:38Z</cp:lastPrinted>
  <dcterms:created xsi:type="dcterms:W3CDTF">2015-06-15T07:58:56Z</dcterms:created>
  <dcterms:modified xsi:type="dcterms:W3CDTF">2017-11-14T16:03:01Z</dcterms:modified>
</cp:coreProperties>
</file>