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77" r:id="rId3"/>
    <p:sldId id="278" r:id="rId4"/>
    <p:sldId id="279" r:id="rId5"/>
    <p:sldId id="281" r:id="rId6"/>
    <p:sldId id="283" r:id="rId7"/>
    <p:sldId id="288" r:id="rId8"/>
    <p:sldId id="282" r:id="rId9"/>
    <p:sldId id="287" r:id="rId10"/>
    <p:sldId id="273" r:id="rId11"/>
    <p:sldId id="270" r:id="rId12"/>
    <p:sldId id="284" r:id="rId13"/>
    <p:sldId id="286" r:id="rId14"/>
    <p:sldId id="285"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5" autoAdjust="0"/>
    <p:restoredTop sz="94660"/>
  </p:normalViewPr>
  <p:slideViewPr>
    <p:cSldViewPr>
      <p:cViewPr>
        <p:scale>
          <a:sx n="105" d="100"/>
          <a:sy n="105" d="100"/>
        </p:scale>
        <p:origin x="-1794" y="-3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676400"/>
            <a:ext cx="7772400" cy="1470025"/>
          </a:xfrm>
        </p:spPr>
        <p:txBody>
          <a:bodyPr/>
          <a:lstStyle>
            <a:lvl1pPr>
              <a:defRPr sz="1600" b="0" smtClean="0"/>
            </a:lvl1pPr>
          </a:lstStyle>
          <a:p>
            <a:pPr lvl="0"/>
            <a:r>
              <a:rPr lang="en-US" altLang="en-US" noProof="0"/>
              <a:t>Click to edit Master title style</a:t>
            </a:r>
          </a:p>
        </p:txBody>
      </p:sp>
      <p:sp>
        <p:nvSpPr>
          <p:cNvPr id="24579" name="Rectangle 3"/>
          <p:cNvSpPr>
            <a:spLocks noGrp="1" noChangeArrowheads="1"/>
          </p:cNvSpPr>
          <p:nvPr>
            <p:ph type="subTitle" idx="1"/>
          </p:nvPr>
        </p:nvSpPr>
        <p:spPr>
          <a:xfrm>
            <a:off x="1371600" y="3886200"/>
            <a:ext cx="6400800" cy="1752600"/>
          </a:xfrm>
        </p:spPr>
        <p:txBody>
          <a:bodyPr/>
          <a:lstStyle>
            <a:lvl1pPr marL="0" indent="0">
              <a:buFontTx/>
              <a:buNone/>
              <a:defRPr sz="1000" smtClean="0"/>
            </a:lvl1pPr>
          </a:lstStyle>
          <a:p>
            <a:pPr lvl="0"/>
            <a:r>
              <a:rPr lang="en-US" altLang="en-US" noProof="0"/>
              <a:t>Click to edit Master subtitle style</a:t>
            </a:r>
          </a:p>
        </p:txBody>
      </p:sp>
      <p:pic>
        <p:nvPicPr>
          <p:cNvPr id="24583" name="Picture 7" descr="JAMANetwork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24585" name="Picture 9" descr="J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425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322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164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9973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1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64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068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709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90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descr="JAMANetwork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1034" name="Picture 10" descr="JAM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33400" y="1828800"/>
            <a:ext cx="807720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i="1" dirty="0">
                <a:solidFill>
                  <a:srgbClr val="000000"/>
                </a:solidFill>
              </a:rPr>
              <a:t>JAMA Ophthalmology</a:t>
            </a:r>
            <a:r>
              <a:rPr lang="en-US" altLang="en-US" dirty="0">
                <a:solidFill>
                  <a:srgbClr val="000000"/>
                </a:solidFill>
              </a:rPr>
              <a:t> Journal Club Slides:</a:t>
            </a:r>
            <a:br>
              <a:rPr lang="en-US" altLang="en-US" dirty="0">
                <a:solidFill>
                  <a:srgbClr val="000000"/>
                </a:solidFill>
              </a:rPr>
            </a:br>
            <a:r>
              <a:rPr lang="en-US" altLang="en-US" dirty="0" smtClean="0">
                <a:solidFill>
                  <a:srgbClr val="000000"/>
                </a:solidFill>
              </a:rPr>
              <a:t>Ranibizumab </a:t>
            </a:r>
            <a:r>
              <a:rPr lang="en-US" altLang="en-US" dirty="0">
                <a:solidFill>
                  <a:srgbClr val="000000"/>
                </a:solidFill>
              </a:rPr>
              <a:t>with or without verteporfin photodynamic therapy for polypoidal choroidal </a:t>
            </a:r>
            <a:r>
              <a:rPr lang="en-US" altLang="en-US" dirty="0" smtClean="0">
                <a:solidFill>
                  <a:srgbClr val="000000"/>
                </a:solidFill>
              </a:rPr>
              <a:t>vasculopathy</a:t>
            </a:r>
            <a:endParaRPr lang="en-US" altLang="en-US" i="1" kern="0" dirty="0">
              <a:solidFill>
                <a:srgbClr val="000000"/>
              </a:solidFill>
            </a:endParaRPr>
          </a:p>
        </p:txBody>
      </p:sp>
      <p:sp>
        <p:nvSpPr>
          <p:cNvPr id="5" name="Rectangle 3"/>
          <p:cNvSpPr txBox="1">
            <a:spLocks noChangeArrowheads="1"/>
          </p:cNvSpPr>
          <p:nvPr/>
        </p:nvSpPr>
        <p:spPr bwMode="auto">
          <a:xfrm>
            <a:off x="723900" y="3754437"/>
            <a:ext cx="76962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a:solidFill>
                  <a:srgbClr val="000000"/>
                </a:solidFill>
              </a:rPr>
              <a:t>Koh A, Lai TYY, Takahashi K, </a:t>
            </a:r>
            <a:r>
              <a:rPr lang="en-US" altLang="en-US" dirty="0" smtClean="0">
                <a:solidFill>
                  <a:srgbClr val="000000"/>
                </a:solidFill>
              </a:rPr>
              <a:t>et al; for the EVEREST II study group.</a:t>
            </a:r>
            <a:r>
              <a:rPr lang="en-US" altLang="en-US" dirty="0">
                <a:solidFill>
                  <a:srgbClr val="000000"/>
                </a:solidFill>
              </a:rPr>
              <a:t/>
            </a:r>
            <a:br>
              <a:rPr lang="en-US" altLang="en-US" dirty="0">
                <a:solidFill>
                  <a:srgbClr val="000000"/>
                </a:solidFill>
              </a:rPr>
            </a:br>
            <a:r>
              <a:rPr lang="en-US" altLang="en-US" dirty="0" smtClean="0">
                <a:solidFill>
                  <a:srgbClr val="000000"/>
                </a:solidFill>
              </a:rPr>
              <a:t>Efficacy and safety of ranibizumab </a:t>
            </a:r>
            <a:r>
              <a:rPr lang="en-US" altLang="en-US" dirty="0">
                <a:solidFill>
                  <a:srgbClr val="000000"/>
                </a:solidFill>
              </a:rPr>
              <a:t>with or without verteporfin photodynamic therapy for polypoidal choroidal vasculopathy: </a:t>
            </a:r>
            <a:r>
              <a:rPr lang="en-US" altLang="en-US" dirty="0" smtClean="0">
                <a:solidFill>
                  <a:srgbClr val="000000"/>
                </a:solidFill>
              </a:rPr>
              <a:t>a </a:t>
            </a:r>
            <a:r>
              <a:rPr lang="en-US" altLang="en-US" dirty="0">
                <a:solidFill>
                  <a:srgbClr val="000000"/>
                </a:solidFill>
              </a:rPr>
              <a:t>randomized clinical </a:t>
            </a:r>
            <a:r>
              <a:rPr lang="en-US" altLang="en-US" dirty="0" smtClean="0">
                <a:solidFill>
                  <a:srgbClr val="000000"/>
                </a:solidFill>
              </a:rPr>
              <a:t>trial. </a:t>
            </a:r>
            <a:r>
              <a:rPr lang="en-US" altLang="en-US" i="1" dirty="0" smtClean="0">
                <a:solidFill>
                  <a:srgbClr val="000000"/>
                </a:solidFill>
              </a:rPr>
              <a:t>JAMA </a:t>
            </a:r>
            <a:r>
              <a:rPr lang="en-US" altLang="en-US" i="1" dirty="0" err="1" smtClean="0">
                <a:solidFill>
                  <a:srgbClr val="000000"/>
                </a:solidFill>
              </a:rPr>
              <a:t>Ophthalmol</a:t>
            </a:r>
            <a:r>
              <a:rPr lang="en-US" altLang="en-US" i="1" dirty="0" smtClean="0">
                <a:solidFill>
                  <a:srgbClr val="000000"/>
                </a:solidFill>
              </a:rPr>
              <a:t>.</a:t>
            </a:r>
            <a:r>
              <a:rPr lang="en-US" altLang="en-US" dirty="0" smtClean="0">
                <a:solidFill>
                  <a:srgbClr val="000000"/>
                </a:solidFill>
              </a:rPr>
              <a:t> </a:t>
            </a:r>
            <a:r>
              <a:rPr lang="en-US" altLang="en-US" dirty="0">
                <a:solidFill>
                  <a:srgbClr val="000000"/>
                </a:solidFill>
              </a:rPr>
              <a:t>Published </a:t>
            </a:r>
            <a:r>
              <a:rPr lang="en-US" altLang="en-US" dirty="0" smtClean="0">
                <a:solidFill>
                  <a:srgbClr val="000000"/>
                </a:solidFill>
              </a:rPr>
              <a:t>online October 5, 2017. doi:10.1001/jamaophthalmol.2017.4030</a:t>
            </a:r>
            <a:endParaRPr lang="en-US" altLang="en-US" dirty="0">
              <a:solidFill>
                <a:srgbClr val="000000"/>
              </a:solidFill>
            </a:endParaRPr>
          </a:p>
        </p:txBody>
      </p:sp>
    </p:spTree>
    <p:extLst>
      <p:ext uri="{BB962C8B-B14F-4D97-AF65-F5344CB8AC3E}">
        <p14:creationId xmlns:p14="http://schemas.microsoft.com/office/powerpoint/2010/main" val="1291060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14400"/>
            <a:ext cx="8458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Treatment exposure</a:t>
            </a:r>
          </a:p>
          <a:p>
            <a:pPr lvl="1" eaLnBrk="1" hangingPunct="1"/>
            <a:r>
              <a:rPr lang="en-US" dirty="0"/>
              <a:t>Overall, 61% patients in the combination group required only </a:t>
            </a:r>
            <a:r>
              <a:rPr lang="en-US" dirty="0" smtClean="0"/>
              <a:t>1PDT treatment.</a:t>
            </a:r>
            <a:endParaRPr lang="en-US" altLang="en-US" dirty="0"/>
          </a:p>
          <a:p>
            <a:pPr eaLnBrk="1" hangingPunct="1"/>
            <a:endParaRPr lang="en-US" altLang="en-US" kern="0" dirty="0"/>
          </a:p>
        </p:txBody>
      </p:sp>
      <p:graphicFrame>
        <p:nvGraphicFramePr>
          <p:cNvPr id="5" name="Table 4"/>
          <p:cNvGraphicFramePr>
            <a:graphicFrameLocks noGrp="1"/>
          </p:cNvGraphicFramePr>
          <p:nvPr>
            <p:extLst>
              <p:ext uri="{D42A27DB-BD31-4B8C-83A1-F6EECF244321}">
                <p14:modId xmlns:p14="http://schemas.microsoft.com/office/powerpoint/2010/main" val="1068674889"/>
              </p:ext>
            </p:extLst>
          </p:nvPr>
        </p:nvGraphicFramePr>
        <p:xfrm>
          <a:off x="892801" y="2133600"/>
          <a:ext cx="7794000" cy="2819401"/>
        </p:xfrm>
        <a:graphic>
          <a:graphicData uri="http://schemas.openxmlformats.org/drawingml/2006/table">
            <a:tbl>
              <a:tblPr/>
              <a:tblGrid>
                <a:gridCol w="2858640">
                  <a:extLst>
                    <a:ext uri="{9D8B030D-6E8A-4147-A177-3AD203B41FA5}">
                      <a16:colId xmlns="" xmlns:a16="http://schemas.microsoft.com/office/drawing/2014/main" val="20000"/>
                    </a:ext>
                  </a:extLst>
                </a:gridCol>
                <a:gridCol w="2467680">
                  <a:extLst>
                    <a:ext uri="{9D8B030D-6E8A-4147-A177-3AD203B41FA5}">
                      <a16:colId xmlns="" xmlns:a16="http://schemas.microsoft.com/office/drawing/2014/main" val="20001"/>
                    </a:ext>
                  </a:extLst>
                </a:gridCol>
                <a:gridCol w="2467680">
                  <a:extLst>
                    <a:ext uri="{9D8B030D-6E8A-4147-A177-3AD203B41FA5}">
                      <a16:colId xmlns="" xmlns:a16="http://schemas.microsoft.com/office/drawing/2014/main" val="20002"/>
                    </a:ext>
                  </a:extLst>
                </a:gridCol>
              </a:tblGrid>
              <a:tr h="635751">
                <a:tc>
                  <a:txBody>
                    <a:bodyPr/>
                    <a:lstStyle/>
                    <a:p>
                      <a:pPr marL="180000">
                        <a:lnSpc>
                          <a:spcPct val="100000"/>
                        </a:lnSpc>
                        <a:spcBef>
                          <a:spcPts val="300"/>
                        </a:spcBef>
                        <a:spcAft>
                          <a:spcPts val="300"/>
                        </a:spcAft>
                      </a:pPr>
                      <a:endParaRPr lang="en-US" sz="1400"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ctr" defTabSz="4316413"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Ranibizumab 0.5 mg + vPDT</a:t>
                      </a:r>
                    </a:p>
                    <a:p>
                      <a:pPr marL="0" marR="0" lvl="0" indent="0" algn="ctr" defTabSz="4316413"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(n=172)*</a:t>
                      </a:r>
                      <a:endParaRPr kumimoji="0" lang="en-US"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45722" marB="45722"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00B050"/>
                    </a:solidFill>
                  </a:tcPr>
                </a:tc>
                <a:tc>
                  <a:txBody>
                    <a:bodyPr/>
                    <a:lstStyle>
                      <a:lvl1pPr defTabSz="4316413">
                        <a:buFont typeface="Arial" charset="0"/>
                        <a:defRPr sz="13700">
                          <a:solidFill>
                            <a:schemeClr val="tx1"/>
                          </a:solidFill>
                          <a:latin typeface="News Gothic MT" pitchFamily="34" charset="0"/>
                        </a:defRPr>
                      </a:lvl1pPr>
                      <a:lvl2pPr marL="2157413" defTabSz="4316413">
                        <a:buFont typeface="Arial" charset="0"/>
                        <a:defRPr sz="12000">
                          <a:solidFill>
                            <a:schemeClr val="tx1"/>
                          </a:solidFill>
                          <a:latin typeface="News Gothic MT" pitchFamily="34" charset="0"/>
                        </a:defRPr>
                      </a:lvl2pPr>
                      <a:lvl3pPr marL="4316413" defTabSz="4316413">
                        <a:buFont typeface="Arial" charset="0"/>
                        <a:defRPr sz="10300">
                          <a:solidFill>
                            <a:schemeClr val="tx1"/>
                          </a:solidFill>
                          <a:latin typeface="News Gothic MT" pitchFamily="34" charset="0"/>
                        </a:defRPr>
                      </a:lvl3pPr>
                      <a:lvl4pPr marL="6475413" defTabSz="4316413">
                        <a:buFont typeface="Arial" charset="0"/>
                        <a:defRPr sz="8600">
                          <a:solidFill>
                            <a:schemeClr val="tx1"/>
                          </a:solidFill>
                          <a:latin typeface="News Gothic MT" pitchFamily="34" charset="0"/>
                        </a:defRPr>
                      </a:lvl4pPr>
                      <a:lvl5pPr marL="8634413" defTabSz="4316413">
                        <a:buFont typeface="Arial" charset="0"/>
                        <a:defRPr sz="8600">
                          <a:solidFill>
                            <a:schemeClr val="tx1"/>
                          </a:solidFill>
                          <a:latin typeface="News Gothic MT" pitchFamily="34" charset="0"/>
                        </a:defRPr>
                      </a:lvl5pPr>
                      <a:lvl6pPr marL="9091613" indent="1588" defTabSz="4316413" eaLnBrk="0" fontAlgn="base" hangingPunct="0">
                        <a:spcBef>
                          <a:spcPct val="20000"/>
                        </a:spcBef>
                        <a:spcAft>
                          <a:spcPct val="0"/>
                        </a:spcAft>
                        <a:buFont typeface="Arial" charset="0"/>
                        <a:defRPr sz="8600">
                          <a:solidFill>
                            <a:schemeClr val="tx1"/>
                          </a:solidFill>
                          <a:latin typeface="News Gothic MT" pitchFamily="34" charset="0"/>
                        </a:defRPr>
                      </a:lvl6pPr>
                      <a:lvl7pPr marL="9548813" indent="1588" defTabSz="4316413" eaLnBrk="0" fontAlgn="base" hangingPunct="0">
                        <a:spcBef>
                          <a:spcPct val="20000"/>
                        </a:spcBef>
                        <a:spcAft>
                          <a:spcPct val="0"/>
                        </a:spcAft>
                        <a:buFont typeface="Arial" charset="0"/>
                        <a:defRPr sz="8600">
                          <a:solidFill>
                            <a:schemeClr val="tx1"/>
                          </a:solidFill>
                          <a:latin typeface="News Gothic MT" pitchFamily="34" charset="0"/>
                        </a:defRPr>
                      </a:lvl7pPr>
                      <a:lvl8pPr marL="10006013" indent="1588" defTabSz="4316413" eaLnBrk="0" fontAlgn="base" hangingPunct="0">
                        <a:spcBef>
                          <a:spcPct val="20000"/>
                        </a:spcBef>
                        <a:spcAft>
                          <a:spcPct val="0"/>
                        </a:spcAft>
                        <a:buFont typeface="Arial" charset="0"/>
                        <a:defRPr sz="8600">
                          <a:solidFill>
                            <a:schemeClr val="tx1"/>
                          </a:solidFill>
                          <a:latin typeface="News Gothic MT" pitchFamily="34" charset="0"/>
                        </a:defRPr>
                      </a:lvl8pPr>
                      <a:lvl9pPr marL="10463213" indent="1588" defTabSz="4316413" eaLnBrk="0" fontAlgn="base" hangingPunct="0">
                        <a:spcBef>
                          <a:spcPct val="20000"/>
                        </a:spcBef>
                        <a:spcAft>
                          <a:spcPct val="0"/>
                        </a:spcAft>
                        <a:buFont typeface="Arial" charset="0"/>
                        <a:defRPr sz="8600">
                          <a:solidFill>
                            <a:schemeClr val="tx1"/>
                          </a:solidFill>
                          <a:latin typeface="News Gothic MT" pitchFamily="34" charset="0"/>
                        </a:defRPr>
                      </a:lvl9pPr>
                    </a:lstStyle>
                    <a:p>
                      <a:pPr marL="0" marR="0" lvl="0" indent="0" algn="ctr" defTabSz="4316413"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Ranibizumab 0.5 mg</a:t>
                      </a:r>
                    </a:p>
                    <a:p>
                      <a:pPr marL="0" marR="0" lvl="0" indent="0" algn="ctr" defTabSz="4316413"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(n=149)*</a:t>
                      </a:r>
                      <a:endParaRPr kumimoji="0" lang="en-US"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45722" marB="45722"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00B0F0"/>
                    </a:solidFill>
                  </a:tcPr>
                </a:tc>
                <a:extLst>
                  <a:ext uri="{0D108BD9-81ED-4DB2-BD59-A6C34878D82A}">
                    <a16:rowId xmlns="" xmlns:a16="http://schemas.microsoft.com/office/drawing/2014/main" val="10000"/>
                  </a:ext>
                </a:extLst>
              </a:tr>
              <a:tr h="331694">
                <a:tc>
                  <a:txBody>
                    <a:bodyPr/>
                    <a:lstStyle/>
                    <a:p>
                      <a:pPr marL="0">
                        <a:lnSpc>
                          <a:spcPct val="100000"/>
                        </a:lnSpc>
                        <a:spcBef>
                          <a:spcPts val="300"/>
                        </a:spcBef>
                        <a:spcAft>
                          <a:spcPts val="300"/>
                        </a:spcAft>
                      </a:pPr>
                      <a:r>
                        <a:rPr lang="en-US" sz="1400" b="1" baseline="0" dirty="0">
                          <a:solidFill>
                            <a:srgbClr val="0070C0"/>
                          </a:solidFill>
                          <a:effectLst/>
                          <a:latin typeface="Arial" panose="020B0604020202020204" pitchFamily="34" charset="0"/>
                          <a:ea typeface="Calibri"/>
                          <a:cs typeface="Arial" panose="020B0604020202020204" pitchFamily="34" charset="0"/>
                        </a:rPr>
                        <a:t>Number of injections</a:t>
                      </a: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tc>
                  <a:txBody>
                    <a:bodyPr/>
                    <a:lstStyle/>
                    <a:p>
                      <a:pPr marL="0" algn="ctr">
                        <a:lnSpc>
                          <a:spcPct val="100000"/>
                        </a:lnSpc>
                        <a:spcBef>
                          <a:spcPts val="300"/>
                        </a:spcBef>
                        <a:spcAft>
                          <a:spcPts val="300"/>
                        </a:spcAft>
                      </a:pPr>
                      <a:endParaRPr lang="en-US" sz="1400" b="1"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tc>
                  <a:txBody>
                    <a:bodyPr/>
                    <a:lstStyle/>
                    <a:p>
                      <a:pPr marL="0" algn="ctr">
                        <a:lnSpc>
                          <a:spcPct val="100000"/>
                        </a:lnSpc>
                        <a:spcBef>
                          <a:spcPts val="300"/>
                        </a:spcBef>
                        <a:spcAft>
                          <a:spcPts val="300"/>
                        </a:spcAft>
                      </a:pPr>
                      <a:endParaRPr lang="en-US" sz="1400" b="1"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extLst>
                  <a:ext uri="{0D108BD9-81ED-4DB2-BD59-A6C34878D82A}">
                    <a16:rowId xmlns="" xmlns:a16="http://schemas.microsoft.com/office/drawing/2014/main" val="10001"/>
                  </a:ext>
                </a:extLst>
              </a:tr>
              <a:tr h="331694">
                <a:tc>
                  <a:txBody>
                    <a:bodyPr/>
                    <a:lstStyle/>
                    <a:p>
                      <a:pPr marL="180000">
                        <a:lnSpc>
                          <a:spcPct val="100000"/>
                        </a:lnSpc>
                        <a:spcBef>
                          <a:spcPts val="300"/>
                        </a:spcBef>
                        <a:spcAft>
                          <a:spcPts val="300"/>
                        </a:spcAft>
                      </a:pPr>
                      <a:r>
                        <a:rPr lang="en-US" sz="1400" b="0" dirty="0">
                          <a:effectLst/>
                          <a:latin typeface="Arial" panose="020B0604020202020204" pitchFamily="34" charset="0"/>
                          <a:cs typeface="Arial" panose="020B0604020202020204" pitchFamily="34" charset="0"/>
                        </a:rPr>
                        <a:t>Mean (SD)</a:t>
                      </a:r>
                      <a:endParaRPr lang="en-US" sz="1400" b="0"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300"/>
                        </a:spcBef>
                        <a:spcAft>
                          <a:spcPts val="300"/>
                        </a:spcAft>
                      </a:pPr>
                      <a:r>
                        <a:rPr lang="en-US" sz="1400" b="0" dirty="0">
                          <a:solidFill>
                            <a:schemeClr val="tx1"/>
                          </a:solidFill>
                          <a:effectLst/>
                          <a:latin typeface="Arial" panose="020B0604020202020204" pitchFamily="34" charset="0"/>
                          <a:cs typeface="Arial" panose="020B0604020202020204" pitchFamily="34" charset="0"/>
                        </a:rPr>
                        <a:t>5.2 (2.49)</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300"/>
                        </a:spcBef>
                        <a:spcAft>
                          <a:spcPts val="300"/>
                        </a:spcAft>
                      </a:pPr>
                      <a:r>
                        <a:rPr lang="en-US" sz="1400" b="0" dirty="0">
                          <a:solidFill>
                            <a:schemeClr val="tx1"/>
                          </a:solidFill>
                          <a:effectLst/>
                          <a:latin typeface="Arial" panose="020B0604020202020204" pitchFamily="34" charset="0"/>
                          <a:cs typeface="Arial" panose="020B0604020202020204" pitchFamily="34" charset="0"/>
                        </a:rPr>
                        <a:t>7.3 (3.27)</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extLst>
                  <a:ext uri="{0D108BD9-81ED-4DB2-BD59-A6C34878D82A}">
                    <a16:rowId xmlns="" xmlns:a16="http://schemas.microsoft.com/office/drawing/2014/main" val="10010"/>
                  </a:ext>
                </a:extLst>
              </a:tr>
              <a:tr h="331694">
                <a:tc>
                  <a:txBody>
                    <a:bodyPr/>
                    <a:lstStyle/>
                    <a:p>
                      <a:pPr marL="180000">
                        <a:lnSpc>
                          <a:spcPct val="100000"/>
                        </a:lnSpc>
                        <a:spcBef>
                          <a:spcPts val="300"/>
                        </a:spcBef>
                        <a:spcAft>
                          <a:spcPts val="300"/>
                        </a:spcAft>
                      </a:pPr>
                      <a:r>
                        <a:rPr lang="en-US" sz="1400" b="0" dirty="0">
                          <a:effectLst/>
                          <a:latin typeface="Arial" panose="020B0604020202020204" pitchFamily="34" charset="0"/>
                          <a:cs typeface="Arial" panose="020B0604020202020204" pitchFamily="34" charset="0"/>
                        </a:rPr>
                        <a:t>Median</a:t>
                      </a:r>
                      <a:endParaRPr lang="en-US" sz="1400" b="0"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300"/>
                        </a:spcBef>
                        <a:spcAft>
                          <a:spcPts val="300"/>
                        </a:spcAft>
                      </a:pPr>
                      <a:r>
                        <a:rPr lang="en-US" sz="1400" b="0" dirty="0">
                          <a:solidFill>
                            <a:schemeClr val="tx1"/>
                          </a:solidFill>
                          <a:effectLst/>
                          <a:latin typeface="Arial" panose="020B0604020202020204" pitchFamily="34" charset="0"/>
                          <a:cs typeface="Arial" panose="020B0604020202020204" pitchFamily="34" charset="0"/>
                        </a:rPr>
                        <a:t>4.0</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300"/>
                        </a:spcBef>
                        <a:spcAft>
                          <a:spcPts val="300"/>
                        </a:spcAft>
                      </a:pPr>
                      <a:r>
                        <a:rPr lang="en-US" sz="1400" b="0" dirty="0">
                          <a:solidFill>
                            <a:schemeClr val="tx1"/>
                          </a:solidFill>
                          <a:effectLst/>
                          <a:latin typeface="Arial" panose="020B0604020202020204" pitchFamily="34" charset="0"/>
                          <a:cs typeface="Arial" panose="020B0604020202020204" pitchFamily="34" charset="0"/>
                        </a:rPr>
                        <a:t>7.0</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extLst>
                  <a:ext uri="{0D108BD9-81ED-4DB2-BD59-A6C34878D82A}">
                    <a16:rowId xmlns="" xmlns:a16="http://schemas.microsoft.com/office/drawing/2014/main" val="10003"/>
                  </a:ext>
                </a:extLst>
              </a:tr>
              <a:tr h="525180">
                <a:tc>
                  <a:txBody>
                    <a:bodyPr/>
                    <a:lstStyle/>
                    <a:p>
                      <a:pPr marL="0">
                        <a:lnSpc>
                          <a:spcPct val="100000"/>
                        </a:lnSpc>
                        <a:spcBef>
                          <a:spcPts val="0"/>
                        </a:spcBef>
                        <a:spcAft>
                          <a:spcPts val="0"/>
                        </a:spcAft>
                      </a:pPr>
                      <a:r>
                        <a:rPr lang="en-US" sz="1400" b="1" baseline="0" dirty="0">
                          <a:solidFill>
                            <a:srgbClr val="0070C0"/>
                          </a:solidFill>
                          <a:effectLst/>
                          <a:latin typeface="Arial" panose="020B0604020202020204" pitchFamily="34" charset="0"/>
                          <a:ea typeface="Calibri"/>
                          <a:cs typeface="Arial" panose="020B0604020202020204" pitchFamily="34" charset="0"/>
                        </a:rPr>
                        <a:t>Number of </a:t>
                      </a:r>
                      <a:r>
                        <a:rPr lang="en-US" sz="1400" b="1" baseline="0" dirty="0" err="1">
                          <a:solidFill>
                            <a:srgbClr val="0070C0"/>
                          </a:solidFill>
                          <a:effectLst/>
                          <a:latin typeface="Arial" panose="020B0604020202020204" pitchFamily="34" charset="0"/>
                          <a:ea typeface="Calibri"/>
                          <a:cs typeface="Arial" panose="020B0604020202020204" pitchFamily="34" charset="0"/>
                        </a:rPr>
                        <a:t>vPDT</a:t>
                      </a:r>
                      <a:r>
                        <a:rPr lang="en-US" sz="1400" b="1" baseline="0" dirty="0">
                          <a:solidFill>
                            <a:srgbClr val="0070C0"/>
                          </a:solidFill>
                          <a:effectLst/>
                          <a:latin typeface="Arial" panose="020B0604020202020204" pitchFamily="34" charset="0"/>
                          <a:ea typeface="Calibri"/>
                          <a:cs typeface="Arial" panose="020B0604020202020204" pitchFamily="34" charset="0"/>
                        </a:rPr>
                        <a:t>/sham PDT treatments</a:t>
                      </a: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0"/>
                        </a:spcBef>
                        <a:spcAft>
                          <a:spcPts val="0"/>
                        </a:spcAft>
                      </a:pPr>
                      <a:endParaRPr lang="en-US" sz="1400" b="1"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0"/>
                        </a:spcBef>
                        <a:spcAft>
                          <a:spcPts val="0"/>
                        </a:spcAft>
                      </a:pPr>
                      <a:endParaRPr lang="en-US" sz="1400" b="1"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extLst>
                  <a:ext uri="{0D108BD9-81ED-4DB2-BD59-A6C34878D82A}">
                    <a16:rowId xmlns="" xmlns:a16="http://schemas.microsoft.com/office/drawing/2014/main" val="10004"/>
                  </a:ext>
                </a:extLst>
              </a:tr>
              <a:tr h="331694">
                <a:tc>
                  <a:txBody>
                    <a:bodyPr/>
                    <a:lstStyle/>
                    <a:p>
                      <a:pPr marL="180000">
                        <a:lnSpc>
                          <a:spcPct val="100000"/>
                        </a:lnSpc>
                        <a:spcBef>
                          <a:spcPts val="0"/>
                        </a:spcBef>
                        <a:spcAft>
                          <a:spcPts val="0"/>
                        </a:spcAft>
                      </a:pPr>
                      <a:r>
                        <a:rPr lang="en-US" sz="1400" b="0" dirty="0">
                          <a:effectLst/>
                          <a:latin typeface="Arial" panose="020B0604020202020204" pitchFamily="34" charset="0"/>
                          <a:cs typeface="Arial" panose="020B0604020202020204" pitchFamily="34" charset="0"/>
                        </a:rPr>
                        <a:t>Mean (SD)</a:t>
                      </a:r>
                      <a:endParaRPr lang="en-US" sz="1400" b="0"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0"/>
                        </a:spcBef>
                        <a:spcAft>
                          <a:spcPts val="0"/>
                        </a:spcAft>
                      </a:pPr>
                      <a:r>
                        <a:rPr lang="en-US" sz="1400" b="0" dirty="0">
                          <a:solidFill>
                            <a:schemeClr val="tx1"/>
                          </a:solidFill>
                          <a:effectLst/>
                          <a:latin typeface="Arial" panose="020B0604020202020204" pitchFamily="34" charset="0"/>
                          <a:cs typeface="Arial" panose="020B0604020202020204" pitchFamily="34" charset="0"/>
                        </a:rPr>
                        <a:t>1.5 (0.75)</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tc>
                  <a:txBody>
                    <a:bodyPr/>
                    <a:lstStyle/>
                    <a:p>
                      <a:pPr marL="0" algn="ctr">
                        <a:lnSpc>
                          <a:spcPct val="100000"/>
                        </a:lnSpc>
                        <a:spcBef>
                          <a:spcPts val="0"/>
                        </a:spcBef>
                        <a:spcAft>
                          <a:spcPts val="0"/>
                        </a:spcAft>
                      </a:pPr>
                      <a:r>
                        <a:rPr lang="en-US" sz="1400" b="0" dirty="0">
                          <a:solidFill>
                            <a:schemeClr val="tx1"/>
                          </a:solidFill>
                          <a:effectLst/>
                          <a:latin typeface="Arial" panose="020B0604020202020204" pitchFamily="34" charset="0"/>
                          <a:cs typeface="Arial" panose="020B0604020202020204" pitchFamily="34" charset="0"/>
                        </a:rPr>
                        <a:t>2.3 (1.08)</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noFill/>
                      <a:prstDash val="solid"/>
                      <a:round/>
                      <a:headEnd type="none" w="med" len="med"/>
                      <a:tailEnd type="none" w="med" len="med"/>
                    </a:lnB>
                    <a:noFill/>
                  </a:tcPr>
                </a:tc>
                <a:extLst>
                  <a:ext uri="{0D108BD9-81ED-4DB2-BD59-A6C34878D82A}">
                    <a16:rowId xmlns="" xmlns:a16="http://schemas.microsoft.com/office/drawing/2014/main" val="10005"/>
                  </a:ext>
                </a:extLst>
              </a:tr>
              <a:tr h="331694">
                <a:tc>
                  <a:txBody>
                    <a:bodyPr/>
                    <a:lstStyle/>
                    <a:p>
                      <a:pPr marL="180000">
                        <a:lnSpc>
                          <a:spcPct val="100000"/>
                        </a:lnSpc>
                        <a:spcBef>
                          <a:spcPts val="0"/>
                        </a:spcBef>
                        <a:spcAft>
                          <a:spcPts val="0"/>
                        </a:spcAft>
                      </a:pPr>
                      <a:r>
                        <a:rPr lang="en-US" sz="1400" b="0" dirty="0">
                          <a:effectLst/>
                          <a:latin typeface="Arial" panose="020B0604020202020204" pitchFamily="34" charset="0"/>
                          <a:cs typeface="Arial" panose="020B0604020202020204" pitchFamily="34" charset="0"/>
                        </a:rPr>
                        <a:t>Median</a:t>
                      </a:r>
                      <a:endParaRPr lang="en-US" sz="1400" b="0" dirty="0">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solidFill>
                        <a:schemeClr val="tx1"/>
                      </a:solidFill>
                      <a:prstDash val="solid"/>
                      <a:round/>
                      <a:headEnd type="none" w="med" len="med"/>
                      <a:tailEnd type="none" w="med" len="med"/>
                    </a:lnB>
                    <a:noFill/>
                  </a:tcPr>
                </a:tc>
                <a:tc>
                  <a:txBody>
                    <a:bodyPr/>
                    <a:lstStyle/>
                    <a:p>
                      <a:pPr marL="0" algn="ctr">
                        <a:lnSpc>
                          <a:spcPct val="100000"/>
                        </a:lnSpc>
                        <a:spcBef>
                          <a:spcPts val="0"/>
                        </a:spcBef>
                        <a:spcAft>
                          <a:spcPts val="0"/>
                        </a:spcAft>
                      </a:pPr>
                      <a:r>
                        <a:rPr lang="en-US" sz="1400" b="0" dirty="0">
                          <a:solidFill>
                            <a:schemeClr val="tx1"/>
                          </a:solidFill>
                          <a:effectLst/>
                          <a:latin typeface="Arial" panose="020B0604020202020204" pitchFamily="34" charset="0"/>
                          <a:cs typeface="Arial" panose="020B0604020202020204" pitchFamily="34" charset="0"/>
                        </a:rPr>
                        <a:t>1.0</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solidFill>
                        <a:schemeClr val="tx1"/>
                      </a:solidFill>
                      <a:prstDash val="solid"/>
                      <a:round/>
                      <a:headEnd type="none" w="med" len="med"/>
                      <a:tailEnd type="none" w="med" len="med"/>
                    </a:lnB>
                    <a:noFill/>
                  </a:tcPr>
                </a:tc>
                <a:tc>
                  <a:txBody>
                    <a:bodyPr/>
                    <a:lstStyle/>
                    <a:p>
                      <a:pPr marL="0" algn="ctr">
                        <a:lnSpc>
                          <a:spcPct val="100000"/>
                        </a:lnSpc>
                        <a:spcBef>
                          <a:spcPts val="0"/>
                        </a:spcBef>
                        <a:spcAft>
                          <a:spcPts val="0"/>
                        </a:spcAft>
                      </a:pPr>
                      <a:r>
                        <a:rPr lang="en-US" sz="1400" b="0" dirty="0">
                          <a:solidFill>
                            <a:schemeClr val="tx1"/>
                          </a:solidFill>
                          <a:effectLst/>
                          <a:latin typeface="Arial" panose="020B0604020202020204" pitchFamily="34" charset="0"/>
                          <a:cs typeface="Arial" panose="020B0604020202020204" pitchFamily="34" charset="0"/>
                        </a:rPr>
                        <a:t>2.0</a:t>
                      </a:r>
                      <a:endParaRPr lang="en-US" sz="1400" b="0" dirty="0">
                        <a:solidFill>
                          <a:schemeClr val="tx1"/>
                        </a:solidFill>
                        <a:effectLst/>
                        <a:latin typeface="Arial" panose="020B0604020202020204" pitchFamily="34" charset="0"/>
                        <a:ea typeface="Calibri"/>
                        <a:cs typeface="Arial" panose="020B0604020202020204" pitchFamily="34" charset="0"/>
                      </a:endParaRPr>
                    </a:p>
                  </a:txBody>
                  <a:tcPr marL="28575" marR="28575" marT="0" marB="0" anchor="ctr">
                    <a:lnL>
                      <a:noFill/>
                    </a:lnL>
                    <a:lnR>
                      <a:noFill/>
                    </a:lnR>
                    <a:lnT>
                      <a:noFill/>
                    </a:lnT>
                    <a:lnB w="2857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bl>
          </a:graphicData>
        </a:graphic>
      </p:graphicFrame>
      <p:sp>
        <p:nvSpPr>
          <p:cNvPr id="7" name="Rectangle 6"/>
          <p:cNvSpPr/>
          <p:nvPr/>
        </p:nvSpPr>
        <p:spPr bwMode="auto">
          <a:xfrm>
            <a:off x="892800" y="3084871"/>
            <a:ext cx="7816242" cy="360000"/>
          </a:xfrm>
          <a:prstGeom prst="rect">
            <a:avLst/>
          </a:prstGeom>
          <a:noFill/>
          <a:ln w="38100" cap="flat" cmpd="sng" algn="ctr">
            <a:solidFill>
              <a:srgbClr val="FF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a:endParaRPr lang="en-US" sz="1200" dirty="0">
              <a:solidFill>
                <a:srgbClr val="FFFFFF"/>
              </a:solidFill>
              <a:latin typeface="Calibri" panose="020F0502020204030204" pitchFamily="34" charset="0"/>
              <a:cs typeface="Arial"/>
            </a:endParaRPr>
          </a:p>
        </p:txBody>
      </p:sp>
      <p:sp>
        <p:nvSpPr>
          <p:cNvPr id="8" name="Rectangle 7"/>
          <p:cNvSpPr/>
          <p:nvPr/>
        </p:nvSpPr>
        <p:spPr>
          <a:xfrm>
            <a:off x="457200" y="5188944"/>
            <a:ext cx="8229600" cy="707886"/>
          </a:xfrm>
          <a:prstGeom prst="rect">
            <a:avLst/>
          </a:prstGeom>
        </p:spPr>
        <p:txBody>
          <a:bodyPr wrap="square" anchor="b">
            <a:spAutoFit/>
          </a:bodyPr>
          <a:lstStyle/>
          <a:p>
            <a:r>
              <a:rPr lang="en-GB" sz="1000" dirty="0">
                <a:solidFill>
                  <a:srgbClr val="000000"/>
                </a:solidFill>
                <a:latin typeface="Arial" panose="020B0604020202020204" pitchFamily="34" charset="0"/>
                <a:cs typeface="Arial" panose="020B0604020202020204" pitchFamily="34" charset="0"/>
              </a:rPr>
              <a:t>Safety set. *Three patients in the combination arm from the randomized set did not receive any </a:t>
            </a:r>
            <a:r>
              <a:rPr lang="en-GB" sz="1000" dirty="0" err="1">
                <a:solidFill>
                  <a:srgbClr val="000000"/>
                </a:solidFill>
                <a:latin typeface="Arial" panose="020B0604020202020204" pitchFamily="34" charset="0"/>
                <a:cs typeface="Arial" panose="020B0604020202020204" pitchFamily="34" charset="0"/>
              </a:rPr>
              <a:t>vPDT</a:t>
            </a:r>
            <a:r>
              <a:rPr lang="en-GB" sz="1000" dirty="0">
                <a:solidFill>
                  <a:srgbClr val="000000"/>
                </a:solidFill>
                <a:latin typeface="Arial" panose="020B0604020202020204" pitchFamily="34" charset="0"/>
                <a:cs typeface="Arial" panose="020B0604020202020204" pitchFamily="34" charset="0"/>
              </a:rPr>
              <a:t>, </a:t>
            </a:r>
            <a:r>
              <a:rPr lang="en-GB" sz="1000" dirty="0" smtClean="0">
                <a:solidFill>
                  <a:srgbClr val="000000"/>
                </a:solidFill>
                <a:latin typeface="Arial" panose="020B0604020202020204" pitchFamily="34" charset="0"/>
                <a:cs typeface="Arial" panose="020B0604020202020204" pitchFamily="34" charset="0"/>
              </a:rPr>
              <a:t>7 patients </a:t>
            </a:r>
            <a:r>
              <a:rPr lang="en-GB" sz="1000" dirty="0">
                <a:solidFill>
                  <a:srgbClr val="000000"/>
                </a:solidFill>
                <a:latin typeface="Arial" panose="020B0604020202020204" pitchFamily="34" charset="0"/>
                <a:cs typeface="Arial" panose="020B0604020202020204" pitchFamily="34" charset="0"/>
              </a:rPr>
              <a:t>in the ranibizumab monotherapy arm received at least </a:t>
            </a:r>
            <a:r>
              <a:rPr lang="en-GB" sz="1000" dirty="0" smtClean="0">
                <a:solidFill>
                  <a:srgbClr val="000000"/>
                </a:solidFill>
                <a:latin typeface="Arial" panose="020B0604020202020204" pitchFamily="34" charset="0"/>
                <a:cs typeface="Arial" panose="020B0604020202020204" pitchFamily="34" charset="0"/>
              </a:rPr>
              <a:t>1 </a:t>
            </a:r>
            <a:r>
              <a:rPr lang="en-GB" sz="1000" dirty="0" err="1" smtClean="0">
                <a:solidFill>
                  <a:srgbClr val="000000"/>
                </a:solidFill>
                <a:latin typeface="Arial" panose="020B0604020202020204" pitchFamily="34" charset="0"/>
                <a:cs typeface="Arial" panose="020B0604020202020204" pitchFamily="34" charset="0"/>
              </a:rPr>
              <a:t>vPDT</a:t>
            </a:r>
            <a:r>
              <a:rPr lang="en-GB" sz="1000" dirty="0">
                <a:solidFill>
                  <a:srgbClr val="000000"/>
                </a:solidFill>
                <a:latin typeface="Arial" panose="020B0604020202020204" pitchFamily="34" charset="0"/>
                <a:cs typeface="Arial" panose="020B0604020202020204" pitchFamily="34" charset="0"/>
              </a:rPr>
              <a:t>, and </a:t>
            </a:r>
            <a:r>
              <a:rPr lang="en-GB" sz="1000" dirty="0" smtClean="0">
                <a:solidFill>
                  <a:srgbClr val="000000"/>
                </a:solidFill>
                <a:latin typeface="Arial" panose="020B0604020202020204" pitchFamily="34" charset="0"/>
                <a:cs typeface="Arial" panose="020B0604020202020204" pitchFamily="34" charset="0"/>
              </a:rPr>
              <a:t>1 patient </a:t>
            </a:r>
            <a:r>
              <a:rPr lang="en-GB" sz="1000" dirty="0">
                <a:solidFill>
                  <a:srgbClr val="000000"/>
                </a:solidFill>
                <a:latin typeface="Arial" panose="020B0604020202020204" pitchFamily="34" charset="0"/>
                <a:cs typeface="Arial" panose="020B0604020202020204" pitchFamily="34" charset="0"/>
              </a:rPr>
              <a:t>randomized to ranibizumab monotherapy did not receive any treatment, and hence was not included in the safety set. </a:t>
            </a:r>
          </a:p>
          <a:p>
            <a:r>
              <a:rPr lang="en-GB" sz="1000" dirty="0">
                <a:solidFill>
                  <a:srgbClr val="000000"/>
                </a:solidFill>
                <a:latin typeface="Arial" panose="020B0604020202020204" pitchFamily="34" charset="0"/>
                <a:cs typeface="Arial" panose="020B0604020202020204" pitchFamily="34" charset="0"/>
              </a:rPr>
              <a:t>**n is the total number of patients with at least </a:t>
            </a:r>
            <a:r>
              <a:rPr lang="en-GB" sz="1000" dirty="0" smtClean="0">
                <a:solidFill>
                  <a:srgbClr val="000000"/>
                </a:solidFill>
                <a:latin typeface="Arial" panose="020B0604020202020204" pitchFamily="34" charset="0"/>
                <a:cs typeface="Arial" panose="020B0604020202020204" pitchFamily="34" charset="0"/>
              </a:rPr>
              <a:t>1 injection</a:t>
            </a:r>
            <a:r>
              <a:rPr lang="en-GB" sz="1000" dirty="0">
                <a:solidFill>
                  <a:srgbClr val="00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707672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05347"/>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kern="0" dirty="0"/>
              <a:t>Deaths, </a:t>
            </a:r>
            <a:r>
              <a:rPr lang="en-US" kern="0" dirty="0" smtClean="0"/>
              <a:t>ocular, </a:t>
            </a:r>
            <a:r>
              <a:rPr lang="en-US" kern="0" dirty="0"/>
              <a:t>and </a:t>
            </a:r>
            <a:r>
              <a:rPr lang="en-US" kern="0" dirty="0" smtClean="0"/>
              <a:t>nonocular </a:t>
            </a:r>
            <a:r>
              <a:rPr lang="en-US" kern="0" dirty="0"/>
              <a:t>SAEs regardless of study-drug relationship up to </a:t>
            </a:r>
            <a:r>
              <a:rPr lang="en-US" kern="0" dirty="0" smtClean="0"/>
              <a:t>month </a:t>
            </a:r>
            <a:r>
              <a:rPr lang="en-US" kern="0" dirty="0"/>
              <a:t>12</a:t>
            </a:r>
          </a:p>
          <a:p>
            <a:pPr eaLnBrk="1" hangingPunct="1"/>
            <a:endParaRPr lang="en-US" altLang="en-US" kern="0" dirty="0"/>
          </a:p>
        </p:txBody>
      </p:sp>
      <p:graphicFrame>
        <p:nvGraphicFramePr>
          <p:cNvPr id="5" name="Table 4"/>
          <p:cNvGraphicFramePr>
            <a:graphicFrameLocks noGrp="1"/>
          </p:cNvGraphicFramePr>
          <p:nvPr>
            <p:extLst>
              <p:ext uri="{D42A27DB-BD31-4B8C-83A1-F6EECF244321}">
                <p14:modId xmlns:p14="http://schemas.microsoft.com/office/powerpoint/2010/main" val="3572607449"/>
              </p:ext>
            </p:extLst>
          </p:nvPr>
        </p:nvGraphicFramePr>
        <p:xfrm>
          <a:off x="751144" y="1752600"/>
          <a:ext cx="7959044" cy="2977199"/>
        </p:xfrm>
        <a:graphic>
          <a:graphicData uri="http://schemas.openxmlformats.org/drawingml/2006/table">
            <a:tbl>
              <a:tblPr/>
              <a:tblGrid>
                <a:gridCol w="3060000">
                  <a:extLst>
                    <a:ext uri="{9D8B030D-6E8A-4147-A177-3AD203B41FA5}">
                      <a16:colId xmlns="" xmlns:a16="http://schemas.microsoft.com/office/drawing/2014/main" val="20000"/>
                    </a:ext>
                  </a:extLst>
                </a:gridCol>
                <a:gridCol w="2449522">
                  <a:extLst>
                    <a:ext uri="{9D8B030D-6E8A-4147-A177-3AD203B41FA5}">
                      <a16:colId xmlns="" xmlns:a16="http://schemas.microsoft.com/office/drawing/2014/main" val="20001"/>
                    </a:ext>
                  </a:extLst>
                </a:gridCol>
                <a:gridCol w="2449522">
                  <a:extLst>
                    <a:ext uri="{9D8B030D-6E8A-4147-A177-3AD203B41FA5}">
                      <a16:colId xmlns="" xmlns:a16="http://schemas.microsoft.com/office/drawing/2014/main" val="20002"/>
                    </a:ext>
                  </a:extLst>
                </a:gridCol>
              </a:tblGrid>
              <a:tr h="640667">
                <a:tc>
                  <a:txBody>
                    <a:bodyPr/>
                    <a:lstStyle/>
                    <a:p>
                      <a:pPr algn="l">
                        <a:lnSpc>
                          <a:spcPct val="100000"/>
                        </a:lnSpc>
                        <a:spcBef>
                          <a:spcPts val="0"/>
                        </a:spcBef>
                        <a:spcAft>
                          <a:spcPts val="0"/>
                        </a:spcAft>
                      </a:pPr>
                      <a:r>
                        <a:rPr lang="en-GB" sz="1400" b="1" dirty="0">
                          <a:solidFill>
                            <a:schemeClr val="tx1"/>
                          </a:solidFill>
                          <a:latin typeface="+mn-lt"/>
                          <a:ea typeface="Calibri"/>
                          <a:cs typeface="Calibri" pitchFamily="34" charset="0"/>
                        </a:rPr>
                        <a:t>Number of patients</a:t>
                      </a:r>
                      <a:r>
                        <a:rPr lang="en-GB" sz="1400" b="1" baseline="0" dirty="0">
                          <a:solidFill>
                            <a:schemeClr val="tx1"/>
                          </a:solidFill>
                          <a:latin typeface="+mn-lt"/>
                          <a:ea typeface="Calibri"/>
                          <a:cs typeface="Calibri" pitchFamily="34" charset="0"/>
                        </a:rPr>
                        <a:t>, n (%)</a:t>
                      </a:r>
                      <a:endParaRPr lang="en-GB" sz="1400" b="1" dirty="0">
                        <a:solidFill>
                          <a:schemeClr val="tx1"/>
                        </a:solidFill>
                        <a:latin typeface="+mn-lt"/>
                        <a:ea typeface="Calibri"/>
                        <a:cs typeface="Calibri" pitchFamily="34" charset="0"/>
                      </a:endParaRPr>
                    </a:p>
                  </a:txBody>
                  <a:tcPr marL="0" marR="34290" anchor="ctr">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marR="0" lvl="0" indent="0" algn="ctr" defTabSz="4316413" rtl="0" eaLnBrk="1" fontAlgn="base" latinLnBrk="0" hangingPunct="1">
                        <a:lnSpc>
                          <a:spcPct val="100000"/>
                        </a:lnSpc>
                        <a:spcBef>
                          <a:spcPts val="0"/>
                        </a:spcBef>
                        <a:spcAft>
                          <a:spcPts val="0"/>
                        </a:spcAft>
                        <a:buClrTx/>
                        <a:buSzTx/>
                        <a:buFontTx/>
                        <a:buNone/>
                        <a:tabLst/>
                      </a:pPr>
                      <a:r>
                        <a:rPr kumimoji="0" lang="en-GB" altLang="en-US" sz="1400" b="1" i="0" u="none" strike="noStrike" cap="none" normalizeH="0" baseline="0" dirty="0">
                          <a:ln>
                            <a:noFill/>
                          </a:ln>
                          <a:solidFill>
                            <a:schemeClr val="tx1"/>
                          </a:solidFill>
                          <a:effectLst/>
                          <a:latin typeface="+mn-lt"/>
                          <a:cs typeface="Arial" charset="0"/>
                        </a:rPr>
                        <a:t>Ranibizumab 0.5 mg + vPDT</a:t>
                      </a:r>
                    </a:p>
                    <a:p>
                      <a:pPr marL="0" marR="0" lvl="0" indent="0" algn="ctr" defTabSz="4316413" rtl="0" eaLnBrk="1" fontAlgn="base" latinLnBrk="0" hangingPunct="1">
                        <a:lnSpc>
                          <a:spcPct val="100000"/>
                        </a:lnSpc>
                        <a:spcBef>
                          <a:spcPts val="0"/>
                        </a:spcBef>
                        <a:spcAft>
                          <a:spcPts val="0"/>
                        </a:spcAft>
                        <a:buClrTx/>
                        <a:buSzTx/>
                        <a:buFontTx/>
                        <a:buNone/>
                        <a:tabLst/>
                      </a:pPr>
                      <a:r>
                        <a:rPr kumimoji="0" lang="en-GB" altLang="en-US" sz="1400" b="1" i="0" u="none" strike="noStrike" cap="none" normalizeH="0" baseline="0" dirty="0">
                          <a:ln>
                            <a:noFill/>
                          </a:ln>
                          <a:solidFill>
                            <a:schemeClr val="tx1"/>
                          </a:solidFill>
                          <a:effectLst/>
                          <a:latin typeface="+mn-lt"/>
                          <a:cs typeface="Arial" charset="0"/>
                        </a:rPr>
                        <a:t>(n=172)*</a:t>
                      </a:r>
                      <a:endParaRPr kumimoji="0" lang="en-US" altLang="en-US" sz="1400" b="1" i="0" u="none" strike="noStrike" cap="none" normalizeH="0" baseline="0" dirty="0">
                        <a:ln>
                          <a:noFill/>
                        </a:ln>
                        <a:solidFill>
                          <a:schemeClr val="tx1"/>
                        </a:solidFill>
                        <a:effectLst/>
                        <a:latin typeface="+mn-lt"/>
                        <a:cs typeface="Arial" charset="0"/>
                      </a:endParaRPr>
                    </a:p>
                  </a:txBody>
                  <a:tcPr marL="0" marR="0" marT="45722" marB="45722"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00B050"/>
                    </a:solidFill>
                  </a:tcPr>
                </a:tc>
                <a:tc>
                  <a:txBody>
                    <a:bodyPr/>
                    <a:lstStyle>
                      <a:lvl1pPr defTabSz="4316413">
                        <a:buFont typeface="Arial" charset="0"/>
                        <a:defRPr sz="13700">
                          <a:solidFill>
                            <a:schemeClr val="tx1"/>
                          </a:solidFill>
                          <a:latin typeface="News Gothic MT" pitchFamily="34" charset="0"/>
                        </a:defRPr>
                      </a:lvl1pPr>
                      <a:lvl2pPr marL="2157413" defTabSz="4316413">
                        <a:buFont typeface="Arial" charset="0"/>
                        <a:defRPr sz="12000">
                          <a:solidFill>
                            <a:schemeClr val="tx1"/>
                          </a:solidFill>
                          <a:latin typeface="News Gothic MT" pitchFamily="34" charset="0"/>
                        </a:defRPr>
                      </a:lvl2pPr>
                      <a:lvl3pPr marL="4316413" defTabSz="4316413">
                        <a:buFont typeface="Arial" charset="0"/>
                        <a:defRPr sz="10300">
                          <a:solidFill>
                            <a:schemeClr val="tx1"/>
                          </a:solidFill>
                          <a:latin typeface="News Gothic MT" pitchFamily="34" charset="0"/>
                        </a:defRPr>
                      </a:lvl3pPr>
                      <a:lvl4pPr marL="6475413" defTabSz="4316413">
                        <a:buFont typeface="Arial" charset="0"/>
                        <a:defRPr sz="8600">
                          <a:solidFill>
                            <a:schemeClr val="tx1"/>
                          </a:solidFill>
                          <a:latin typeface="News Gothic MT" pitchFamily="34" charset="0"/>
                        </a:defRPr>
                      </a:lvl4pPr>
                      <a:lvl5pPr marL="8634413" defTabSz="4316413">
                        <a:buFont typeface="Arial" charset="0"/>
                        <a:defRPr sz="8600">
                          <a:solidFill>
                            <a:schemeClr val="tx1"/>
                          </a:solidFill>
                          <a:latin typeface="News Gothic MT" pitchFamily="34" charset="0"/>
                        </a:defRPr>
                      </a:lvl5pPr>
                      <a:lvl6pPr marL="9091613" indent="1588" defTabSz="4316413" eaLnBrk="0" fontAlgn="base" hangingPunct="0">
                        <a:spcBef>
                          <a:spcPct val="20000"/>
                        </a:spcBef>
                        <a:spcAft>
                          <a:spcPct val="0"/>
                        </a:spcAft>
                        <a:buFont typeface="Arial" charset="0"/>
                        <a:defRPr sz="8600">
                          <a:solidFill>
                            <a:schemeClr val="tx1"/>
                          </a:solidFill>
                          <a:latin typeface="News Gothic MT" pitchFamily="34" charset="0"/>
                        </a:defRPr>
                      </a:lvl6pPr>
                      <a:lvl7pPr marL="9548813" indent="1588" defTabSz="4316413" eaLnBrk="0" fontAlgn="base" hangingPunct="0">
                        <a:spcBef>
                          <a:spcPct val="20000"/>
                        </a:spcBef>
                        <a:spcAft>
                          <a:spcPct val="0"/>
                        </a:spcAft>
                        <a:buFont typeface="Arial" charset="0"/>
                        <a:defRPr sz="8600">
                          <a:solidFill>
                            <a:schemeClr val="tx1"/>
                          </a:solidFill>
                          <a:latin typeface="News Gothic MT" pitchFamily="34" charset="0"/>
                        </a:defRPr>
                      </a:lvl7pPr>
                      <a:lvl8pPr marL="10006013" indent="1588" defTabSz="4316413" eaLnBrk="0" fontAlgn="base" hangingPunct="0">
                        <a:spcBef>
                          <a:spcPct val="20000"/>
                        </a:spcBef>
                        <a:spcAft>
                          <a:spcPct val="0"/>
                        </a:spcAft>
                        <a:buFont typeface="Arial" charset="0"/>
                        <a:defRPr sz="8600">
                          <a:solidFill>
                            <a:schemeClr val="tx1"/>
                          </a:solidFill>
                          <a:latin typeface="News Gothic MT" pitchFamily="34" charset="0"/>
                        </a:defRPr>
                      </a:lvl8pPr>
                      <a:lvl9pPr marL="10463213" indent="1588" defTabSz="4316413" eaLnBrk="0" fontAlgn="base" hangingPunct="0">
                        <a:spcBef>
                          <a:spcPct val="20000"/>
                        </a:spcBef>
                        <a:spcAft>
                          <a:spcPct val="0"/>
                        </a:spcAft>
                        <a:buFont typeface="Arial" charset="0"/>
                        <a:defRPr sz="8600">
                          <a:solidFill>
                            <a:schemeClr val="tx1"/>
                          </a:solidFill>
                          <a:latin typeface="News Gothic MT" pitchFamily="34" charset="0"/>
                        </a:defRPr>
                      </a:lvl9pPr>
                    </a:lstStyle>
                    <a:p>
                      <a:pPr marL="0" marR="0" lvl="0" indent="0" algn="ctr" defTabSz="4316413" rtl="0" eaLnBrk="1" fontAlgn="base" latinLnBrk="0" hangingPunct="1">
                        <a:lnSpc>
                          <a:spcPct val="100000"/>
                        </a:lnSpc>
                        <a:spcBef>
                          <a:spcPts val="0"/>
                        </a:spcBef>
                        <a:spcAft>
                          <a:spcPts val="0"/>
                        </a:spcAft>
                        <a:buClrTx/>
                        <a:buSzTx/>
                        <a:buFontTx/>
                        <a:buNone/>
                        <a:tabLst/>
                      </a:pPr>
                      <a:r>
                        <a:rPr kumimoji="0" lang="en-GB" altLang="en-US" sz="1400" b="1" i="0" u="none" strike="noStrike" cap="none" normalizeH="0" baseline="0" dirty="0">
                          <a:ln>
                            <a:noFill/>
                          </a:ln>
                          <a:solidFill>
                            <a:schemeClr val="tx1"/>
                          </a:solidFill>
                          <a:effectLst/>
                          <a:latin typeface="+mn-lt"/>
                          <a:cs typeface="Arial" charset="0"/>
                        </a:rPr>
                        <a:t>Ranibizumab 0.5 mg</a:t>
                      </a:r>
                    </a:p>
                    <a:p>
                      <a:pPr marL="0" marR="0" lvl="0" indent="0" algn="ctr" defTabSz="4316413" rtl="0" eaLnBrk="1" fontAlgn="base" latinLnBrk="0" hangingPunct="1">
                        <a:lnSpc>
                          <a:spcPct val="100000"/>
                        </a:lnSpc>
                        <a:spcBef>
                          <a:spcPts val="0"/>
                        </a:spcBef>
                        <a:spcAft>
                          <a:spcPts val="0"/>
                        </a:spcAft>
                        <a:buClrTx/>
                        <a:buSzTx/>
                        <a:buFontTx/>
                        <a:buNone/>
                        <a:tabLst/>
                      </a:pPr>
                      <a:r>
                        <a:rPr kumimoji="0" lang="en-GB" altLang="en-US" sz="1400" b="1" i="0" u="none" strike="noStrike" cap="none" normalizeH="0" baseline="0" dirty="0">
                          <a:ln>
                            <a:noFill/>
                          </a:ln>
                          <a:solidFill>
                            <a:schemeClr val="tx1"/>
                          </a:solidFill>
                          <a:effectLst/>
                          <a:latin typeface="+mn-lt"/>
                          <a:cs typeface="Arial" charset="0"/>
                        </a:rPr>
                        <a:t>(n=149)*</a:t>
                      </a:r>
                      <a:endParaRPr kumimoji="0" lang="en-US" altLang="en-US" sz="1400" b="1" i="0" u="none" strike="noStrike" cap="none" normalizeH="0" baseline="0" dirty="0">
                        <a:ln>
                          <a:noFill/>
                        </a:ln>
                        <a:solidFill>
                          <a:schemeClr val="tx1"/>
                        </a:solidFill>
                        <a:effectLst/>
                        <a:latin typeface="+mn-lt"/>
                        <a:cs typeface="Arial" charset="0"/>
                      </a:endParaRPr>
                    </a:p>
                  </a:txBody>
                  <a:tcPr marL="0" marR="0" marT="45722" marB="45722"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00B0F0"/>
                    </a:solidFill>
                  </a:tcPr>
                </a:tc>
                <a:extLst>
                  <a:ext uri="{0D108BD9-81ED-4DB2-BD59-A6C34878D82A}">
                    <a16:rowId xmlns="" xmlns:a16="http://schemas.microsoft.com/office/drawing/2014/main" val="10000"/>
                  </a:ext>
                </a:extLst>
              </a:tr>
              <a:tr h="339174">
                <a:tc>
                  <a:txBody>
                    <a:bodyPr/>
                    <a:lstStyle/>
                    <a:p>
                      <a:pPr marL="0" algn="l" defTabSz="914400" rtl="0" eaLnBrk="1" latinLnBrk="0" hangingPunct="1">
                        <a:lnSpc>
                          <a:spcPct val="100000"/>
                        </a:lnSpc>
                        <a:spcBef>
                          <a:spcPts val="0"/>
                        </a:spcBef>
                        <a:spcAft>
                          <a:spcPts val="0"/>
                        </a:spcAft>
                      </a:pPr>
                      <a:r>
                        <a:rPr lang="en-US" sz="1400" b="1" kern="1200" dirty="0">
                          <a:solidFill>
                            <a:schemeClr val="tx1"/>
                          </a:solidFill>
                          <a:effectLst/>
                          <a:latin typeface="+mn-lt"/>
                          <a:ea typeface="+mn-ea"/>
                          <a:cs typeface="+mn-cs"/>
                        </a:rPr>
                        <a:t>Deaths**</a:t>
                      </a: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tc>
                  <a:txBody>
                    <a:bodyPr/>
                    <a:lstStyle/>
                    <a:p>
                      <a:pPr algn="ctr">
                        <a:lnSpc>
                          <a:spcPct val="100000"/>
                        </a:lnSpc>
                        <a:spcBef>
                          <a:spcPts val="0"/>
                        </a:spcBef>
                        <a:spcAft>
                          <a:spcPts val="0"/>
                        </a:spcAft>
                      </a:pPr>
                      <a:r>
                        <a:rPr lang="en-US" sz="1400" b="1" dirty="0">
                          <a:solidFill>
                            <a:schemeClr val="tx1"/>
                          </a:solidFill>
                          <a:effectLst/>
                          <a:latin typeface="+mn-lt"/>
                          <a:ea typeface="Calibri"/>
                          <a:cs typeface="Times New Roman"/>
                        </a:rPr>
                        <a:t>1 (0.6)</a:t>
                      </a: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tc>
                  <a:txBody>
                    <a:bodyPr/>
                    <a:lstStyle/>
                    <a:p>
                      <a:pPr algn="ctr">
                        <a:lnSpc>
                          <a:spcPct val="100000"/>
                        </a:lnSpc>
                        <a:spcBef>
                          <a:spcPts val="0"/>
                        </a:spcBef>
                        <a:spcAft>
                          <a:spcPts val="0"/>
                        </a:spcAft>
                      </a:pPr>
                      <a:r>
                        <a:rPr lang="en-US" sz="1400" b="1" dirty="0">
                          <a:solidFill>
                            <a:schemeClr val="tx1"/>
                          </a:solidFill>
                          <a:effectLst/>
                          <a:latin typeface="+mn-lt"/>
                          <a:ea typeface="Calibri"/>
                          <a:cs typeface="Times New Roman"/>
                        </a:rPr>
                        <a:t>(0.0)</a:t>
                      </a:r>
                    </a:p>
                  </a:txBody>
                  <a:tcPr marL="28575" marR="28575" marT="0" marB="0" anchor="ctr">
                    <a:lnL>
                      <a:noFill/>
                    </a:lnL>
                    <a:lnR>
                      <a:noFill/>
                    </a:lnR>
                    <a:lnT w="28575" cap="flat" cmpd="sng" algn="ctr">
                      <a:solidFill>
                        <a:schemeClr val="tx1"/>
                      </a:solidFill>
                      <a:prstDash val="solid"/>
                      <a:round/>
                      <a:headEnd type="none" w="med" len="med"/>
                      <a:tailEnd type="none" w="med" len="med"/>
                    </a:lnT>
                    <a:lnB>
                      <a:noFill/>
                    </a:lnB>
                    <a:noFill/>
                  </a:tcPr>
                </a:tc>
                <a:extLst>
                  <a:ext uri="{0D108BD9-81ED-4DB2-BD59-A6C34878D82A}">
                    <a16:rowId xmlns="" xmlns:a16="http://schemas.microsoft.com/office/drawing/2014/main" val="10001"/>
                  </a:ext>
                </a:extLst>
              </a:tr>
              <a:tr h="527604">
                <a:tc>
                  <a:txBody>
                    <a:bodyPr/>
                    <a:lstStyle/>
                    <a:p>
                      <a:pPr marL="0" algn="l"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Ocular SAEs in the study eye, total</a:t>
                      </a:r>
                    </a:p>
                  </a:txBody>
                  <a:tcPr marL="28575" marR="28575"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1 (0.6)</a:t>
                      </a:r>
                    </a:p>
                  </a:txBody>
                  <a:tcPr marL="28575" marR="28575"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3 (2.0)</a:t>
                      </a:r>
                    </a:p>
                  </a:txBody>
                  <a:tcPr marL="28575" marR="28575" marT="0" marB="0" anchor="ctr">
                    <a:lnL>
                      <a:noFill/>
                    </a:lnL>
                    <a:lnR>
                      <a:noFill/>
                    </a:lnR>
                    <a:lnT>
                      <a:noFill/>
                    </a:lnT>
                    <a:lnB>
                      <a:noFill/>
                    </a:lnB>
                    <a:noFill/>
                  </a:tcPr>
                </a:tc>
                <a:extLst>
                  <a:ext uri="{0D108BD9-81ED-4DB2-BD59-A6C34878D82A}">
                    <a16:rowId xmlns="" xmlns:a16="http://schemas.microsoft.com/office/drawing/2014/main" val="10002"/>
                  </a:ext>
                </a:extLst>
              </a:tr>
              <a:tr h="339174">
                <a:tc>
                  <a:txBody>
                    <a:bodyPr/>
                    <a:lstStyle/>
                    <a:p>
                      <a:pPr marL="457200" lvl="1" algn="l"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Vitreous hemorrhage</a:t>
                      </a:r>
                    </a:p>
                  </a:txBody>
                  <a:tcPr marL="28575" marR="28575"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1 (0.6)</a:t>
                      </a:r>
                    </a:p>
                  </a:txBody>
                  <a:tcPr marL="28575" marR="28575"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baseline="0" dirty="0">
                          <a:solidFill>
                            <a:srgbClr val="0070C0"/>
                          </a:solidFill>
                          <a:effectLst/>
                          <a:latin typeface="+mn-lt"/>
                          <a:ea typeface="+mn-ea"/>
                          <a:cs typeface="+mn-cs"/>
                        </a:rPr>
                        <a:t>3 (2.0)</a:t>
                      </a:r>
                    </a:p>
                  </a:txBody>
                  <a:tcPr marL="28575" marR="28575" marT="0" marB="0" anchor="ctr">
                    <a:lnL>
                      <a:noFill/>
                    </a:lnL>
                    <a:lnR>
                      <a:noFill/>
                    </a:lnR>
                    <a:lnT>
                      <a:noFill/>
                    </a:lnT>
                    <a:lnB>
                      <a:noFill/>
                    </a:lnB>
                    <a:noFill/>
                  </a:tcPr>
                </a:tc>
                <a:extLst>
                  <a:ext uri="{0D108BD9-81ED-4DB2-BD59-A6C34878D82A}">
                    <a16:rowId xmlns="" xmlns:a16="http://schemas.microsoft.com/office/drawing/2014/main" val="10003"/>
                  </a:ext>
                </a:extLst>
              </a:tr>
              <a:tr h="376860">
                <a:tc>
                  <a:txBody>
                    <a:bodyPr/>
                    <a:lstStyle/>
                    <a:p>
                      <a:pPr marL="0" algn="l" defTabSz="914400" rtl="0" eaLnBrk="1" latinLnBrk="0" hangingPunct="1">
                        <a:lnSpc>
                          <a:spcPct val="100000"/>
                        </a:lnSpc>
                        <a:spcBef>
                          <a:spcPts val="0"/>
                        </a:spcBef>
                        <a:spcAft>
                          <a:spcPts val="0"/>
                        </a:spcAft>
                      </a:pPr>
                      <a:r>
                        <a:rPr lang="en-GB" sz="1400" b="1" kern="1200" dirty="0">
                          <a:solidFill>
                            <a:schemeClr val="tx1"/>
                          </a:solidFill>
                          <a:effectLst/>
                          <a:latin typeface="+mn-lt"/>
                          <a:ea typeface="+mn-ea"/>
                          <a:cs typeface="+mn-cs"/>
                        </a:rPr>
                        <a:t>Non-ocular SAEs, total</a:t>
                      </a:r>
                    </a:p>
                  </a:txBody>
                  <a:tcPr marL="0" marR="3429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dirty="0">
                          <a:solidFill>
                            <a:schemeClr val="tx1"/>
                          </a:solidFill>
                          <a:effectLst/>
                          <a:latin typeface="+mn-lt"/>
                          <a:ea typeface="+mn-ea"/>
                          <a:cs typeface="+mn-cs"/>
                        </a:rPr>
                        <a:t>13 (7.6)</a:t>
                      </a:r>
                    </a:p>
                  </a:txBody>
                  <a:tcPr marL="24409" marR="24409"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US" sz="1400" b="1" kern="1200" dirty="0">
                          <a:solidFill>
                            <a:schemeClr val="tx1"/>
                          </a:solidFill>
                          <a:effectLst/>
                          <a:latin typeface="+mn-lt"/>
                          <a:ea typeface="+mn-ea"/>
                          <a:cs typeface="+mn-cs"/>
                        </a:rPr>
                        <a:t>11 (7.4)</a:t>
                      </a:r>
                    </a:p>
                  </a:txBody>
                  <a:tcPr marL="24409" marR="24409" marT="0" marB="0" anchor="ctr">
                    <a:lnL>
                      <a:noFill/>
                    </a:lnL>
                    <a:lnR>
                      <a:noFill/>
                    </a:lnR>
                    <a:lnT>
                      <a:noFill/>
                    </a:lnT>
                    <a:lnB>
                      <a:noFill/>
                    </a:lnB>
                    <a:noFill/>
                  </a:tcPr>
                </a:tc>
                <a:extLst>
                  <a:ext uri="{0D108BD9-81ED-4DB2-BD59-A6C34878D82A}">
                    <a16:rowId xmlns="" xmlns:a16="http://schemas.microsoft.com/office/drawing/2014/main" val="10004"/>
                  </a:ext>
                </a:extLst>
              </a:tr>
              <a:tr h="376860">
                <a:tc>
                  <a:txBody>
                    <a:bodyPr/>
                    <a:lstStyle/>
                    <a:p>
                      <a:pPr marL="457200" lvl="1" algn="l" defTabSz="914400" rtl="0" eaLnBrk="1" latinLnBrk="0" hangingPunct="1">
                        <a:lnSpc>
                          <a:spcPct val="100000"/>
                        </a:lnSpc>
                        <a:spcBef>
                          <a:spcPts val="0"/>
                        </a:spcBef>
                        <a:spcAft>
                          <a:spcPts val="0"/>
                        </a:spcAft>
                      </a:pPr>
                      <a:r>
                        <a:rPr lang="en-GB" sz="1400" b="0" kern="1200" dirty="0">
                          <a:solidFill>
                            <a:schemeClr val="tx1"/>
                          </a:solidFill>
                          <a:effectLst/>
                          <a:latin typeface="+mn-lt"/>
                          <a:ea typeface="+mn-ea"/>
                          <a:cs typeface="+mn-cs"/>
                        </a:rPr>
                        <a:t>Inguinal hernia</a:t>
                      </a:r>
                    </a:p>
                  </a:txBody>
                  <a:tcPr marL="0" marR="3429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GB" sz="1400" b="0" kern="1200" dirty="0">
                          <a:solidFill>
                            <a:schemeClr val="tx1"/>
                          </a:solidFill>
                          <a:effectLst/>
                          <a:latin typeface="+mn-lt"/>
                          <a:ea typeface="+mn-ea"/>
                          <a:cs typeface="+mn-cs"/>
                        </a:rPr>
                        <a:t>2 (1.2)</a:t>
                      </a:r>
                      <a:endParaRPr lang="en-US" sz="1400" b="0" kern="1200" dirty="0">
                        <a:solidFill>
                          <a:schemeClr val="tx1"/>
                        </a:solidFill>
                        <a:effectLst/>
                        <a:latin typeface="+mn-lt"/>
                        <a:ea typeface="+mn-ea"/>
                        <a:cs typeface="+mn-cs"/>
                      </a:endParaRPr>
                    </a:p>
                  </a:txBody>
                  <a:tcPr marL="24409" marR="24409" marT="0" marB="0" anchor="ctr">
                    <a:lnL>
                      <a:noFill/>
                    </a:lnL>
                    <a:lnR>
                      <a:noFill/>
                    </a:lnR>
                    <a:lnT>
                      <a:noFill/>
                    </a:lnT>
                    <a:lnB>
                      <a:noFill/>
                    </a:lnB>
                    <a:noFill/>
                  </a:tcPr>
                </a:tc>
                <a:tc>
                  <a:txBody>
                    <a:bodyPr/>
                    <a:lstStyle/>
                    <a:p>
                      <a:pPr marL="0" algn="ctr" defTabSz="914400" rtl="0" eaLnBrk="1" latinLnBrk="0" hangingPunct="1">
                        <a:lnSpc>
                          <a:spcPct val="100000"/>
                        </a:lnSpc>
                        <a:spcBef>
                          <a:spcPts val="0"/>
                        </a:spcBef>
                        <a:spcAft>
                          <a:spcPts val="0"/>
                        </a:spcAft>
                      </a:pPr>
                      <a:r>
                        <a:rPr lang="en-GB" sz="1400" b="0" kern="1200" dirty="0">
                          <a:solidFill>
                            <a:schemeClr val="tx1"/>
                          </a:solidFill>
                          <a:effectLst/>
                          <a:latin typeface="+mn-lt"/>
                          <a:ea typeface="+mn-ea"/>
                          <a:cs typeface="+mn-cs"/>
                        </a:rPr>
                        <a:t>0 (0.0)</a:t>
                      </a:r>
                      <a:endParaRPr lang="en-US" sz="1400" b="0" kern="1200" dirty="0">
                        <a:solidFill>
                          <a:schemeClr val="tx1"/>
                        </a:solidFill>
                        <a:effectLst/>
                        <a:latin typeface="+mn-lt"/>
                        <a:ea typeface="+mn-ea"/>
                        <a:cs typeface="+mn-cs"/>
                      </a:endParaRPr>
                    </a:p>
                  </a:txBody>
                  <a:tcPr marL="24409" marR="24409" marT="0" marB="0" anchor="ctr">
                    <a:lnL>
                      <a:noFill/>
                    </a:lnL>
                    <a:lnR>
                      <a:noFill/>
                    </a:lnR>
                    <a:lnT>
                      <a:noFill/>
                    </a:lnT>
                    <a:lnB>
                      <a:noFill/>
                    </a:lnB>
                    <a:noFill/>
                  </a:tcPr>
                </a:tc>
                <a:extLst>
                  <a:ext uri="{0D108BD9-81ED-4DB2-BD59-A6C34878D82A}">
                    <a16:rowId xmlns="" xmlns:a16="http://schemas.microsoft.com/office/drawing/2014/main" val="10005"/>
                  </a:ext>
                </a:extLst>
              </a:tr>
              <a:tr h="376860">
                <a:tc>
                  <a:txBody>
                    <a:bodyPr/>
                    <a:lstStyle/>
                    <a:p>
                      <a:pPr marL="457200" lvl="1" algn="l" defTabSz="914400" rtl="0" eaLnBrk="1" latinLnBrk="0" hangingPunct="1">
                        <a:lnSpc>
                          <a:spcPct val="100000"/>
                        </a:lnSpc>
                        <a:spcBef>
                          <a:spcPts val="0"/>
                        </a:spcBef>
                        <a:spcAft>
                          <a:spcPts val="0"/>
                        </a:spcAft>
                      </a:pPr>
                      <a:r>
                        <a:rPr lang="en-GB" sz="1400" b="0" kern="1200" dirty="0">
                          <a:solidFill>
                            <a:schemeClr val="tx1"/>
                          </a:solidFill>
                          <a:effectLst/>
                          <a:latin typeface="+mn-lt"/>
                          <a:ea typeface="+mn-ea"/>
                          <a:cs typeface="+mn-cs"/>
                        </a:rPr>
                        <a:t>Pneumonia</a:t>
                      </a:r>
                    </a:p>
                  </a:txBody>
                  <a:tcPr marL="0" marR="34290" anchor="ctr">
                    <a:lnL>
                      <a:noFill/>
                    </a:lnL>
                    <a:lnR>
                      <a:noFill/>
                    </a:lnR>
                    <a:lnT>
                      <a:noFill/>
                    </a:lnT>
                    <a:lnB w="28575" cap="flat" cmpd="sng" algn="ctr">
                      <a:solidFill>
                        <a:schemeClr val="tx1"/>
                      </a:solidFill>
                      <a:prstDash val="solid"/>
                      <a:round/>
                      <a:headEnd type="none" w="med" len="med"/>
                      <a:tailEnd type="none" w="med" len="med"/>
                    </a:lnB>
                    <a:noFill/>
                  </a:tcPr>
                </a:tc>
                <a:tc>
                  <a:txBody>
                    <a:bodyPr/>
                    <a:lstStyle/>
                    <a:p>
                      <a:pPr algn="ctr">
                        <a:lnSpc>
                          <a:spcPct val="100000"/>
                        </a:lnSpc>
                        <a:spcBef>
                          <a:spcPts val="300"/>
                        </a:spcBef>
                        <a:spcAft>
                          <a:spcPts val="300"/>
                        </a:spcAft>
                      </a:pPr>
                      <a:r>
                        <a:rPr lang="en-GB" sz="1400" b="0" dirty="0">
                          <a:solidFill>
                            <a:schemeClr val="tx1"/>
                          </a:solidFill>
                          <a:effectLst/>
                          <a:latin typeface="+mn-lt"/>
                          <a:ea typeface="Calibri"/>
                          <a:cs typeface="Times New Roman"/>
                        </a:rPr>
                        <a:t>0 (0.0)</a:t>
                      </a:r>
                      <a:endParaRPr lang="en-US" sz="1400" b="0" dirty="0">
                        <a:solidFill>
                          <a:schemeClr val="tx1"/>
                        </a:solidFill>
                        <a:effectLst/>
                        <a:latin typeface="+mn-lt"/>
                        <a:ea typeface="Calibri"/>
                        <a:cs typeface="Times New Roman"/>
                      </a:endParaRPr>
                    </a:p>
                  </a:txBody>
                  <a:tcPr marL="28575" marR="28575" marT="0" marB="0" anchor="ctr">
                    <a:lnL>
                      <a:noFill/>
                    </a:lnL>
                    <a:lnR>
                      <a:noFill/>
                    </a:lnR>
                    <a:lnT>
                      <a:noFill/>
                    </a:lnT>
                    <a:lnB w="28575" cap="flat" cmpd="sng" algn="ctr">
                      <a:solidFill>
                        <a:schemeClr val="tx1"/>
                      </a:solidFill>
                      <a:prstDash val="solid"/>
                      <a:round/>
                      <a:headEnd type="none" w="med" len="med"/>
                      <a:tailEnd type="none" w="med" len="med"/>
                    </a:lnB>
                    <a:noFill/>
                  </a:tcPr>
                </a:tc>
                <a:tc>
                  <a:txBody>
                    <a:bodyPr/>
                    <a:lstStyle/>
                    <a:p>
                      <a:pPr algn="ctr">
                        <a:lnSpc>
                          <a:spcPct val="100000"/>
                        </a:lnSpc>
                        <a:spcBef>
                          <a:spcPts val="300"/>
                        </a:spcBef>
                        <a:spcAft>
                          <a:spcPts val="300"/>
                        </a:spcAft>
                      </a:pPr>
                      <a:r>
                        <a:rPr lang="en-GB" sz="1400" b="0" dirty="0">
                          <a:solidFill>
                            <a:schemeClr val="tx1"/>
                          </a:solidFill>
                          <a:effectLst/>
                          <a:latin typeface="+mn-lt"/>
                          <a:ea typeface="Calibri"/>
                          <a:cs typeface="Times New Roman"/>
                        </a:rPr>
                        <a:t>2 (1.3)</a:t>
                      </a:r>
                      <a:endParaRPr lang="en-US" sz="1400" b="0" dirty="0">
                        <a:solidFill>
                          <a:schemeClr val="tx1"/>
                        </a:solidFill>
                        <a:effectLst/>
                        <a:latin typeface="+mn-lt"/>
                        <a:ea typeface="Calibri"/>
                        <a:cs typeface="Times New Roman"/>
                      </a:endParaRPr>
                    </a:p>
                  </a:txBody>
                  <a:tcPr marL="28575" marR="28575" marT="0" marB="0" anchor="ctr">
                    <a:lnL>
                      <a:noFill/>
                    </a:lnL>
                    <a:lnR>
                      <a:noFill/>
                    </a:lnR>
                    <a:lnT>
                      <a:noFill/>
                    </a:lnT>
                    <a:lnB w="2857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bl>
          </a:graphicData>
        </a:graphic>
      </p:graphicFrame>
      <p:sp>
        <p:nvSpPr>
          <p:cNvPr id="7" name="Rectangle 6"/>
          <p:cNvSpPr/>
          <p:nvPr/>
        </p:nvSpPr>
        <p:spPr>
          <a:xfrm>
            <a:off x="678255" y="4813592"/>
            <a:ext cx="8229600" cy="1015663"/>
          </a:xfrm>
          <a:prstGeom prst="rect">
            <a:avLst/>
          </a:prstGeom>
        </p:spPr>
        <p:txBody>
          <a:bodyPr wrap="square" anchor="b">
            <a:spAutoFit/>
          </a:bodyPr>
          <a:lstStyle/>
          <a:p>
            <a:r>
              <a:rPr lang="en-GB" sz="1000" dirty="0">
                <a:solidFill>
                  <a:srgbClr val="000000"/>
                </a:solidFill>
                <a:latin typeface="Arial" panose="020B0604020202020204" pitchFamily="34" charset="0"/>
                <a:cs typeface="Arial" panose="020B0604020202020204" pitchFamily="34" charset="0"/>
              </a:rPr>
              <a:t>Non-ocular SAEs &gt;1.0% in any group are shown. Safety set; </a:t>
            </a:r>
            <a:endParaRPr lang="en-GB" sz="1000" dirty="0" smtClean="0">
              <a:solidFill>
                <a:srgbClr val="000000"/>
              </a:solidFill>
              <a:latin typeface="Arial" panose="020B0604020202020204" pitchFamily="34" charset="0"/>
              <a:cs typeface="Arial" panose="020B0604020202020204" pitchFamily="34" charset="0"/>
            </a:endParaRPr>
          </a:p>
          <a:p>
            <a:r>
              <a:rPr lang="en-GB" sz="1000" dirty="0" smtClean="0">
                <a:solidFill>
                  <a:srgbClr val="000000"/>
                </a:solidFill>
                <a:latin typeface="Arial" panose="020B0604020202020204" pitchFamily="34" charset="0"/>
                <a:cs typeface="Arial" panose="020B0604020202020204" pitchFamily="34" charset="0"/>
              </a:rPr>
              <a:t>**</a:t>
            </a:r>
            <a:r>
              <a:rPr lang="en-GB" sz="1000" dirty="0">
                <a:solidFill>
                  <a:srgbClr val="000000"/>
                </a:solidFill>
                <a:latin typeface="Arial" panose="020B0604020202020204" pitchFamily="34" charset="0"/>
                <a:cs typeface="Arial" panose="020B0604020202020204" pitchFamily="34" charset="0"/>
              </a:rPr>
              <a:t>One patient died </a:t>
            </a:r>
            <a:r>
              <a:rPr lang="en-GB" sz="1000" dirty="0" smtClean="0">
                <a:solidFill>
                  <a:srgbClr val="000000"/>
                </a:solidFill>
                <a:latin typeface="Arial" panose="020B0604020202020204" pitchFamily="34" charset="0"/>
                <a:cs typeface="Arial" panose="020B0604020202020204" pitchFamily="34" charset="0"/>
              </a:rPr>
              <a:t>because of chronic </a:t>
            </a:r>
            <a:r>
              <a:rPr lang="en-GB" sz="1000" dirty="0">
                <a:solidFill>
                  <a:srgbClr val="000000"/>
                </a:solidFill>
                <a:latin typeface="Arial" panose="020B0604020202020204" pitchFamily="34" charset="0"/>
                <a:cs typeface="Arial" panose="020B0604020202020204" pitchFamily="34" charset="0"/>
              </a:rPr>
              <a:t>obstructive pulmonary disease  </a:t>
            </a:r>
            <a:endParaRPr lang="en-GB" sz="1000" dirty="0" smtClean="0">
              <a:solidFill>
                <a:srgbClr val="000000"/>
              </a:solidFill>
              <a:latin typeface="Arial" panose="020B0604020202020204" pitchFamily="34" charset="0"/>
              <a:cs typeface="Arial" panose="020B0604020202020204" pitchFamily="34" charset="0"/>
            </a:endParaRPr>
          </a:p>
          <a:p>
            <a:r>
              <a:rPr lang="en-GB" sz="1000" dirty="0" smtClean="0">
                <a:solidFill>
                  <a:srgbClr val="000000"/>
                </a:solidFill>
                <a:latin typeface="Arial" panose="020B0604020202020204" pitchFamily="34" charset="0"/>
                <a:cs typeface="Arial" panose="020B0604020202020204" pitchFamily="34" charset="0"/>
              </a:rPr>
              <a:t>*</a:t>
            </a:r>
            <a:r>
              <a:rPr lang="en-GB" sz="1000" dirty="0">
                <a:solidFill>
                  <a:srgbClr val="000000"/>
                </a:solidFill>
                <a:latin typeface="Arial" panose="020B0604020202020204" pitchFamily="34" charset="0"/>
                <a:cs typeface="Arial" panose="020B0604020202020204" pitchFamily="34" charset="0"/>
              </a:rPr>
              <a:t>Three patients in the combination arm from the randomized set did not receive any </a:t>
            </a:r>
            <a:r>
              <a:rPr lang="en-GB" sz="1000" dirty="0" err="1">
                <a:solidFill>
                  <a:srgbClr val="000000"/>
                </a:solidFill>
                <a:latin typeface="Arial" panose="020B0604020202020204" pitchFamily="34" charset="0"/>
                <a:cs typeface="Arial" panose="020B0604020202020204" pitchFamily="34" charset="0"/>
              </a:rPr>
              <a:t>vPDT</a:t>
            </a:r>
            <a:r>
              <a:rPr lang="en-GB" sz="1000" dirty="0">
                <a:solidFill>
                  <a:srgbClr val="000000"/>
                </a:solidFill>
                <a:latin typeface="Arial" panose="020B0604020202020204" pitchFamily="34" charset="0"/>
                <a:cs typeface="Arial" panose="020B0604020202020204" pitchFamily="34" charset="0"/>
              </a:rPr>
              <a:t>, </a:t>
            </a:r>
            <a:r>
              <a:rPr lang="en-GB" sz="1000" dirty="0" smtClean="0">
                <a:solidFill>
                  <a:srgbClr val="000000"/>
                </a:solidFill>
                <a:latin typeface="Arial" panose="020B0604020202020204" pitchFamily="34" charset="0"/>
                <a:cs typeface="Arial" panose="020B0604020202020204" pitchFamily="34" charset="0"/>
              </a:rPr>
              <a:t>7 patients </a:t>
            </a:r>
            <a:r>
              <a:rPr lang="en-GB" sz="1000" dirty="0">
                <a:solidFill>
                  <a:srgbClr val="000000"/>
                </a:solidFill>
                <a:latin typeface="Arial" panose="020B0604020202020204" pitchFamily="34" charset="0"/>
                <a:cs typeface="Arial" panose="020B0604020202020204" pitchFamily="34" charset="0"/>
              </a:rPr>
              <a:t>in the ranibizumab monotherapy arm received at least </a:t>
            </a:r>
            <a:r>
              <a:rPr lang="en-GB" sz="1000" dirty="0" smtClean="0">
                <a:solidFill>
                  <a:srgbClr val="000000"/>
                </a:solidFill>
                <a:latin typeface="Arial" panose="020B0604020202020204" pitchFamily="34" charset="0"/>
                <a:cs typeface="Arial" panose="020B0604020202020204" pitchFamily="34" charset="0"/>
              </a:rPr>
              <a:t>1 </a:t>
            </a:r>
            <a:r>
              <a:rPr lang="en-GB" sz="1000" dirty="0" err="1" smtClean="0">
                <a:solidFill>
                  <a:srgbClr val="000000"/>
                </a:solidFill>
                <a:latin typeface="Arial" panose="020B0604020202020204" pitchFamily="34" charset="0"/>
                <a:cs typeface="Arial" panose="020B0604020202020204" pitchFamily="34" charset="0"/>
              </a:rPr>
              <a:t>vPDT</a:t>
            </a:r>
            <a:r>
              <a:rPr lang="en-GB" sz="1000" dirty="0">
                <a:solidFill>
                  <a:srgbClr val="000000"/>
                </a:solidFill>
                <a:latin typeface="Arial" panose="020B0604020202020204" pitchFamily="34" charset="0"/>
                <a:cs typeface="Arial" panose="020B0604020202020204" pitchFamily="34" charset="0"/>
              </a:rPr>
              <a:t>, and </a:t>
            </a:r>
            <a:r>
              <a:rPr lang="en-GB" sz="1000" dirty="0" smtClean="0">
                <a:solidFill>
                  <a:srgbClr val="000000"/>
                </a:solidFill>
                <a:latin typeface="Arial" panose="020B0604020202020204" pitchFamily="34" charset="0"/>
                <a:cs typeface="Arial" panose="020B0604020202020204" pitchFamily="34" charset="0"/>
              </a:rPr>
              <a:t>1 patient </a:t>
            </a:r>
            <a:r>
              <a:rPr lang="en-GB" sz="1000" dirty="0">
                <a:solidFill>
                  <a:srgbClr val="000000"/>
                </a:solidFill>
                <a:latin typeface="Arial" panose="020B0604020202020204" pitchFamily="34" charset="0"/>
                <a:cs typeface="Arial" panose="020B0604020202020204" pitchFamily="34" charset="0"/>
              </a:rPr>
              <a:t>randomized to ranibizumab monotherapy did not receive any treatment, and hence was not included in the safety set. </a:t>
            </a:r>
            <a:endParaRPr lang="en-GB" sz="1000" dirty="0" smtClean="0">
              <a:solidFill>
                <a:srgbClr val="000000"/>
              </a:solidFill>
              <a:latin typeface="Arial" panose="020B0604020202020204" pitchFamily="34" charset="0"/>
              <a:cs typeface="Arial" panose="020B0604020202020204" pitchFamily="34" charset="0"/>
            </a:endParaRPr>
          </a:p>
          <a:p>
            <a:r>
              <a:rPr lang="en-GB" sz="1000" dirty="0" smtClean="0">
                <a:solidFill>
                  <a:srgbClr val="000000"/>
                </a:solidFill>
                <a:latin typeface="Arial" panose="020B0604020202020204" pitchFamily="34" charset="0"/>
                <a:cs typeface="Arial" panose="020B0604020202020204" pitchFamily="34" charset="0"/>
              </a:rPr>
              <a:t>SAE</a:t>
            </a:r>
            <a:r>
              <a:rPr lang="en-GB" sz="1000" dirty="0">
                <a:solidFill>
                  <a:srgbClr val="000000"/>
                </a:solidFill>
                <a:latin typeface="Arial" panose="020B0604020202020204" pitchFamily="34" charset="0"/>
                <a:cs typeface="Arial" panose="020B0604020202020204" pitchFamily="34" charset="0"/>
              </a:rPr>
              <a:t>, serious adverse event</a:t>
            </a:r>
          </a:p>
        </p:txBody>
      </p:sp>
    </p:spTree>
    <p:extLst>
      <p:ext uri="{BB962C8B-B14F-4D97-AF65-F5344CB8AC3E}">
        <p14:creationId xmlns:p14="http://schemas.microsoft.com/office/powerpoint/2010/main" val="3274018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Comment</a:t>
            </a:r>
            <a:endParaRPr lang="en-US" altLang="en-US" dirty="0"/>
          </a:p>
        </p:txBody>
      </p:sp>
      <p:sp>
        <p:nvSpPr>
          <p:cNvPr id="6" name="Rectangle 3"/>
          <p:cNvSpPr txBox="1">
            <a:spLocks noChangeArrowheads="1"/>
          </p:cNvSpPr>
          <p:nvPr/>
        </p:nvSpPr>
        <p:spPr bwMode="auto">
          <a:xfrm>
            <a:off x="457200" y="914400"/>
            <a:ext cx="8153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GB" altLang="en-US" kern="0" dirty="0"/>
              <a:t>The primary objectives of the EVEREST II study were met. </a:t>
            </a:r>
            <a:endParaRPr lang="en-GB" altLang="en-US" kern="0" dirty="0" smtClean="0"/>
          </a:p>
          <a:p>
            <a:pPr eaLnBrk="1" hangingPunct="1"/>
            <a:r>
              <a:rPr lang="en-GB" altLang="en-US" kern="0" dirty="0" smtClean="0"/>
              <a:t>In </a:t>
            </a:r>
            <a:r>
              <a:rPr lang="en-GB" altLang="en-US" kern="0" dirty="0"/>
              <a:t>patients with symptomatic macular PCV, </a:t>
            </a:r>
            <a:r>
              <a:rPr lang="en-GB" altLang="en-US" kern="0" dirty="0" err="1"/>
              <a:t>ranibizumab</a:t>
            </a:r>
            <a:r>
              <a:rPr lang="en-GB" altLang="en-US" kern="0" dirty="0"/>
              <a:t> + </a:t>
            </a:r>
            <a:r>
              <a:rPr lang="en-GB" altLang="en-US" kern="0" dirty="0" err="1"/>
              <a:t>vPDT</a:t>
            </a:r>
            <a:r>
              <a:rPr lang="en-GB" altLang="en-US" kern="0" dirty="0"/>
              <a:t> was superior to </a:t>
            </a:r>
            <a:r>
              <a:rPr lang="en-GB" altLang="en-US" kern="0" dirty="0" err="1"/>
              <a:t>ranibizumab</a:t>
            </a:r>
            <a:r>
              <a:rPr lang="en-GB" altLang="en-US" kern="0" dirty="0"/>
              <a:t> monotherapy </a:t>
            </a:r>
            <a:r>
              <a:rPr lang="en-GB" altLang="en-US" kern="0" dirty="0" smtClean="0"/>
              <a:t>in improving </a:t>
            </a:r>
            <a:r>
              <a:rPr lang="en-US" dirty="0"/>
              <a:t>best-corrected visual acuity </a:t>
            </a:r>
            <a:r>
              <a:rPr lang="en-GB" altLang="en-US" kern="0" dirty="0" smtClean="0"/>
              <a:t>at </a:t>
            </a:r>
            <a:r>
              <a:rPr lang="en-GB" altLang="en-US" kern="0" dirty="0"/>
              <a:t>12 months </a:t>
            </a:r>
            <a:r>
              <a:rPr lang="en-GB" altLang="en-US" kern="0" dirty="0" smtClean="0"/>
              <a:t>and achieving </a:t>
            </a:r>
            <a:r>
              <a:rPr lang="en-GB" altLang="en-US" kern="0" dirty="0"/>
              <a:t>complete </a:t>
            </a:r>
            <a:r>
              <a:rPr lang="en-GB" altLang="en-US" kern="0" dirty="0" err="1"/>
              <a:t>polypoidal</a:t>
            </a:r>
            <a:r>
              <a:rPr lang="en-GB" altLang="en-US" kern="0" dirty="0"/>
              <a:t> lesion regression at 12 </a:t>
            </a:r>
            <a:r>
              <a:rPr lang="en-GB" altLang="en-US" kern="0" dirty="0" smtClean="0"/>
              <a:t>months.</a:t>
            </a:r>
            <a:endParaRPr lang="en-GB" altLang="en-US" kern="0" dirty="0"/>
          </a:p>
          <a:p>
            <a:pPr eaLnBrk="1" hangingPunct="1"/>
            <a:r>
              <a:rPr lang="en-GB" altLang="en-US" kern="0" dirty="0"/>
              <a:t>Importantly, these functional and anatomical outcomes were achieved with fewer injections </a:t>
            </a:r>
            <a:r>
              <a:rPr lang="en-US" dirty="0"/>
              <a:t>over 12 months </a:t>
            </a:r>
            <a:r>
              <a:rPr lang="en-GB" altLang="en-US" kern="0" dirty="0"/>
              <a:t>than </a:t>
            </a:r>
            <a:r>
              <a:rPr lang="en-GB" altLang="en-US" kern="0" dirty="0"/>
              <a:t>anti-vascular endothelial growth factor  </a:t>
            </a:r>
            <a:r>
              <a:rPr lang="en-GB" altLang="en-US" kern="0" dirty="0" smtClean="0"/>
              <a:t>monotherapy</a:t>
            </a:r>
            <a:r>
              <a:rPr lang="en-GB" altLang="en-US" kern="0" dirty="0"/>
              <a:t>, </a:t>
            </a:r>
            <a:r>
              <a:rPr lang="en-US" dirty="0"/>
              <a:t>thereby reducing treatment </a:t>
            </a:r>
            <a:r>
              <a:rPr lang="en-US" dirty="0" smtClean="0"/>
              <a:t>burden.</a:t>
            </a:r>
            <a:endParaRPr lang="en-US" dirty="0"/>
          </a:p>
          <a:p>
            <a:pPr eaLnBrk="1" hangingPunct="1"/>
            <a:r>
              <a:rPr lang="en-GB" altLang="en-US" kern="0" dirty="0"/>
              <a:t>There were no new safety signals compared with the established safety profiles of </a:t>
            </a:r>
            <a:r>
              <a:rPr lang="en-GB" altLang="en-US" kern="0" dirty="0" err="1"/>
              <a:t>ranibizumab</a:t>
            </a:r>
            <a:r>
              <a:rPr lang="en-GB" altLang="en-US" kern="0" dirty="0"/>
              <a:t> and </a:t>
            </a:r>
            <a:r>
              <a:rPr lang="en-GB" altLang="en-US" kern="0" dirty="0" err="1" smtClean="0"/>
              <a:t>vPDT</a:t>
            </a:r>
            <a:r>
              <a:rPr lang="en-US" altLang="en-US" kern="0" dirty="0"/>
              <a:t>.</a:t>
            </a:r>
            <a:endParaRPr lang="en-GB" altLang="en-US" kern="0" dirty="0"/>
          </a:p>
        </p:txBody>
      </p:sp>
    </p:spTree>
    <p:extLst>
      <p:ext uri="{BB962C8B-B14F-4D97-AF65-F5344CB8AC3E}">
        <p14:creationId xmlns:p14="http://schemas.microsoft.com/office/powerpoint/2010/main" val="2915782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Contact Information</a:t>
            </a:r>
            <a:endParaRPr lang="en-US" altLang="en-US" dirty="0"/>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smtClean="0"/>
              <a:t>If you have questions, please contact the corresponding author:</a:t>
            </a:r>
          </a:p>
          <a:p>
            <a:pPr lvl="1" eaLnBrk="1" hangingPunct="1"/>
            <a:r>
              <a:rPr lang="en-US" altLang="en-US" dirty="0"/>
              <a:t>Adrian </a:t>
            </a:r>
            <a:r>
              <a:rPr lang="en-US" altLang="en-US" dirty="0" err="1"/>
              <a:t>Koh</a:t>
            </a:r>
            <a:r>
              <a:rPr lang="en-US" altLang="en-US" dirty="0"/>
              <a:t> Hock </a:t>
            </a:r>
            <a:r>
              <a:rPr lang="en-US" altLang="en-US" dirty="0" err="1"/>
              <a:t>Chuan</a:t>
            </a:r>
            <a:r>
              <a:rPr lang="en-US" altLang="en-US" dirty="0"/>
              <a:t>, MD, FRCS, Eye and Retina Surgeons, 13-03 Camden Medical Centre, 1 Orchard Boulevard, Singapore 248649 (</a:t>
            </a:r>
            <a:r>
              <a:rPr lang="en-US" altLang="en-US" dirty="0" err="1"/>
              <a:t>ak@ers.clinic</a:t>
            </a:r>
            <a:r>
              <a:rPr lang="en-US" altLang="en-US" dirty="0"/>
              <a:t>). </a:t>
            </a:r>
            <a:endParaRPr lang="en-US" altLang="en-US" sz="800" kern="0" dirty="0" smtClean="0"/>
          </a:p>
          <a:p>
            <a:pPr lvl="1" algn="ctr" eaLnBrk="1" hangingPunct="1">
              <a:buFontTx/>
              <a:buNone/>
            </a:pPr>
            <a:r>
              <a:rPr lang="en-US" altLang="en-US" sz="2800" b="1" kern="0" dirty="0" smtClean="0"/>
              <a:t>Funding/Support</a:t>
            </a:r>
          </a:p>
          <a:p>
            <a:pPr lvl="1" eaLnBrk="1" hangingPunct="1">
              <a:buFontTx/>
              <a:buNone/>
            </a:pPr>
            <a:endParaRPr lang="en-US" altLang="en-US" sz="800" kern="0" dirty="0" smtClean="0"/>
          </a:p>
          <a:p>
            <a:pPr eaLnBrk="1" hangingPunct="1"/>
            <a:r>
              <a:rPr lang="en-US" altLang="en-US" kern="0" dirty="0"/>
              <a:t>This study was funded and managed by Novartis Pharma AG. </a:t>
            </a:r>
            <a:endParaRPr lang="en-US" altLang="en-US" kern="0" dirty="0" smtClean="0"/>
          </a:p>
          <a:p>
            <a:pPr eaLnBrk="1" hangingPunct="1"/>
            <a:endParaRPr lang="en-US" altLang="en-US" sz="800" kern="0" dirty="0" smtClean="0"/>
          </a:p>
        </p:txBody>
      </p:sp>
    </p:spTree>
    <p:extLst>
      <p:ext uri="{BB962C8B-B14F-4D97-AF65-F5344CB8AC3E}">
        <p14:creationId xmlns:p14="http://schemas.microsoft.com/office/powerpoint/2010/main" val="4136864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Conflict of Interest Disclosures</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smtClean="0"/>
              <a:t>All </a:t>
            </a:r>
            <a:r>
              <a:rPr lang="en-US" dirty="0"/>
              <a:t>authors have completed and submitted the ICMJE Form for Disclosure of Potential Conflicts of Interest. Dr </a:t>
            </a:r>
            <a:r>
              <a:rPr lang="en-US" dirty="0" err="1"/>
              <a:t>Koh</a:t>
            </a:r>
            <a:r>
              <a:rPr lang="en-US" dirty="0"/>
              <a:t> is a consultant for Novartis, Allergan, Carl Zeiss, Meditec, and Heidelberg Engineering. Dr Lai is a consultant for Allergan, Bayer, Novartis, and Genentech. Dr Takahashi is a consultant for Bayer and Novartis. Dr Wong received travel grants, writing/reviewing fees, and consultancy fees from Novartis and Bayer during the conduct of the study and  consultancy fees from Abbott, Allergan, Genentech, Roche, and Pfizer outside the submitted work. Dr Chen receives financial support from Novartis and Bayer and is a consultant for Bayer. Dr </a:t>
            </a:r>
            <a:r>
              <a:rPr lang="en-US" dirty="0" err="1"/>
              <a:t>Ruamviboonsuk</a:t>
            </a:r>
            <a:r>
              <a:rPr lang="en-US" dirty="0"/>
              <a:t> is a consultant for Allergan, Bayer, and Novartis. Dr Tan receives conference support from Bayer, Heidelberg Engineering, and Novartis. Ms Feller and Dr </a:t>
            </a:r>
            <a:r>
              <a:rPr lang="en-US" dirty="0" err="1"/>
              <a:t>Margaron</a:t>
            </a:r>
            <a:r>
              <a:rPr lang="en-US" dirty="0"/>
              <a:t> are employees of Novartis Pharma AG, Basel, Switzerland. Dr Lim receives travel support from Heidelberg Engineering and Novartis. Dr Lee is a consultant for Alcon, Allergan, Bayer, Novartis, and Santen and is a trustee/board member for Alcon, Allergan, Bayer, and Novartis. No other disclosures were reported</a:t>
            </a:r>
            <a:endParaRPr lang="en-US" altLang="en-US" kern="0" dirty="0" smtClean="0"/>
          </a:p>
          <a:p>
            <a:pPr eaLnBrk="1" hangingPunct="1">
              <a:buFontTx/>
              <a:buNone/>
            </a:pPr>
            <a:endParaRPr lang="en-US" altLang="en-US" kern="0" dirty="0" smtClean="0"/>
          </a:p>
          <a:p>
            <a:pPr eaLnBrk="1" hangingPunct="1">
              <a:buFontTx/>
              <a:buNone/>
            </a:pPr>
            <a:endParaRPr lang="en-US" altLang="en-US" kern="0" dirty="0" smtClean="0"/>
          </a:p>
          <a:p>
            <a:pPr eaLnBrk="1" hangingPunct="1">
              <a:buFontTx/>
              <a:buNone/>
            </a:pPr>
            <a:endParaRPr lang="en-US" altLang="en-US" sz="1400" kern="0" dirty="0"/>
          </a:p>
        </p:txBody>
      </p:sp>
    </p:spTree>
    <p:extLst>
      <p:ext uri="{BB962C8B-B14F-4D97-AF65-F5344CB8AC3E}">
        <p14:creationId xmlns:p14="http://schemas.microsoft.com/office/powerpoint/2010/main" val="68200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a:t>Introduction</a:t>
            </a:r>
          </a:p>
        </p:txBody>
      </p:sp>
      <p:sp>
        <p:nvSpPr>
          <p:cNvPr id="8" name="Rectangle 3"/>
          <p:cNvSpPr txBox="1">
            <a:spLocks noChangeArrowheads="1"/>
          </p:cNvSpPr>
          <p:nvPr/>
        </p:nvSpPr>
        <p:spPr bwMode="auto">
          <a:xfrm>
            <a:off x="457200" y="914400"/>
            <a:ext cx="8153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smtClean="0"/>
              <a:t>Importance:</a:t>
            </a:r>
          </a:p>
          <a:p>
            <a:pPr lvl="1" eaLnBrk="1" hangingPunct="1"/>
            <a:r>
              <a:rPr lang="en-US" dirty="0"/>
              <a:t>Polypoidal choroidal vasculopathy (PCV) is a common subtype of exudative age-related macular degeneration among Asian individuals. To our knowledge, there are no large randomized clinical trials to evaluate intravitreal ranibizumab, with and without verteporfin photodynamic therapy (</a:t>
            </a:r>
            <a:r>
              <a:rPr lang="en-US" dirty="0" err="1"/>
              <a:t>vPDT</a:t>
            </a:r>
            <a:r>
              <a:rPr lang="en-US" dirty="0"/>
              <a:t>), for the treatment of PCV</a:t>
            </a:r>
            <a:r>
              <a:rPr lang="en-US" dirty="0" smtClean="0"/>
              <a:t>.</a:t>
            </a:r>
          </a:p>
          <a:p>
            <a:pPr lvl="1" eaLnBrk="1" hangingPunct="1"/>
            <a:endParaRPr lang="en-US" altLang="en-US" kern="0" dirty="0" smtClean="0"/>
          </a:p>
          <a:p>
            <a:pPr eaLnBrk="1" hangingPunct="1"/>
            <a:r>
              <a:rPr lang="en-US" altLang="en-US" b="1" kern="0" dirty="0" smtClean="0"/>
              <a:t>Objective:</a:t>
            </a:r>
          </a:p>
          <a:p>
            <a:pPr lvl="1" eaLnBrk="1" hangingPunct="1"/>
            <a:r>
              <a:rPr lang="en-US" dirty="0"/>
              <a:t>To compare the efficacy and safety of combination therapy of ranibizumab and </a:t>
            </a:r>
            <a:r>
              <a:rPr lang="en-US" dirty="0" err="1"/>
              <a:t>vPDT</a:t>
            </a:r>
            <a:r>
              <a:rPr lang="en-US" dirty="0"/>
              <a:t> with ranibizumab monotherapy in PCV</a:t>
            </a:r>
            <a:r>
              <a:rPr lang="en-US" dirty="0" smtClean="0"/>
              <a:t>.</a:t>
            </a:r>
          </a:p>
          <a:p>
            <a:pPr lvl="1" eaLnBrk="1" hangingPunct="1"/>
            <a:endParaRPr lang="en-US" altLang="en-US" kern="0" dirty="0"/>
          </a:p>
        </p:txBody>
      </p:sp>
    </p:spTree>
    <p:extLst>
      <p:ext uri="{BB962C8B-B14F-4D97-AF65-F5344CB8AC3E}">
        <p14:creationId xmlns:p14="http://schemas.microsoft.com/office/powerpoint/2010/main" val="1198257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Methods</a:t>
            </a:r>
            <a:endParaRPr lang="en-US" altLang="en-US" dirty="0"/>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a:t>
            </a:r>
            <a:r>
              <a:rPr lang="en-US" altLang="en-US" b="1" dirty="0" smtClean="0"/>
              <a:t>Setting, and Participants</a:t>
            </a:r>
            <a:r>
              <a:rPr lang="en-US" altLang="en-US" b="1" dirty="0"/>
              <a:t>: </a:t>
            </a:r>
          </a:p>
          <a:p>
            <a:pPr lvl="1" eaLnBrk="1" hangingPunct="1"/>
            <a:r>
              <a:rPr lang="en-US" dirty="0"/>
              <a:t>A double-masked, multicenter randomized clinical trial of 322 Asian participants with symptomatic macular PCV confirmed by the Central Reading Center using indocyanine green angiography was conducted between August 7, 2013, and March 2, </a:t>
            </a:r>
            <a:r>
              <a:rPr lang="en-US" dirty="0" smtClean="0"/>
              <a:t>2017.</a:t>
            </a:r>
            <a:endParaRPr lang="en-US" dirty="0" smtClean="0"/>
          </a:p>
          <a:p>
            <a:pPr lvl="1" eaLnBrk="1" hangingPunct="1"/>
            <a:endParaRPr lang="en-US" altLang="en-US" dirty="0"/>
          </a:p>
          <a:p>
            <a:pPr eaLnBrk="1" hangingPunct="1"/>
            <a:r>
              <a:rPr lang="en-US" altLang="en-US" b="1" dirty="0" smtClean="0"/>
              <a:t>Main Outcomes and Measures: </a:t>
            </a:r>
            <a:endParaRPr lang="en-US" altLang="en-US" b="1" dirty="0"/>
          </a:p>
          <a:p>
            <a:pPr lvl="1" eaLnBrk="1" hangingPunct="1"/>
            <a:r>
              <a:rPr lang="en-US" altLang="zh-TW" dirty="0"/>
              <a:t>Step 1 assessed whether combination therapy was noninferior (5-letter margin) to monotherapy for change in best-corrected visual acuity from baseline and superior in complete polyp regression. If noninferiority was established, step 2 assessed whether combination therapy was superior to monotherapy measured by best-corrected visual acuity change at month 12</a:t>
            </a:r>
            <a:r>
              <a:rPr lang="en-US" altLang="zh-TW" dirty="0" smtClean="0"/>
              <a:t>.</a:t>
            </a:r>
          </a:p>
          <a:p>
            <a:pPr lvl="1" eaLnBrk="1" hangingPunct="1"/>
            <a:endParaRPr lang="en-US" altLang="en-US" dirty="0"/>
          </a:p>
        </p:txBody>
      </p:sp>
    </p:spTree>
    <p:extLst>
      <p:ext uri="{BB962C8B-B14F-4D97-AF65-F5344CB8AC3E}">
        <p14:creationId xmlns:p14="http://schemas.microsoft.com/office/powerpoint/2010/main" val="1828075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Methods</a:t>
            </a:r>
            <a:endParaRPr lang="en-US" altLang="en-US" dirty="0"/>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smtClean="0"/>
              <a:t>Limitations</a:t>
            </a:r>
            <a:r>
              <a:rPr lang="en-US" altLang="en-US" b="1" dirty="0"/>
              <a:t>: </a:t>
            </a:r>
          </a:p>
          <a:p>
            <a:pPr lvl="1"/>
            <a:r>
              <a:rPr lang="en-US" dirty="0" smtClean="0"/>
              <a:t>The administration of 3 initial monthly injections was presumptive because it was based </a:t>
            </a:r>
            <a:r>
              <a:rPr lang="en-US" dirty="0"/>
              <a:t>on neovascular age-related macular degeneration treatment </a:t>
            </a:r>
            <a:r>
              <a:rPr lang="en-US" dirty="0" smtClean="0"/>
              <a:t>guidelines, which may not apply to combination treatment. </a:t>
            </a:r>
          </a:p>
          <a:p>
            <a:pPr lvl="1"/>
            <a:r>
              <a:rPr lang="en-US" dirty="0" smtClean="0"/>
              <a:t>Only </a:t>
            </a:r>
            <a:r>
              <a:rPr lang="en-US" dirty="0"/>
              <a:t>Asian participants with PCV were included, and the results may be </a:t>
            </a:r>
            <a:r>
              <a:rPr lang="en-US" dirty="0" err="1"/>
              <a:t>ethnospecific</a:t>
            </a:r>
            <a:r>
              <a:rPr lang="en-US" dirty="0"/>
              <a:t>. </a:t>
            </a:r>
            <a:endParaRPr lang="en-US" dirty="0" smtClean="0"/>
          </a:p>
          <a:p>
            <a:pPr lvl="1"/>
            <a:endParaRPr lang="en-US" dirty="0"/>
          </a:p>
          <a:p>
            <a:pPr eaLnBrk="1" hangingPunct="1"/>
            <a:r>
              <a:rPr lang="en-US" altLang="en-US" b="1" dirty="0"/>
              <a:t>Key Inclusion Criteria:</a:t>
            </a:r>
          </a:p>
          <a:p>
            <a:pPr lvl="1" eaLnBrk="1" hangingPunct="1"/>
            <a:r>
              <a:rPr lang="en-US" altLang="en-US" dirty="0"/>
              <a:t>Symptomatic macular PCV confirmed by the Central Reading Center as defined by the presence of active macular polypoidal lesions on indocyanine green angiography and serosanguineous maculopathy on fundus photography and fluorescein angiography.</a:t>
            </a:r>
          </a:p>
          <a:p>
            <a:pPr lvl="1" eaLnBrk="1" hangingPunct="1"/>
            <a:r>
              <a:rPr lang="en-US" altLang="en-US" dirty="0"/>
              <a:t>Best-corrected visual acuity letter score of 78 to 24 using the Early Treatment Diabetic Retinopathy Study chart at a starting distance of 4 m (approximately 20/32 to 20/320 Snellen equivalent).</a:t>
            </a:r>
          </a:p>
          <a:p>
            <a:pPr lvl="1"/>
            <a:endParaRPr lang="en-US" dirty="0"/>
          </a:p>
          <a:p>
            <a:pPr lvl="1"/>
            <a:endParaRPr lang="en-US" dirty="0"/>
          </a:p>
          <a:p>
            <a:pPr marL="457200" lvl="1" indent="0">
              <a:buNone/>
            </a:pPr>
            <a:endParaRPr lang="en-US" dirty="0"/>
          </a:p>
        </p:txBody>
      </p:sp>
    </p:spTree>
    <p:extLst>
      <p:ext uri="{BB962C8B-B14F-4D97-AF65-F5344CB8AC3E}">
        <p14:creationId xmlns:p14="http://schemas.microsoft.com/office/powerpoint/2010/main" val="3326255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Rectangle 3"/>
          <p:cNvSpPr txBox="1">
            <a:spLocks noChangeArrowheads="1"/>
          </p:cNvSpPr>
          <p:nvPr/>
        </p:nvSpPr>
        <p:spPr bwMode="auto">
          <a:xfrm>
            <a:off x="457200" y="914400"/>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Overall, the mean (SD) age of participants was 68.1 (8.8) years, and most participants were men (69.9%). </a:t>
            </a:r>
            <a:endParaRPr lang="en-US" dirty="0" smtClean="0"/>
          </a:p>
          <a:p>
            <a:pPr eaLnBrk="1" hangingPunct="1"/>
            <a:r>
              <a:rPr lang="en-US" altLang="en-US" dirty="0"/>
              <a:t>In total, 322 participants were randomized to receive combination therapy (n = 168) or ranibizumab monotherapy (n = 154). </a:t>
            </a:r>
          </a:p>
          <a:p>
            <a:pPr eaLnBrk="1" hangingPunct="1"/>
            <a:r>
              <a:rPr lang="en-US" dirty="0"/>
              <a:t>At baseline, the overall mean best-corrected visual acuity and mean central subfield thickness were 61.1 letters and 413.3 </a:t>
            </a:r>
            <a:r>
              <a:rPr lang="en-US" dirty="0" err="1"/>
              <a:t>μm</a:t>
            </a:r>
            <a:r>
              <a:rPr lang="en-US" dirty="0"/>
              <a:t>, respectively. At 12 months, mean improvement from baseline was 8.3 letters with combination therapy vs 5.1 letters with monotherapy (mean difference, 3.2 letters; 95% CI, 0.4-6.1), indicating that combination therapy met the predefined criterion for noninferiority as well as being superior to monotherapy (</a:t>
            </a:r>
            <a:r>
              <a:rPr lang="en-US" i="1" dirty="0"/>
              <a:t>P</a:t>
            </a:r>
            <a:r>
              <a:rPr lang="en-US" dirty="0"/>
              <a:t> = .01). Combination therapy was also superior to monotherapy in achieving complete polyp regression at month 12 (69.3% vs 34.7%; </a:t>
            </a:r>
            <a:r>
              <a:rPr lang="en-US" i="1" dirty="0"/>
              <a:t>P</a:t>
            </a:r>
            <a:r>
              <a:rPr lang="en-US" dirty="0"/>
              <a:t> &lt; .001). Over 12 months, the combination therapy group received a median of 4.0 ranibizumab injections compared with 7.0 in the monotherapy group. Vitreous hemorrhage was the only ocular serious adverse event (combination therapy group, 1 [0.6%]; monotherapy group, 3 [2.0%]).</a:t>
            </a:r>
            <a:endParaRPr lang="en-US" altLang="en-US" kern="0" dirty="0"/>
          </a:p>
        </p:txBody>
      </p:sp>
    </p:spTree>
    <p:extLst>
      <p:ext uri="{BB962C8B-B14F-4D97-AF65-F5344CB8AC3E}">
        <p14:creationId xmlns:p14="http://schemas.microsoft.com/office/powerpoint/2010/main" val="3415000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Content Placeholder 1"/>
          <p:cNvSpPr>
            <a:spLocks noGrp="1"/>
          </p:cNvSpPr>
          <p:nvPr>
            <p:ph sz="half" idx="1"/>
          </p:nvPr>
        </p:nvSpPr>
        <p:spPr>
          <a:xfrm>
            <a:off x="457200" y="1524000"/>
            <a:ext cx="3429000" cy="990600"/>
          </a:xfrm>
        </p:spPr>
        <p:txBody>
          <a:bodyPr/>
          <a:lstStyle/>
          <a:p>
            <a:pPr marL="0" indent="0">
              <a:buNone/>
            </a:pPr>
            <a:r>
              <a:rPr lang="en-US" dirty="0"/>
              <a:t>Patient Disposition (Randomized Set)</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926990"/>
            <a:ext cx="3295650" cy="503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0521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grpSp>
        <p:nvGrpSpPr>
          <p:cNvPr id="3" name="Group 2"/>
          <p:cNvGrpSpPr/>
          <p:nvPr/>
        </p:nvGrpSpPr>
        <p:grpSpPr>
          <a:xfrm>
            <a:off x="2970398" y="838200"/>
            <a:ext cx="3352800" cy="5181600"/>
            <a:chOff x="2819400" y="990600"/>
            <a:chExt cx="3524250" cy="539115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990600"/>
              <a:ext cx="35052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2275" y="3886200"/>
              <a:ext cx="328612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352925"/>
              <a:ext cx="3286125"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8119" y="4867275"/>
              <a:ext cx="333375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5867400"/>
              <a:ext cx="337185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512727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Content Placeholder 1"/>
          <p:cNvSpPr>
            <a:spLocks noGrp="1"/>
          </p:cNvSpPr>
          <p:nvPr>
            <p:ph sz="half" idx="1"/>
          </p:nvPr>
        </p:nvSpPr>
        <p:spPr>
          <a:xfrm>
            <a:off x="457200" y="1524000"/>
            <a:ext cx="2772278" cy="4267200"/>
          </a:xfrm>
        </p:spPr>
        <p:txBody>
          <a:bodyPr/>
          <a:lstStyle/>
          <a:p>
            <a:pPr marL="0" indent="0">
              <a:buNone/>
            </a:pPr>
            <a:r>
              <a:rPr lang="en-US" dirty="0"/>
              <a:t>Mean Change in  Best-Corrected Visual Acuity (BCVA) From Baseline to Month 12 (Full Analysis Set)</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3384" y="1228725"/>
            <a:ext cx="4618616" cy="471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9479" y="1103356"/>
            <a:ext cx="5686425" cy="4965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2414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smtClean="0"/>
              <a:t>Results</a:t>
            </a:r>
            <a:endParaRPr lang="en-US" altLang="en-US" dirty="0"/>
          </a:p>
        </p:txBody>
      </p:sp>
      <p:sp>
        <p:nvSpPr>
          <p:cNvPr id="6" name="Content Placeholder 1"/>
          <p:cNvSpPr>
            <a:spLocks noGrp="1"/>
          </p:cNvSpPr>
          <p:nvPr>
            <p:ph sz="half" idx="1"/>
          </p:nvPr>
        </p:nvSpPr>
        <p:spPr>
          <a:xfrm>
            <a:off x="457200" y="1524000"/>
            <a:ext cx="2772278" cy="4267200"/>
          </a:xfrm>
        </p:spPr>
        <p:txBody>
          <a:bodyPr/>
          <a:lstStyle/>
          <a:p>
            <a:pPr marL="0" indent="0">
              <a:buNone/>
            </a:pPr>
            <a:r>
              <a:rPr lang="en-US" dirty="0"/>
              <a:t>Proportion of Participants With Complete Polyp Regression by Study Visits up to Month 12 in Full Analysis Set (FAS)</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3384" y="1228725"/>
            <a:ext cx="4618616" cy="471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4732" y="935112"/>
            <a:ext cx="5079668" cy="5008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562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627</TotalTime>
  <Words>1251</Words>
  <Application>Microsoft Office PowerPoint</Application>
  <PresentationFormat>On-screen Show (4:3)</PresentationFormat>
  <Paragraphs>100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PowerPoint Presentation</vt:lpstr>
      <vt:lpstr>Introduction</vt:lpstr>
      <vt:lpstr>Methods</vt:lpstr>
      <vt:lpstr>Methods</vt:lpstr>
      <vt:lpstr>Results</vt:lpstr>
      <vt:lpstr>Results</vt:lpstr>
      <vt:lpstr>Results</vt:lpstr>
      <vt:lpstr>Results</vt:lpstr>
      <vt:lpstr>Results</vt:lpstr>
      <vt:lpstr>Results</vt:lpstr>
      <vt:lpstr>Results</vt:lpstr>
      <vt:lpstr>Comment</vt:lpstr>
      <vt:lpstr>Contact Information</vt:lpstr>
      <vt:lpstr>Conflict of Interest Disclosures</vt:lpstr>
    </vt:vector>
  </TitlesOfParts>
  <Company>ama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irlo</cp:lastModifiedBy>
  <cp:revision>79</cp:revision>
  <dcterms:created xsi:type="dcterms:W3CDTF">2011-01-18T21:26:38Z</dcterms:created>
  <dcterms:modified xsi:type="dcterms:W3CDTF">2017-09-19T14:35:19Z</dcterms:modified>
</cp:coreProperties>
</file>