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75" r:id="rId5"/>
    <p:sldId id="277" r:id="rId6"/>
    <p:sldId id="276" r:id="rId7"/>
    <p:sldId id="259" r:id="rId8"/>
    <p:sldId id="271" r:id="rId9"/>
    <p:sldId id="282" r:id="rId10"/>
    <p:sldId id="283" r:id="rId11"/>
    <p:sldId id="272" r:id="rId12"/>
    <p:sldId id="278" r:id="rId13"/>
    <p:sldId id="279" r:id="rId14"/>
    <p:sldId id="270" r:id="rId15"/>
    <p:sldId id="269" r:id="rId16"/>
    <p:sldId id="280" r:id="rId17"/>
    <p:sldId id="265" r:id="rId1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94708" autoAdjust="0"/>
  </p:normalViewPr>
  <p:slideViewPr>
    <p:cSldViewPr>
      <p:cViewPr>
        <p:scale>
          <a:sx n="130" d="100"/>
          <a:sy n="13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0315E72-157C-4A7F-9FC9-10E4CC384F26}" type="datetimeFigureOut">
              <a:rPr lang="fi-FI"/>
              <a:pPr>
                <a:defRPr/>
              </a:pPr>
              <a:t>9.6.2017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53F6D79-C4E5-42F0-AAA6-FB06157D144D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43074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charset="-128"/>
                <a:cs typeface="Arial" pitchFamily="34" charset="0"/>
              </a:defRPr>
            </a:lvl1pPr>
          </a:lstStyle>
          <a:p>
            <a:pPr>
              <a:defRPr/>
            </a:pPr>
            <a:fld id="{DC388B52-8FE0-49E1-99AD-68772E5D092A}" type="datetimeFigureOut">
              <a:rPr lang="en-US"/>
              <a:pPr>
                <a:defRPr/>
              </a:pPr>
              <a:t>6/9/2017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398F27EE-ECD6-40B0-937C-BA7D05D80C2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568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i-FI" altLang="en-US" smtClean="0">
              <a:ea typeface="ＭＳ Ｐゴシック" pitchFamily="34" charset="-128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75D720A-95C8-4D97-8577-707A006DE3D8}" type="slidenum">
              <a:rPr lang="x-none" altLang="en-US"/>
              <a:pPr eaLnBrk="1" hangingPunct="1"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i-FI" altLang="en-US" smtClean="0">
              <a:ea typeface="ＭＳ Ｐゴシック" pitchFamily="34" charset="-128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75D720A-95C8-4D97-8577-707A006DE3D8}" type="slidenum">
              <a:rPr lang="x-none" altLang="en-US"/>
              <a:pPr eaLnBrk="1" hangingPunct="1"/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ea typeface="ＭＳ Ｐゴシック" pitchFamily="34" charset="-128"/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1400" smtClean="0">
                <a:ea typeface="ＭＳ Ｐゴシック" pitchFamily="34" charset="-128"/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pic>
        <p:nvPicPr>
          <p:cNvPr id="15367" name="Picture 7" descr="JAMANetwork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42013"/>
            <a:ext cx="281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 Box 6"/>
          <p:cNvSpPr txBox="1">
            <a:spLocks noChangeArrowheads="1"/>
          </p:cNvSpPr>
          <p:nvPr userDrawn="1"/>
        </p:nvSpPr>
        <p:spPr bwMode="auto">
          <a:xfrm>
            <a:off x="1524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ea typeface="+mn-ea"/>
              </a:rPr>
              <a:t>Copyright restrictions may apply</a:t>
            </a:r>
          </a:p>
        </p:txBody>
      </p:sp>
      <p:pic>
        <p:nvPicPr>
          <p:cNvPr id="15369" name="Picture 9" descr="JAMA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6019800"/>
            <a:ext cx="3048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098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78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92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92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0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21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75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368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34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46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81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701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2655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</p:txBody>
      </p:sp>
      <p:sp>
        <p:nvSpPr>
          <p:cNvPr id="1032" name="Text Box 6"/>
          <p:cNvSpPr txBox="1">
            <a:spLocks noChangeArrowheads="1"/>
          </p:cNvSpPr>
          <p:nvPr userDrawn="1"/>
        </p:nvSpPr>
        <p:spPr bwMode="auto">
          <a:xfrm>
            <a:off x="1524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400">
                <a:ea typeface="+mn-ea"/>
              </a:rPr>
              <a:t>Copyright restrictions may apply</a:t>
            </a:r>
          </a:p>
        </p:txBody>
      </p:sp>
      <p:pic>
        <p:nvPicPr>
          <p:cNvPr id="1031" name="Picture 7" descr="JAMANetworkLogo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942013"/>
            <a:ext cx="281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JAMA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6019800"/>
            <a:ext cx="3048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accent2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samir.soneji@dartmouth.edu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i="1" dirty="0" smtClean="0">
                <a:ea typeface="ＭＳ Ｐゴシック" pitchFamily="34" charset="-128"/>
              </a:rPr>
              <a:t>JAMA Pediatrics</a:t>
            </a:r>
            <a:r>
              <a:rPr lang="en-US" altLang="en-US" dirty="0" smtClean="0">
                <a:ea typeface="ＭＳ Ｐゴシック" pitchFamily="34" charset="-128"/>
              </a:rPr>
              <a:t> Journal Club Slides:</a:t>
            </a:r>
            <a:br>
              <a:rPr lang="en-US" altLang="en-US" dirty="0" smtClean="0">
                <a:ea typeface="ＭＳ Ｐゴシック" pitchFamily="34" charset="-128"/>
              </a:rPr>
            </a:br>
            <a:r>
              <a:rPr lang="en-US" altLang="en-US" dirty="0" smtClean="0">
                <a:solidFill>
                  <a:schemeClr val="accent6"/>
                </a:solidFill>
                <a:ea typeface="ＭＳ Ｐゴシック" pitchFamily="34" charset="-128"/>
              </a:rPr>
              <a:t>e-Cigarette Use and Subsequent Smoking in Adolescents and Young Adults</a:t>
            </a:r>
            <a:endParaRPr lang="en-US" altLang="en-US" i="1" dirty="0" smtClean="0">
              <a:solidFill>
                <a:schemeClr val="accent6"/>
              </a:solidFill>
              <a:ea typeface="ＭＳ Ｐゴシック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276600"/>
            <a:ext cx="7239000" cy="2590800"/>
          </a:xfrm>
        </p:spPr>
        <p:txBody>
          <a:bodyPr/>
          <a:lstStyle/>
          <a:p>
            <a:r>
              <a:rPr lang="en-US" dirty="0"/>
              <a:t>Soneji S, Barrington-Trimis JL, Wills TA, et al. Association between initial use of e-cigarettes and subsequent cigarette smoking among adolescents and young adults: a systematic review and meta-analysis. </a:t>
            </a:r>
            <a:r>
              <a:rPr lang="en-US" i="1" dirty="0"/>
              <a:t>JAMA Pediatr</a:t>
            </a:r>
            <a:r>
              <a:rPr lang="en-US" dirty="0"/>
              <a:t>. Published online June 26, 2017. doi:10.1001/jamapediatrics.2017.1488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itchFamily="34" charset="-128"/>
              </a:rPr>
              <a:t>Results</a:t>
            </a:r>
          </a:p>
        </p:txBody>
      </p:sp>
      <p:sp>
        <p:nvSpPr>
          <p:cNvPr id="6147" name="Sisällön paikkamerkki 1"/>
          <p:cNvSpPr>
            <a:spLocks noGrp="1"/>
          </p:cNvSpPr>
          <p:nvPr>
            <p:ph idx="1"/>
          </p:nvPr>
        </p:nvSpPr>
        <p:spPr>
          <a:xfrm>
            <a:off x="533400" y="1295400"/>
            <a:ext cx="8077200" cy="44958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>
                <a:ea typeface="ＭＳ Ｐゴシック" pitchFamily="34" charset="-128"/>
              </a:rPr>
              <a:t>Summary of </a:t>
            </a:r>
            <a:r>
              <a:rPr lang="en-US" altLang="en-US" dirty="0" smtClean="0">
                <a:ea typeface="ＭＳ Ｐゴシック" pitchFamily="34" charset="-128"/>
              </a:rPr>
              <a:t>Studies (Continued)</a:t>
            </a:r>
          </a:p>
          <a:p>
            <a:pPr marL="0" indent="0" algn="ctr">
              <a:buNone/>
            </a:pPr>
            <a:endParaRPr lang="en-US" altLang="en-US" dirty="0" smtClean="0">
              <a:ea typeface="ＭＳ Ｐゴシック" pitchFamily="34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400"/>
            <a:ext cx="7566518" cy="3221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97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Results</a:t>
            </a:r>
          </a:p>
        </p:txBody>
      </p:sp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495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Meta-analysis of Adjusted Odds of Cigarette Smoking Initiation Among Never Cigarette Smokers at Baseline and Ever e-Cigarette Users at Baseline Compared With Never e-Cigarette Users at Baseline </a:t>
            </a:r>
            <a:endParaRPr lang="en-US" dirty="0" smtClean="0"/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Combining data </a:t>
            </a:r>
            <a:r>
              <a:rPr lang="en-US" dirty="0"/>
              <a:t>and multivariable regression results from the </a:t>
            </a:r>
            <a:r>
              <a:rPr lang="en-US" dirty="0" smtClean="0"/>
              <a:t>5 studies </a:t>
            </a:r>
            <a:r>
              <a:rPr lang="en-US" dirty="0"/>
              <a:t>in a random-effects meta-analysis, the pooled </a:t>
            </a:r>
            <a:r>
              <a:rPr lang="en-US" dirty="0"/>
              <a:t>adjusted odds ratio </a:t>
            </a:r>
            <a:r>
              <a:rPr lang="en-US" dirty="0"/>
              <a:t>of cigarette smoking initiation was 3.62 (95% </a:t>
            </a:r>
            <a:r>
              <a:rPr lang="en-US" dirty="0" smtClean="0"/>
              <a:t>CI, 2.42-5.41</a:t>
            </a:r>
            <a:r>
              <a:rPr lang="en-US" dirty="0"/>
              <a:t>) for baseline ever e-cigarette users compared </a:t>
            </a:r>
            <a:r>
              <a:rPr lang="en-US" dirty="0" smtClean="0"/>
              <a:t>with </a:t>
            </a:r>
            <a:r>
              <a:rPr lang="en-US" dirty="0"/>
              <a:t>baseline never e-cigarette </a:t>
            </a:r>
            <a:r>
              <a:rPr lang="en-US" dirty="0" smtClean="0"/>
              <a:t>users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34136"/>
            <a:ext cx="5572126" cy="233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Results</a:t>
            </a:r>
          </a:p>
        </p:txBody>
      </p:sp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495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Meta-analysis of Adjusted Odds of Current (Past 30-Day) Cigarette Smoking at Follow-up Among Noncurrent Cigarette Smokers at Baseline and Current e-Cigarette Users at Baseline Compared With Noncurrent e-Cigarette Users at Baseline </a:t>
            </a: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Combining </a:t>
            </a:r>
            <a:r>
              <a:rPr lang="en-US" dirty="0" smtClean="0"/>
              <a:t>data </a:t>
            </a:r>
            <a:r>
              <a:rPr lang="en-US" dirty="0"/>
              <a:t>and multivariable regression results from the </a:t>
            </a:r>
            <a:r>
              <a:rPr lang="en-US" dirty="0" smtClean="0"/>
              <a:t>2 studies </a:t>
            </a:r>
            <a:r>
              <a:rPr lang="en-US" dirty="0"/>
              <a:t>in a random-effects meta-analysis, the pooled adjusted odds ratio of </a:t>
            </a:r>
            <a:r>
              <a:rPr lang="en-US" dirty="0" smtClean="0"/>
              <a:t>past 30-day </a:t>
            </a:r>
            <a:r>
              <a:rPr lang="en-US" dirty="0"/>
              <a:t>cigarette smoking </a:t>
            </a:r>
            <a:r>
              <a:rPr lang="en-US" dirty="0" smtClean="0"/>
              <a:t>at </a:t>
            </a:r>
            <a:r>
              <a:rPr lang="en-US" dirty="0" smtClean="0"/>
              <a:t>follow-up </a:t>
            </a:r>
            <a:r>
              <a:rPr lang="en-US" dirty="0" smtClean="0"/>
              <a:t>was </a:t>
            </a:r>
            <a:r>
              <a:rPr lang="en-US" dirty="0"/>
              <a:t>4.28 (95% </a:t>
            </a:r>
            <a:r>
              <a:rPr lang="en-US" dirty="0" smtClean="0"/>
              <a:t>CI, 2.52-7.27</a:t>
            </a:r>
            <a:r>
              <a:rPr lang="en-US" dirty="0"/>
              <a:t>) for </a:t>
            </a:r>
            <a:r>
              <a:rPr lang="en-US" dirty="0" smtClean="0"/>
              <a:t>past 30-day e-cigarette vs non–past 30-day </a:t>
            </a:r>
            <a:r>
              <a:rPr lang="en-US" dirty="0"/>
              <a:t>e-cigarette </a:t>
            </a:r>
            <a:r>
              <a:rPr lang="en-US" dirty="0" smtClean="0"/>
              <a:t>users at baseline.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496922"/>
            <a:ext cx="7220644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779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Results</a:t>
            </a:r>
          </a:p>
        </p:txBody>
      </p:sp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495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Subgroup Analysis of Cigarette Smoking Initiation </a:t>
            </a: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After </a:t>
            </a:r>
            <a:r>
              <a:rPr lang="en-US" dirty="0"/>
              <a:t>excluding the </a:t>
            </a:r>
            <a:r>
              <a:rPr lang="en-US" dirty="0" smtClean="0"/>
              <a:t>4 studies </a:t>
            </a:r>
            <a:r>
              <a:rPr lang="en-US" dirty="0"/>
              <a:t>conducted before 2014, the pooled </a:t>
            </a:r>
            <a:r>
              <a:rPr lang="en-US" dirty="0"/>
              <a:t>adjusted odds ratio </a:t>
            </a:r>
            <a:r>
              <a:rPr lang="en-US" dirty="0"/>
              <a:t>of cigarette smoking initiation </a:t>
            </a:r>
            <a:r>
              <a:rPr lang="en-US" dirty="0" smtClean="0"/>
              <a:t>was 4.48 </a:t>
            </a:r>
            <a:r>
              <a:rPr lang="en-US" dirty="0"/>
              <a:t>(95% </a:t>
            </a:r>
            <a:r>
              <a:rPr lang="en-US" dirty="0" smtClean="0"/>
              <a:t>CI, 3.06-6.57</a:t>
            </a:r>
            <a:r>
              <a:rPr lang="en-US" dirty="0"/>
              <a:t>) and this exclusion diminished </a:t>
            </a:r>
            <a:r>
              <a:rPr lang="en-US" dirty="0" smtClean="0"/>
              <a:t>heterogeneity </a:t>
            </a:r>
            <a:r>
              <a:rPr lang="en-US" dirty="0"/>
              <a:t>among </a:t>
            </a:r>
            <a:r>
              <a:rPr lang="en-US" dirty="0" smtClean="0"/>
              <a:t>studies</a:t>
            </a:r>
            <a:r>
              <a:rPr lang="en-US" dirty="0"/>
              <a:t>, which was no longer significant </a:t>
            </a:r>
            <a:r>
              <a:rPr lang="en-US" dirty="0" smtClean="0"/>
              <a:t>(</a:t>
            </a:r>
            <a:r>
              <a:rPr lang="en-US" i="1" dirty="0" smtClean="0"/>
              <a:t>P </a:t>
            </a:r>
            <a:r>
              <a:rPr lang="en-US" dirty="0" smtClean="0"/>
              <a:t>= .37</a:t>
            </a:r>
            <a:r>
              <a:rPr lang="en-US" dirty="0"/>
              <a:t>).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63447"/>
            <a:ext cx="7219950" cy="2492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439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Comment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295400"/>
            <a:ext cx="8229600" cy="4495800"/>
          </a:xfrm>
        </p:spPr>
        <p:txBody>
          <a:bodyPr/>
          <a:lstStyle/>
          <a:p>
            <a:pPr eaLnBrk="1" hangingPunct="1"/>
            <a:r>
              <a:rPr lang="en-US" dirty="0"/>
              <a:t>R</a:t>
            </a:r>
            <a:r>
              <a:rPr lang="en-US" dirty="0" smtClean="0"/>
              <a:t>esults </a:t>
            </a:r>
            <a:r>
              <a:rPr lang="en-US" dirty="0"/>
              <a:t>from </a:t>
            </a:r>
            <a:r>
              <a:rPr lang="en-US" dirty="0" smtClean="0"/>
              <a:t>9 longitudinal </a:t>
            </a:r>
            <a:r>
              <a:rPr lang="en-US" dirty="0"/>
              <a:t>studies were consistent in finding that e-cigarette use is associated with </a:t>
            </a:r>
            <a:r>
              <a:rPr lang="en-US" dirty="0" smtClean="0"/>
              <a:t>increased </a:t>
            </a:r>
            <a:r>
              <a:rPr lang="en-US" dirty="0"/>
              <a:t>risk of future cigarette smoking initiation and current cigarette smoking even after adjusting for potentially confounding demographic, psychosocial, and behavioral factors. </a:t>
            </a:r>
            <a:endParaRPr lang="en-US" dirty="0" smtClean="0"/>
          </a:p>
          <a:p>
            <a:pPr eaLnBrk="1" hangingPunct="1"/>
            <a:r>
              <a:rPr lang="en-US" dirty="0" smtClean="0"/>
              <a:t>Our </a:t>
            </a:r>
            <a:r>
              <a:rPr lang="en-US" dirty="0"/>
              <a:t>results suggest e-cigarette use is a strong risk factor for cigarette smoking among adolescents and young adults because the magnitude of </a:t>
            </a:r>
            <a:r>
              <a:rPr lang="en-US" dirty="0" smtClean="0"/>
              <a:t>pooled </a:t>
            </a:r>
            <a:r>
              <a:rPr lang="en-US" dirty="0"/>
              <a:t>odds ratios approximately equaled or exceeded that of other known risk factors including parental, sibling, and peer cigarette </a:t>
            </a:r>
            <a:r>
              <a:rPr lang="en-US" dirty="0" smtClean="0"/>
              <a:t>smoking and high levels of sensation seeking and risk taking.</a:t>
            </a:r>
            <a:endParaRPr lang="en-US" dirty="0" smtClean="0"/>
          </a:p>
          <a:p>
            <a:pPr eaLnBrk="1" hangingPunct="1"/>
            <a:r>
              <a:rPr lang="en-US" dirty="0" smtClean="0"/>
              <a:t>Our </a:t>
            </a:r>
            <a:r>
              <a:rPr lang="en-US" dirty="0"/>
              <a:t>results indicate that e-cigarette use is an independent risk factor for cigarette smoking </a:t>
            </a:r>
            <a:r>
              <a:rPr lang="en-US" dirty="0" smtClean="0"/>
              <a:t>because we </a:t>
            </a:r>
            <a:r>
              <a:rPr lang="en-US" dirty="0"/>
              <a:t>included studies that adjusted for numerous known risk factors for cigarette smoking into our analysis.</a:t>
            </a:r>
          </a:p>
          <a:p>
            <a:pPr marL="0" indent="0" eaLnBrk="1" hangingPunct="1">
              <a:buNone/>
            </a:pPr>
            <a:endParaRPr lang="en-GB" altLang="en-US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Comment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29600" cy="4495800"/>
          </a:xfrm>
        </p:spPr>
        <p:txBody>
          <a:bodyPr/>
          <a:lstStyle/>
          <a:p>
            <a:r>
              <a:rPr lang="en-US" dirty="0" smtClean="0"/>
              <a:t>e-Cigarette </a:t>
            </a:r>
            <a:r>
              <a:rPr lang="en-US" dirty="0"/>
              <a:t>use may represent a risk factor for cigarette smoking initiation and current cigarette smoking for several behavioral and physiological reasons.  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–"/>
            </a:pPr>
            <a:r>
              <a:rPr lang="en-US" dirty="0" smtClean="0"/>
              <a:t>E-</a:t>
            </a:r>
            <a:r>
              <a:rPr lang="en-US" dirty="0"/>
              <a:t>cigarette use mimics </a:t>
            </a:r>
            <a:r>
              <a:rPr lang="en-US" dirty="0" smtClean="0"/>
              <a:t>behavioral </a:t>
            </a:r>
            <a:r>
              <a:rPr lang="en-US" dirty="0"/>
              <a:t>scripts of cigarette </a:t>
            </a:r>
            <a:r>
              <a:rPr lang="en-US" dirty="0" smtClean="0"/>
              <a:t>smoking.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dirty="0" smtClean="0"/>
              <a:t>Adolescents </a:t>
            </a:r>
            <a:r>
              <a:rPr lang="en-US" dirty="0"/>
              <a:t>and young adults who use nicotine-containing e-cigarettes may become addicted to nicotine because e-cigarette aerosol contains highly oxidizing free-base </a:t>
            </a:r>
            <a:r>
              <a:rPr lang="en-US" dirty="0" smtClean="0"/>
              <a:t>nicotine, the </a:t>
            </a:r>
            <a:r>
              <a:rPr lang="en-US" dirty="0"/>
              <a:t>most addictive form of </a:t>
            </a:r>
            <a:r>
              <a:rPr lang="en-US" dirty="0" smtClean="0"/>
              <a:t>nicotine.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dirty="0"/>
              <a:t>E</a:t>
            </a:r>
            <a:r>
              <a:rPr lang="en-US" dirty="0" smtClean="0"/>
              <a:t>-</a:t>
            </a:r>
            <a:r>
              <a:rPr lang="en-US" dirty="0"/>
              <a:t>cigarette use may activate cognitive or behavioral processes that increase </a:t>
            </a:r>
            <a:r>
              <a:rPr lang="en-US" dirty="0" smtClean="0"/>
              <a:t>the risk </a:t>
            </a:r>
            <a:r>
              <a:rPr lang="en-US" dirty="0"/>
              <a:t>for </a:t>
            </a:r>
            <a:r>
              <a:rPr lang="en-US" dirty="0" smtClean="0"/>
              <a:t>smoking.</a:t>
            </a:r>
          </a:p>
          <a:p>
            <a:r>
              <a:rPr lang="en-US" dirty="0" smtClean="0"/>
              <a:t>Several </a:t>
            </a:r>
            <a:r>
              <a:rPr lang="en-US" dirty="0"/>
              <a:t>aspects of the association between e-cigarette use and cigarette smoking suggest a causal </a:t>
            </a:r>
            <a:r>
              <a:rPr lang="en-US" dirty="0" smtClean="0"/>
              <a:t>correlation, namely, </a:t>
            </a:r>
            <a:r>
              <a:rPr lang="en-US" dirty="0"/>
              <a:t>its association, consistency, specificity, temporality, and biological and behavioral plausibility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itchFamily="34" charset="-128"/>
              </a:rPr>
              <a:t>Comment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29600" cy="4495800"/>
          </a:xfrm>
        </p:spPr>
        <p:txBody>
          <a:bodyPr/>
          <a:lstStyle/>
          <a:p>
            <a:r>
              <a:rPr lang="en-US" dirty="0"/>
              <a:t>To minimize </a:t>
            </a:r>
            <a:r>
              <a:rPr lang="en-US" dirty="0" smtClean="0"/>
              <a:t>potential </a:t>
            </a:r>
            <a:r>
              <a:rPr lang="en-US" dirty="0"/>
              <a:t>public health harm from e-cigarettes, the </a:t>
            </a:r>
            <a:r>
              <a:rPr lang="en-US" dirty="0" smtClean="0"/>
              <a:t>US Food </a:t>
            </a:r>
            <a:r>
              <a:rPr lang="en-US" dirty="0"/>
              <a:t>and Drug Administration, as well as state and local agencies, will need to engage in regulatory actions to discourage youth use of e-cigarettes and prevent transition from e-cigarettes to other combustible tobacco products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</a:t>
            </a:r>
            <a:r>
              <a:rPr lang="en-US" dirty="0"/>
              <a:t>addition to </a:t>
            </a:r>
            <a:r>
              <a:rPr lang="en-US" dirty="0" smtClean="0"/>
              <a:t>currently </a:t>
            </a:r>
            <a:r>
              <a:rPr lang="en-US" dirty="0"/>
              <a:t>enacted age restrictions on in-store sales, regulatory actions could </a:t>
            </a:r>
            <a:r>
              <a:rPr lang="en-US" dirty="0" smtClean="0"/>
              <a:t>include: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estrictions </a:t>
            </a:r>
            <a:r>
              <a:rPr lang="en-US" dirty="0"/>
              <a:t>on advertising campaigns that may be viewed by </a:t>
            </a:r>
            <a:r>
              <a:rPr lang="en-US" dirty="0" smtClean="0"/>
              <a:t>adolescents.</a:t>
            </a:r>
            <a:endParaRPr lang="en-US" dirty="0"/>
          </a:p>
          <a:p>
            <a:pPr lvl="1"/>
            <a:r>
              <a:rPr lang="en-US" dirty="0" smtClean="0"/>
              <a:t>Limits </a:t>
            </a:r>
            <a:r>
              <a:rPr lang="en-US" dirty="0"/>
              <a:t>to characterizing flavors (</a:t>
            </a:r>
            <a:r>
              <a:rPr lang="en-US" dirty="0" smtClean="0"/>
              <a:t>eg, fruit </a:t>
            </a:r>
            <a:r>
              <a:rPr lang="en-US" dirty="0"/>
              <a:t>and </a:t>
            </a:r>
            <a:r>
              <a:rPr lang="en-US" dirty="0" smtClean="0"/>
              <a:t>candy flavors).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trict </a:t>
            </a:r>
            <a:r>
              <a:rPr lang="en-US" dirty="0"/>
              <a:t>standards for reporting actual nicotine content in </a:t>
            </a:r>
            <a:r>
              <a:rPr lang="en-US" dirty="0" smtClean="0"/>
              <a:t>e-liquid.</a:t>
            </a:r>
            <a:endParaRPr lang="en-US" dirty="0" smtClean="0"/>
          </a:p>
          <a:p>
            <a:pPr lvl="1"/>
            <a:r>
              <a:rPr lang="en-US" dirty="0" smtClean="0"/>
              <a:t>Requirements </a:t>
            </a:r>
            <a:r>
              <a:rPr lang="en-US" dirty="0"/>
              <a:t>for strict age verification for online and retail </a:t>
            </a:r>
            <a:r>
              <a:rPr lang="en-US" dirty="0" smtClean="0"/>
              <a:t>sales.</a:t>
            </a:r>
            <a:endParaRPr lang="en-US" dirty="0" smtClean="0"/>
          </a:p>
          <a:p>
            <a:r>
              <a:rPr lang="en-US" dirty="0" smtClean="0"/>
              <a:t>Strong </a:t>
            </a:r>
            <a:r>
              <a:rPr lang="en-US" dirty="0"/>
              <a:t>regulation of e-cigarettes could curb use among youth and limit the future population-level burden of tobacco. </a:t>
            </a:r>
          </a:p>
        </p:txBody>
      </p:sp>
    </p:spTree>
    <p:extLst>
      <p:ext uri="{BB962C8B-B14F-4D97-AF65-F5344CB8AC3E}">
        <p14:creationId xmlns:p14="http://schemas.microsoft.com/office/powerpoint/2010/main" val="111944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686800" cy="4572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itchFamily="34" charset="-128"/>
              </a:rPr>
              <a:t>If you have questions, please contact the corresponding author:</a:t>
            </a:r>
          </a:p>
          <a:p>
            <a:pPr lvl="1"/>
            <a:r>
              <a:rPr lang="en-US" dirty="0"/>
              <a:t>Samir Soneji, The Dartmouth Institute for Health </a:t>
            </a:r>
            <a:r>
              <a:rPr lang="en-US" dirty="0" smtClean="0"/>
              <a:t>Policy and Clinical Practice, One </a:t>
            </a:r>
            <a:r>
              <a:rPr lang="en-US" dirty="0"/>
              <a:t>Medical Center Drive, </a:t>
            </a:r>
            <a:r>
              <a:rPr lang="en-US" dirty="0" smtClean="0"/>
              <a:t>Lebanon, NH </a:t>
            </a:r>
            <a:r>
              <a:rPr lang="en-US" dirty="0" smtClean="0"/>
              <a:t>03756 (</a:t>
            </a:r>
            <a:r>
              <a:rPr lang="en-US" dirty="0">
                <a:hlinkClick r:id="rId2"/>
              </a:rPr>
              <a:t>samir.soneji</a:t>
            </a:r>
            <a:r>
              <a:rPr lang="en-US" dirty="0">
                <a:hlinkClick r:id="rId2"/>
              </a:rPr>
              <a:t>@</a:t>
            </a:r>
            <a:r>
              <a:rPr lang="en-US" dirty="0">
                <a:hlinkClick r:id="rId2"/>
              </a:rPr>
              <a:t>dartmouth.ed</a:t>
            </a:r>
            <a:r>
              <a:rPr lang="en-US" dirty="0" smtClean="0">
                <a:hlinkClick r:id="rId2"/>
              </a:rPr>
              <a:t>u</a:t>
            </a:r>
            <a:r>
              <a:rPr lang="en-US" dirty="0" smtClean="0"/>
              <a:t>)</a:t>
            </a:r>
          </a:p>
          <a:p>
            <a:pPr algn="ctr" eaLnBrk="1" hangingPunct="1">
              <a:buFontTx/>
              <a:buNone/>
            </a:pPr>
            <a:r>
              <a:rPr lang="en-US" altLang="en-US" sz="2800" b="1" dirty="0" smtClean="0">
                <a:ea typeface="ＭＳ Ｐゴシック" pitchFamily="34" charset="-128"/>
              </a:rPr>
              <a:t>Funding/Support</a:t>
            </a:r>
          </a:p>
          <a:p>
            <a:r>
              <a:rPr lang="en-US" sz="1400" dirty="0" smtClean="0"/>
              <a:t>This </a:t>
            </a:r>
            <a:r>
              <a:rPr lang="en-US" sz="1400" dirty="0"/>
              <a:t>study was supported by grants R21-CA197912 (</a:t>
            </a:r>
            <a:r>
              <a:rPr lang="en-US" sz="1400" dirty="0" err="1"/>
              <a:t>Dr</a:t>
            </a:r>
            <a:r>
              <a:rPr lang="en-US" sz="1400" dirty="0"/>
              <a:t> Soneji), R01-CA077026 (</a:t>
            </a:r>
            <a:r>
              <a:rPr lang="en-US" sz="1400" dirty="0" err="1"/>
              <a:t>Dr</a:t>
            </a:r>
            <a:r>
              <a:rPr lang="en-US" sz="1400" dirty="0"/>
              <a:t> Sargent), R01-CA140150 (</a:t>
            </a:r>
            <a:r>
              <a:rPr lang="en-US" sz="1400" dirty="0" err="1"/>
              <a:t>Dr</a:t>
            </a:r>
            <a:r>
              <a:rPr lang="en-US" sz="1400" dirty="0"/>
              <a:t> Primack), R21- CA185767 (</a:t>
            </a:r>
            <a:r>
              <a:rPr lang="en-US" sz="1400" dirty="0" err="1"/>
              <a:t>Dr</a:t>
            </a:r>
            <a:r>
              <a:rPr lang="en-US" sz="1400" dirty="0"/>
              <a:t> Primack), and R01-CA153154 and P30-CA071789-16S2 (</a:t>
            </a:r>
            <a:r>
              <a:rPr lang="en-US" sz="1400" dirty="0" err="1"/>
              <a:t>Dr</a:t>
            </a:r>
            <a:r>
              <a:rPr lang="en-US" sz="1400" dirty="0"/>
              <a:t> Wills) from the National Cancer Institute (NCI) at the National Institutes of Health (NIH); grants P50-CA180905 (</a:t>
            </a:r>
            <a:r>
              <a:rPr lang="en-US" sz="1400" dirty="0" err="1"/>
              <a:t>Drs</a:t>
            </a:r>
            <a:r>
              <a:rPr lang="en-US" sz="1400" dirty="0"/>
              <a:t> Barrington-Trimis and Unger) and P50-CA179546 (</a:t>
            </a:r>
            <a:r>
              <a:rPr lang="en-US" sz="1400" dirty="0" err="1"/>
              <a:t>Drs</a:t>
            </a:r>
            <a:r>
              <a:rPr lang="en-US" sz="1400" dirty="0"/>
              <a:t> Gibson and </a:t>
            </a:r>
            <a:r>
              <a:rPr lang="en-US" sz="1400" dirty="0" err="1"/>
              <a:t>Hornik</a:t>
            </a:r>
            <a:r>
              <a:rPr lang="en-US" sz="1400" dirty="0"/>
              <a:t>) from the NCI and the US Food and Drug Administration Center for Tobacco Products; and grants P50-DA036105 (</a:t>
            </a:r>
            <a:r>
              <a:rPr lang="en-US" sz="1400" dirty="0" err="1"/>
              <a:t>Mr</a:t>
            </a:r>
            <a:r>
              <a:rPr lang="en-US" sz="1400" dirty="0"/>
              <a:t> Spindle and </a:t>
            </a:r>
            <a:r>
              <a:rPr lang="en-US" sz="1400" dirty="0" err="1"/>
              <a:t>Dr</a:t>
            </a:r>
            <a:r>
              <a:rPr lang="en-US" sz="1400" dirty="0"/>
              <a:t> Eissenberg), R01-DA033296 (</a:t>
            </a:r>
            <a:r>
              <a:rPr lang="en-US" sz="1400" dirty="0" err="1"/>
              <a:t>Dr</a:t>
            </a:r>
            <a:r>
              <a:rPr lang="en-US" sz="1400" dirty="0"/>
              <a:t> Leventhal), R01-DA10767 (</a:t>
            </a:r>
            <a:r>
              <a:rPr lang="en-US" sz="1400" dirty="0" err="1"/>
              <a:t>Dr</a:t>
            </a:r>
            <a:r>
              <a:rPr lang="en-US" sz="1400" dirty="0"/>
              <a:t> Andrews), and R01-DA016310 (</a:t>
            </a:r>
            <a:r>
              <a:rPr lang="en-US" sz="1400" dirty="0" err="1"/>
              <a:t>Dr</a:t>
            </a:r>
            <a:r>
              <a:rPr lang="en-US" sz="1400" dirty="0"/>
              <a:t> Unger) from the National Institute on Drug Abuse at the NIH. </a:t>
            </a:r>
          </a:p>
          <a:p>
            <a:pPr algn="ctr" eaLnBrk="1" hangingPunct="1">
              <a:buFontTx/>
              <a:buNone/>
            </a:pPr>
            <a:r>
              <a:rPr lang="en-US" altLang="en-US" sz="2800" b="1" dirty="0" smtClean="0">
                <a:ea typeface="ＭＳ Ｐゴシック" pitchFamily="34" charset="-128"/>
              </a:rPr>
              <a:t>Conflict of Interest Disclosures</a:t>
            </a:r>
          </a:p>
          <a:p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/>
              <a:t>Eissenberg reported being a paid consultant in litigation against the tobacco industry and reported being named on a patent application for a device that measures the puffing behavior of e-cigarette users. No other disclosures were reported. </a:t>
            </a:r>
          </a:p>
          <a:p>
            <a:pPr eaLnBrk="1" hangingPunct="1"/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11268" name="Rectangle 2"/>
          <p:cNvSpPr>
            <a:spLocks noChangeArrowheads="1"/>
          </p:cNvSpPr>
          <p:nvPr/>
        </p:nvSpPr>
        <p:spPr bwMode="auto">
          <a:xfrm>
            <a:off x="457200" y="-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2"/>
                </a:solidFill>
                <a:latin typeface="+mn-lt"/>
              </a:rPr>
              <a:t>Contact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153400" cy="44196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ea typeface="ＭＳ Ｐゴシック" pitchFamily="34" charset="-128"/>
              </a:rPr>
              <a:t>Importance:</a:t>
            </a:r>
            <a:endParaRPr lang="en-US" altLang="en-US" b="1" dirty="0" smtClean="0">
              <a:ea typeface="ＭＳ Ｐゴシック" pitchFamily="34" charset="-128"/>
            </a:endParaRPr>
          </a:p>
          <a:p>
            <a:pPr lvl="1" eaLnBrk="1" hangingPunct="1"/>
            <a:r>
              <a:rPr lang="en-US" dirty="0"/>
              <a:t>Among </a:t>
            </a:r>
            <a:r>
              <a:rPr lang="en-US" dirty="0" smtClean="0"/>
              <a:t>US </a:t>
            </a:r>
            <a:r>
              <a:rPr lang="en-US" dirty="0"/>
              <a:t>high school students, </a:t>
            </a:r>
            <a:r>
              <a:rPr lang="en-US" dirty="0" smtClean="0"/>
              <a:t>prevalence </a:t>
            </a:r>
            <a:r>
              <a:rPr lang="en-US" dirty="0"/>
              <a:t>of past 30-day use of e-cigarettes increased </a:t>
            </a:r>
            <a:r>
              <a:rPr lang="en-US" dirty="0" smtClean="0"/>
              <a:t>10-fold </a:t>
            </a:r>
            <a:r>
              <a:rPr lang="en-US" dirty="0"/>
              <a:t>from 1.5% in 2011 to 16.0% in </a:t>
            </a:r>
            <a:r>
              <a:rPr lang="en-US" dirty="0" smtClean="0"/>
              <a:t>2015.</a:t>
            </a:r>
          </a:p>
          <a:p>
            <a:pPr lvl="1" eaLnBrk="1" hangingPunct="1"/>
            <a:r>
              <a:rPr lang="en-US" dirty="0" smtClean="0"/>
              <a:t>Longitudinal </a:t>
            </a:r>
            <a:r>
              <a:rPr lang="en-US" dirty="0"/>
              <a:t>studies have reported </a:t>
            </a:r>
            <a:r>
              <a:rPr lang="en-US" dirty="0" smtClean="0"/>
              <a:t>e</a:t>
            </a:r>
            <a:r>
              <a:rPr lang="en-US" dirty="0"/>
              <a:t>-cigarette use is associated with </a:t>
            </a:r>
            <a:r>
              <a:rPr lang="en-US" dirty="0" smtClean="0"/>
              <a:t>increased </a:t>
            </a:r>
            <a:r>
              <a:rPr lang="en-US" dirty="0"/>
              <a:t>risk of cigarette smoking initiation among never cigarette-smoking adolescents and young adults even after adjusting for known demographic, psychosocial, and behavioral risk factors</a:t>
            </a:r>
            <a:r>
              <a:rPr lang="en-US" dirty="0" smtClean="0"/>
              <a:t>.  </a:t>
            </a:r>
          </a:p>
          <a:p>
            <a:pPr lvl="1" eaLnBrk="1" hangingPunct="1"/>
            <a:r>
              <a:rPr lang="en-US" dirty="0" smtClean="0"/>
              <a:t>The </a:t>
            </a:r>
            <a:r>
              <a:rPr lang="en-US" dirty="0"/>
              <a:t>US Surgeon General noted this increased risk as an important public health concern. </a:t>
            </a:r>
            <a:endParaRPr lang="en-US" altLang="en-US" b="1" dirty="0" smtClean="0">
              <a:ea typeface="ＭＳ Ｐゴシック" pitchFamily="34" charset="-128"/>
            </a:endParaRPr>
          </a:p>
          <a:p>
            <a:pPr eaLnBrk="1" hangingPunct="1"/>
            <a:endParaRPr lang="en-US" altLang="en-US" b="1" dirty="0" smtClean="0">
              <a:ea typeface="ＭＳ Ｐゴシック" pitchFamily="34" charset="-128"/>
            </a:endParaRPr>
          </a:p>
          <a:p>
            <a:pPr eaLnBrk="1" hangingPunct="1"/>
            <a:r>
              <a:rPr lang="en-US" altLang="en-US" b="1" dirty="0" smtClean="0">
                <a:ea typeface="ＭＳ Ｐゴシック" pitchFamily="34" charset="-128"/>
              </a:rPr>
              <a:t>Objective:</a:t>
            </a:r>
            <a:endParaRPr lang="en-US" altLang="en-US" dirty="0" smtClean="0">
              <a:ea typeface="ＭＳ Ｐゴシック" pitchFamily="34" charset="-128"/>
            </a:endParaRPr>
          </a:p>
          <a:p>
            <a:pPr lvl="1" eaLnBrk="1" hangingPunct="1"/>
            <a:r>
              <a:rPr lang="en-US" dirty="0" smtClean="0"/>
              <a:t>To perform a systematic review and meta</a:t>
            </a:r>
            <a:r>
              <a:rPr lang="en-US" dirty="0"/>
              <a:t>-</a:t>
            </a:r>
            <a:r>
              <a:rPr lang="en-US" dirty="0" smtClean="0"/>
              <a:t>analysis of longitudinal studies that </a:t>
            </a:r>
            <a:r>
              <a:rPr lang="en-US" dirty="0"/>
              <a:t>assessed initial use of e-cigarettes and subsequent cigarette smoking</a:t>
            </a:r>
            <a:r>
              <a:rPr lang="en-US" dirty="0" smtClean="0"/>
              <a:t>.</a:t>
            </a:r>
            <a:endParaRPr lang="en-US" dirty="0"/>
          </a:p>
          <a:p>
            <a:pPr lvl="1" eaLnBrk="1" hangingPunct="1"/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800" b="1">
                <a:solidFill>
                  <a:schemeClr val="accent2"/>
                </a:solidFill>
              </a:rPr>
              <a:t>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058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b="1" dirty="0" smtClean="0">
                <a:ea typeface="ＭＳ Ｐゴシック" pitchFamily="34" charset="-128"/>
              </a:rPr>
              <a:t>Data Sources and </a:t>
            </a:r>
            <a:r>
              <a:rPr lang="en-US" altLang="en-US" b="1" dirty="0" smtClean="0">
                <a:ea typeface="ＭＳ Ｐゴシック" pitchFamily="34" charset="-128"/>
              </a:rPr>
              <a:t>Searches:</a:t>
            </a:r>
            <a:endParaRPr lang="en-US" altLang="en-US" b="1" dirty="0" smtClean="0">
              <a:ea typeface="ＭＳ Ｐゴシック" pitchFamily="34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Comprehensive </a:t>
            </a:r>
            <a:r>
              <a:rPr lang="en-US" dirty="0"/>
              <a:t>literature search of MEDLINE’s PubMed (</a:t>
            </a:r>
            <a:r>
              <a:rPr lang="en-US" dirty="0" smtClean="0"/>
              <a:t>1946 to present</a:t>
            </a:r>
            <a:r>
              <a:rPr lang="en-US" dirty="0"/>
              <a:t>), EMBASE (1974 to present), Wiley’s Cochrane Library (2016 issue 7), and Web of Science (1900 to present) between February 7 and February 17, 2017. 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Search </a:t>
            </a:r>
            <a:r>
              <a:rPr lang="en-US" dirty="0"/>
              <a:t>included indexed terms and text words to capture concepts </a:t>
            </a:r>
            <a:r>
              <a:rPr lang="en-US" dirty="0" smtClean="0"/>
              <a:t>associated </a:t>
            </a:r>
            <a:r>
              <a:rPr lang="en-US" dirty="0"/>
              <a:t>with e-cigarettes and traditional </a:t>
            </a:r>
            <a:r>
              <a:rPr lang="en-US" dirty="0" smtClean="0"/>
              <a:t>cigarettes.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Comprehensive </a:t>
            </a:r>
            <a:r>
              <a:rPr lang="en-US" dirty="0"/>
              <a:t>search of the 2016 Society for </a:t>
            </a:r>
            <a:r>
              <a:rPr lang="en-US" dirty="0" smtClean="0"/>
              <a:t>Research </a:t>
            </a:r>
            <a:r>
              <a:rPr lang="en-US" dirty="0"/>
              <a:t>on Nicotine and Tobacco 22nd Annual Meeting </a:t>
            </a:r>
            <a:r>
              <a:rPr lang="en-US" dirty="0" smtClean="0"/>
              <a:t>abstracts</a:t>
            </a:r>
            <a:r>
              <a:rPr lang="en-US" dirty="0"/>
              <a:t>, the 2016 Society of Behavioral Medicine 37th Annual Meeting &amp; Scientific Sessions abstracts, and the 2016 </a:t>
            </a:r>
            <a:r>
              <a:rPr lang="en-US" dirty="0" smtClean="0"/>
              <a:t>National </a:t>
            </a:r>
            <a:r>
              <a:rPr lang="en-US" dirty="0"/>
              <a:t>Institutes of Health Tobacco Regulatory Science </a:t>
            </a:r>
            <a:r>
              <a:rPr lang="en-US" dirty="0" smtClean="0"/>
              <a:t>Program </a:t>
            </a:r>
            <a:r>
              <a:rPr lang="en-US" dirty="0"/>
              <a:t>Conference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800" b="1">
                <a:solidFill>
                  <a:schemeClr val="accent2"/>
                </a:solidFill>
              </a:rPr>
              <a:t>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058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 smtClean="0">
                <a:ea typeface="ＭＳ Ｐゴシック" pitchFamily="34" charset="-128"/>
              </a:rPr>
              <a:t>Study Selection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Included </a:t>
            </a:r>
            <a:r>
              <a:rPr lang="en-US" dirty="0"/>
              <a:t>studies that </a:t>
            </a:r>
            <a:r>
              <a:rPr lang="en-US" dirty="0" smtClean="0"/>
              <a:t>evaluated </a:t>
            </a:r>
            <a:r>
              <a:rPr lang="en-US" dirty="0" smtClean="0"/>
              <a:t>the association </a:t>
            </a:r>
            <a:r>
              <a:rPr lang="en-US" dirty="0"/>
              <a:t>between e-cigarette use among never cigarette smokers at baseline and cigarette smoking initiation between baseline and </a:t>
            </a:r>
            <a:r>
              <a:rPr lang="en-US" dirty="0" smtClean="0"/>
              <a:t>follow-up. 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 smtClean="0"/>
              <a:t>Included </a:t>
            </a:r>
            <a:r>
              <a:rPr lang="en-US" dirty="0"/>
              <a:t>studies that evaluated </a:t>
            </a:r>
            <a:r>
              <a:rPr lang="en-US" dirty="0" smtClean="0"/>
              <a:t>the association </a:t>
            </a:r>
            <a:r>
              <a:rPr lang="en-US" dirty="0"/>
              <a:t>between past 30-day e-cigarette use at baseline and past </a:t>
            </a:r>
            <a:r>
              <a:rPr lang="en-US" dirty="0" smtClean="0"/>
              <a:t>30-day </a:t>
            </a:r>
            <a:r>
              <a:rPr lang="en-US" dirty="0"/>
              <a:t>cigarette smoking at follow-up. 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Included longitudinal </a:t>
            </a:r>
            <a:r>
              <a:rPr lang="en-US" dirty="0"/>
              <a:t>studies and excluded cross-sectional studies given the temporal ordering of the research </a:t>
            </a:r>
            <a:r>
              <a:rPr lang="en-US" dirty="0" smtClean="0"/>
              <a:t>question.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Interrater </a:t>
            </a:r>
            <a:r>
              <a:rPr lang="en-US" dirty="0" smtClean="0"/>
              <a:t>agreement = 86.1%.</a:t>
            </a:r>
            <a:endParaRPr lang="en-US" dirty="0"/>
          </a:p>
          <a:p>
            <a:pPr>
              <a:lnSpc>
                <a:spcPct val="90000"/>
              </a:lnSpc>
            </a:pPr>
            <a:endParaRPr lang="en-US" altLang="en-US" b="1" dirty="0" smtClean="0">
              <a:ea typeface="ＭＳ Ｐゴシック" pitchFamily="34" charset="-128"/>
            </a:endParaRP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800" b="1">
                <a:solidFill>
                  <a:schemeClr val="accent2"/>
                </a:solidFill>
              </a:rPr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279316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05800" cy="47244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dirty="0" smtClean="0">
                <a:ea typeface="ＭＳ Ｐゴシック" pitchFamily="34" charset="-128"/>
              </a:rPr>
              <a:t>PRISMA Diagram of Study Selection</a:t>
            </a:r>
            <a:endParaRPr lang="en-US" dirty="0"/>
          </a:p>
          <a:p>
            <a:pPr>
              <a:lnSpc>
                <a:spcPct val="90000"/>
              </a:lnSpc>
            </a:pPr>
            <a:endParaRPr lang="en-US" altLang="en-US" dirty="0" smtClean="0">
              <a:ea typeface="ＭＳ Ｐゴシック" pitchFamily="34" charset="-128"/>
            </a:endParaRP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chemeClr val="accent2"/>
                </a:solidFill>
              </a:rPr>
              <a:t>Methods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46637"/>
            <a:ext cx="6172200" cy="4283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0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3058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 smtClean="0">
                <a:ea typeface="ＭＳ Ｐゴシック" pitchFamily="34" charset="-128"/>
              </a:rPr>
              <a:t>Data </a:t>
            </a:r>
            <a:r>
              <a:rPr lang="en-US" altLang="en-US" b="1" dirty="0" smtClean="0">
                <a:ea typeface="ＭＳ Ｐゴシック" pitchFamily="34" charset="-128"/>
              </a:rPr>
              <a:t>Extraction:</a:t>
            </a:r>
            <a:endParaRPr lang="en-US" altLang="en-US" b="1" dirty="0" smtClean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Study </a:t>
            </a:r>
            <a:r>
              <a:rPr lang="en-US" dirty="0" smtClean="0">
                <a:ea typeface="ＭＳ Ｐゴシック" pitchFamily="34" charset="-128"/>
              </a:rPr>
              <a:t>location</a:t>
            </a:r>
            <a:endParaRPr lang="en-US" dirty="0" smtClean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Comparison group (</a:t>
            </a:r>
            <a:r>
              <a:rPr lang="en-US" dirty="0" smtClean="0">
                <a:ea typeface="ＭＳ Ｐゴシック" pitchFamily="34" charset="-128"/>
              </a:rPr>
              <a:t>eg, </a:t>
            </a:r>
            <a:r>
              <a:rPr lang="en-US" dirty="0" smtClean="0">
                <a:ea typeface="ＭＳ Ｐゴシック" pitchFamily="34" charset="-128"/>
              </a:rPr>
              <a:t>never e-cigarette users)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Time between baseline and follow-up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Demographic, psychosocial, and behavioral characteristics included in each study’s multivariable statistical analysis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ea typeface="ＭＳ Ｐゴシック" pitchFamily="34" charset="-128"/>
              </a:rPr>
              <a:t>Quality of </a:t>
            </a:r>
            <a:r>
              <a:rPr lang="en-US" b="1" dirty="0" smtClean="0">
                <a:ea typeface="ＭＳ Ｐゴシック" pitchFamily="34" charset="-128"/>
              </a:rPr>
              <a:t>Studies:</a:t>
            </a:r>
            <a:endParaRPr lang="en-US" b="1" dirty="0" smtClean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Newcastle-Ottawa Scale: assess quality of nonrandomized studies 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Risk of Bias in Non-randomized Studies of Interventions </a:t>
            </a:r>
            <a:r>
              <a:rPr lang="en-US" dirty="0" smtClean="0">
                <a:ea typeface="ＭＳ Ｐゴシック" pitchFamily="34" charset="-128"/>
              </a:rPr>
              <a:t>tool: </a:t>
            </a:r>
            <a:r>
              <a:rPr lang="en-US" dirty="0" smtClean="0">
                <a:ea typeface="ＭＳ Ｐゴシック" pitchFamily="34" charset="-128"/>
              </a:rPr>
              <a:t>assess risk of bias in </a:t>
            </a:r>
            <a:r>
              <a:rPr lang="en-US" dirty="0" smtClean="0">
                <a:ea typeface="ＭＳ Ｐゴシック" pitchFamily="34" charset="-128"/>
              </a:rPr>
              <a:t>nonrandomized </a:t>
            </a:r>
            <a:r>
              <a:rPr lang="en-US" dirty="0" smtClean="0">
                <a:ea typeface="ＭＳ Ｐゴシック" pitchFamily="34" charset="-128"/>
              </a:rPr>
              <a:t>studies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ea typeface="ＭＳ Ｐゴシック" pitchFamily="34" charset="-128"/>
              </a:rPr>
              <a:t>Statistical </a:t>
            </a:r>
            <a:r>
              <a:rPr lang="en-US" b="1" dirty="0" smtClean="0">
                <a:ea typeface="ＭＳ Ｐゴシック" pitchFamily="34" charset="-128"/>
              </a:rPr>
              <a:t>Analysis:</a:t>
            </a:r>
            <a:endParaRPr lang="en-US" b="1" dirty="0" smtClean="0">
              <a:ea typeface="ＭＳ Ｐゴシック" pitchFamily="34" charset="-128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Random-effects meta-analysis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ea typeface="ＭＳ Ｐゴシック" pitchFamily="34" charset="-128"/>
              </a:rPr>
              <a:t>Subgroup analysis to assess source of heterogeneity between studies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333399"/>
                </a:solidFill>
                <a:ea typeface="ＭＳ Ｐゴシック" pitchFamily="34" charset="-128"/>
              </a:rPr>
              <a:t>Adolescent </a:t>
            </a:r>
            <a:r>
              <a:rPr lang="en-US" sz="1600" dirty="0" smtClean="0">
                <a:solidFill>
                  <a:srgbClr val="333399"/>
                </a:solidFill>
                <a:ea typeface="ＭＳ Ｐゴシック" pitchFamily="34" charset="-128"/>
              </a:rPr>
              <a:t>vs </a:t>
            </a:r>
            <a:r>
              <a:rPr lang="en-US" sz="1600" dirty="0" smtClean="0">
                <a:solidFill>
                  <a:srgbClr val="333399"/>
                </a:solidFill>
                <a:ea typeface="ＭＳ Ｐゴシック" pitchFamily="34" charset="-128"/>
              </a:rPr>
              <a:t>young adult (based on mean age of respondents at baseline)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333399"/>
                </a:solidFill>
                <a:ea typeface="ＭＳ Ｐゴシック" pitchFamily="34" charset="-128"/>
              </a:rPr>
              <a:t>Baseline year of study (before 2014 </a:t>
            </a:r>
            <a:r>
              <a:rPr lang="en-US" sz="1600" dirty="0" smtClean="0">
                <a:solidFill>
                  <a:srgbClr val="333399"/>
                </a:solidFill>
                <a:ea typeface="ＭＳ Ｐゴシック" pitchFamily="34" charset="-128"/>
              </a:rPr>
              <a:t>vs </a:t>
            </a:r>
            <a:r>
              <a:rPr lang="en-US" sz="1600" dirty="0" smtClean="0">
                <a:solidFill>
                  <a:srgbClr val="333399"/>
                </a:solidFill>
                <a:ea typeface="ＭＳ Ｐゴシック" pitchFamily="34" charset="-128"/>
              </a:rPr>
              <a:t>2014 or later)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>
                <a:solidFill>
                  <a:srgbClr val="333399"/>
                </a:solidFill>
                <a:ea typeface="ＭＳ Ｐゴシック" pitchFamily="34" charset="-128"/>
              </a:rPr>
              <a:t>Regional </a:t>
            </a:r>
            <a:r>
              <a:rPr lang="en-US" sz="1600" dirty="0" smtClean="0">
                <a:solidFill>
                  <a:srgbClr val="333399"/>
                </a:solidFill>
                <a:ea typeface="ＭＳ Ｐゴシック" pitchFamily="34" charset="-128"/>
              </a:rPr>
              <a:t>vs </a:t>
            </a:r>
            <a:r>
              <a:rPr lang="en-US" sz="1600" dirty="0" smtClean="0">
                <a:solidFill>
                  <a:srgbClr val="333399"/>
                </a:solidFill>
                <a:ea typeface="ＭＳ Ｐゴシック" pitchFamily="34" charset="-128"/>
              </a:rPr>
              <a:t>national sample</a:t>
            </a:r>
          </a:p>
          <a:p>
            <a:pPr lvl="2">
              <a:lnSpc>
                <a:spcPct val="90000"/>
              </a:lnSpc>
            </a:pPr>
            <a:endParaRPr lang="en-US" dirty="0" smtClean="0">
              <a:ea typeface="ＭＳ Ｐゴシック" pitchFamily="34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</a:pPr>
            <a:endParaRPr lang="en-US" altLang="en-US" b="1" dirty="0" smtClean="0">
              <a:ea typeface="ＭＳ Ｐゴシック" pitchFamily="34" charset="-128"/>
            </a:endParaRPr>
          </a:p>
          <a:p>
            <a:pPr>
              <a:lnSpc>
                <a:spcPct val="90000"/>
              </a:lnSpc>
            </a:pPr>
            <a:endParaRPr lang="en-US" altLang="en-US" b="1" dirty="0" smtClean="0">
              <a:ea typeface="ＭＳ Ｐゴシック" pitchFamily="34" charset="-128"/>
            </a:endParaRP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2800" b="1">
                <a:solidFill>
                  <a:schemeClr val="accent2"/>
                </a:solidFill>
              </a:rPr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185297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itchFamily="34" charset="-128"/>
              </a:rPr>
              <a:t>Methods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458200" cy="4800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b="1" dirty="0" smtClean="0">
                <a:ea typeface="ＭＳ Ｐゴシック" pitchFamily="34" charset="-128"/>
              </a:rPr>
              <a:t>Outcomes:</a:t>
            </a:r>
            <a:endParaRPr lang="en-US" altLang="en-US" b="1" dirty="0" smtClean="0">
              <a:ea typeface="ＭＳ Ｐゴシック" pitchFamily="34" charset="-128"/>
            </a:endParaRPr>
          </a:p>
          <a:p>
            <a:pPr lvl="1" eaLnBrk="1" hangingPunct="1">
              <a:spcBef>
                <a:spcPct val="0"/>
              </a:spcBef>
            </a:pPr>
            <a:r>
              <a:rPr lang="en-US" dirty="0"/>
              <a:t>Among baseline </a:t>
            </a:r>
            <a:r>
              <a:rPr lang="en-US" dirty="0" smtClean="0"/>
              <a:t>never cigarette </a:t>
            </a:r>
            <a:r>
              <a:rPr lang="en-US" dirty="0"/>
              <a:t>smokers, cigarette smoking initiation between baseline and follow-</a:t>
            </a:r>
            <a:r>
              <a:rPr lang="en-US" dirty="0" smtClean="0"/>
              <a:t>up.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/>
              <a:t>A</a:t>
            </a:r>
            <a:r>
              <a:rPr lang="en-US" dirty="0" smtClean="0"/>
              <a:t>mong </a:t>
            </a:r>
            <a:r>
              <a:rPr lang="en-US" dirty="0"/>
              <a:t>baseline </a:t>
            </a:r>
            <a:r>
              <a:rPr lang="en-US" dirty="0" smtClean="0"/>
              <a:t>non–past </a:t>
            </a:r>
            <a:r>
              <a:rPr lang="en-US" dirty="0"/>
              <a:t>30-day cigarette smokers who were past 30-day e-cigarette users, past 30-day cigarette smoking at follow-up. </a:t>
            </a:r>
            <a:endParaRPr lang="en-US" altLang="en-US" b="1" dirty="0" smtClean="0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en-US" b="1" dirty="0" smtClean="0">
                <a:ea typeface="ＭＳ Ｐゴシック" pitchFamily="34" charset="-128"/>
              </a:rPr>
              <a:t>Limitations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Do </a:t>
            </a:r>
            <a:r>
              <a:rPr lang="en-US" dirty="0"/>
              <a:t>not know the type of e-cigarette used by respondents </a:t>
            </a:r>
            <a:r>
              <a:rPr lang="en-US" dirty="0" smtClean="0"/>
              <a:t>(</a:t>
            </a:r>
            <a:r>
              <a:rPr lang="en-US" dirty="0" smtClean="0"/>
              <a:t>eg, first-generation “cig-a-likes”) </a:t>
            </a:r>
            <a:r>
              <a:rPr lang="en-US" dirty="0" smtClean="0"/>
              <a:t>or </a:t>
            </a:r>
            <a:r>
              <a:rPr lang="en-US" dirty="0"/>
              <a:t>the proportion of respondents who used nicotine-containing e-</a:t>
            </a:r>
            <a:r>
              <a:rPr lang="en-US" dirty="0" smtClean="0"/>
              <a:t>cigarettes</a:t>
            </a:r>
            <a:r>
              <a:rPr lang="en-US" dirty="0" smtClean="0"/>
              <a:t>.</a:t>
            </a:r>
            <a:endParaRPr lang="en-US" altLang="en-US" b="1" dirty="0" smtClean="0">
              <a:ea typeface="ＭＳ Ｐゴシック" pitchFamily="34" charset="-128"/>
            </a:endParaRP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All </a:t>
            </a:r>
            <a:r>
              <a:rPr lang="en-US" dirty="0"/>
              <a:t>included studies were </a:t>
            </a:r>
            <a:r>
              <a:rPr lang="en-US" dirty="0" smtClean="0"/>
              <a:t>US based </a:t>
            </a:r>
            <a:r>
              <a:rPr lang="en-US" dirty="0" smtClean="0"/>
              <a:t>despite international literature search; </a:t>
            </a:r>
            <a:r>
              <a:rPr lang="en-US" dirty="0"/>
              <a:t>thus, our results may not apply to youth in other </a:t>
            </a:r>
            <a:r>
              <a:rPr lang="en-US" dirty="0" smtClean="0"/>
              <a:t>countries.</a:t>
            </a:r>
          </a:p>
          <a:p>
            <a:pPr lvl="1" eaLnBrk="1" hangingPunct="1">
              <a:spcBef>
                <a:spcPct val="0"/>
              </a:spcBef>
            </a:pPr>
            <a:r>
              <a:rPr lang="en-US" dirty="0" smtClean="0"/>
              <a:t>Overall </a:t>
            </a:r>
            <a:r>
              <a:rPr lang="en-US" dirty="0"/>
              <a:t>risk of bias was moderate for all </a:t>
            </a:r>
            <a:r>
              <a:rPr lang="en-US" dirty="0" smtClean="0"/>
              <a:t>studies, </a:t>
            </a:r>
            <a:r>
              <a:rPr lang="en-US" dirty="0"/>
              <a:t>in part, </a:t>
            </a:r>
            <a:r>
              <a:rPr lang="en-US" dirty="0" smtClean="0"/>
              <a:t>owing </a:t>
            </a:r>
            <a:r>
              <a:rPr lang="en-US" dirty="0" smtClean="0"/>
              <a:t>to moderate risk </a:t>
            </a:r>
            <a:r>
              <a:rPr lang="en-US" dirty="0"/>
              <a:t>of bias </a:t>
            </a:r>
            <a:r>
              <a:rPr lang="en-US" dirty="0" smtClean="0"/>
              <a:t>from confounding. </a:t>
            </a:r>
            <a:endParaRPr lang="en-US" altLang="en-US" b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itchFamily="34" charset="-128"/>
              </a:rPr>
              <a:t>Results</a:t>
            </a:r>
          </a:p>
        </p:txBody>
      </p:sp>
      <p:sp>
        <p:nvSpPr>
          <p:cNvPr id="6147" name="Sisällön paikkamerkki 1"/>
          <p:cNvSpPr>
            <a:spLocks noGrp="1"/>
          </p:cNvSpPr>
          <p:nvPr>
            <p:ph idx="1"/>
          </p:nvPr>
        </p:nvSpPr>
        <p:spPr>
          <a:xfrm>
            <a:off x="533400" y="1295400"/>
            <a:ext cx="8077200" cy="44958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>
                <a:ea typeface="ＭＳ Ｐゴシック" pitchFamily="34" charset="-128"/>
              </a:rPr>
              <a:t>Summary of </a:t>
            </a:r>
            <a:r>
              <a:rPr lang="en-US" altLang="en-US" dirty="0" smtClean="0">
                <a:ea typeface="ＭＳ Ｐゴシック" pitchFamily="34" charset="-128"/>
              </a:rPr>
              <a:t>Studies</a:t>
            </a:r>
          </a:p>
          <a:p>
            <a:pPr marL="0" indent="0" algn="ctr">
              <a:buNone/>
            </a:pPr>
            <a:endParaRPr lang="en-US" altLang="en-US" dirty="0" smtClean="0">
              <a:ea typeface="ＭＳ Ｐゴシック" pitchFamily="34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7736998" cy="4331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itchFamily="34" charset="-128"/>
              </a:rPr>
              <a:t>Results</a:t>
            </a:r>
          </a:p>
        </p:txBody>
      </p:sp>
      <p:sp>
        <p:nvSpPr>
          <p:cNvPr id="6147" name="Sisällön paikkamerkki 1"/>
          <p:cNvSpPr>
            <a:spLocks noGrp="1"/>
          </p:cNvSpPr>
          <p:nvPr>
            <p:ph idx="1"/>
          </p:nvPr>
        </p:nvSpPr>
        <p:spPr>
          <a:xfrm>
            <a:off x="533400" y="1295400"/>
            <a:ext cx="8077200" cy="449580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dirty="0">
                <a:ea typeface="ＭＳ Ｐゴシック" pitchFamily="34" charset="-128"/>
              </a:rPr>
              <a:t>Summary of </a:t>
            </a:r>
            <a:r>
              <a:rPr lang="en-US" altLang="en-US" dirty="0" smtClean="0">
                <a:ea typeface="ＭＳ Ｐゴシック" pitchFamily="34" charset="-128"/>
              </a:rPr>
              <a:t>Studies (Continued)</a:t>
            </a:r>
          </a:p>
          <a:p>
            <a:pPr marL="0" indent="0" algn="ctr">
              <a:buNone/>
            </a:pPr>
            <a:endParaRPr lang="en-US" altLang="en-US" dirty="0" smtClean="0">
              <a:ea typeface="ＭＳ Ｐゴシック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88" y="1600200"/>
            <a:ext cx="7564062" cy="43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55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4624</TotalTime>
  <Words>1350</Words>
  <Application>Microsoft Office PowerPoint</Application>
  <PresentationFormat>On-screen Show (4:3)</PresentationFormat>
  <Paragraphs>112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Default Design</vt:lpstr>
      <vt:lpstr>JAMA Pediatrics Journal Club Slides: e-Cigarette Use and Subsequent Smoking in Adolescents and Young Adults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Methods</vt:lpstr>
      <vt:lpstr>Results</vt:lpstr>
      <vt:lpstr>Results</vt:lpstr>
      <vt:lpstr>Results</vt:lpstr>
      <vt:lpstr>Results</vt:lpstr>
      <vt:lpstr>Results</vt:lpstr>
      <vt:lpstr>Results</vt:lpstr>
      <vt:lpstr>Comment</vt:lpstr>
      <vt:lpstr>Comment</vt:lpstr>
      <vt:lpstr>Comment</vt:lpstr>
      <vt:lpstr>PowerPoint Presentation</vt:lpstr>
    </vt:vector>
  </TitlesOfParts>
  <Company>University of Michigan Medical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University of Michigan</dc:creator>
  <cp:lastModifiedBy>mcintron</cp:lastModifiedBy>
  <cp:revision>239</cp:revision>
  <cp:lastPrinted>2012-09-20T01:52:10Z</cp:lastPrinted>
  <dcterms:created xsi:type="dcterms:W3CDTF">2012-01-02T23:12:39Z</dcterms:created>
  <dcterms:modified xsi:type="dcterms:W3CDTF">2017-06-09T21:15:40Z</dcterms:modified>
</cp:coreProperties>
</file>