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87" r:id="rId2"/>
    <p:sldId id="288" r:id="rId3"/>
    <p:sldId id="289" r:id="rId4"/>
  </p:sldIdLst>
  <p:sldSz cx="6858000" cy="9144000" type="screen4x3"/>
  <p:notesSz cx="7010400" cy="92964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30" autoAdjust="0"/>
    <p:restoredTop sz="86433" autoAdjust="0"/>
  </p:normalViewPr>
  <p:slideViewPr>
    <p:cSldViewPr>
      <p:cViewPr varScale="1">
        <p:scale>
          <a:sx n="91" d="100"/>
          <a:sy n="91" d="100"/>
        </p:scale>
        <p:origin x="355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22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ja-JP" sz="1000" i="1"/>
            </a:pPr>
            <a:r>
              <a:rPr lang="en-US" dirty="0" smtClean="0"/>
              <a:t>Sirt3</a:t>
            </a:r>
            <a:endParaRPr lang="en-US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3227500000000001"/>
          <c:y val="0.22722444444444442"/>
          <c:w val="0.63837314814814816"/>
          <c:h val="0.64835111111111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'b-actin (6)'!$G$1</c:f>
              <c:strCache>
                <c:ptCount val="1"/>
                <c:pt idx="0">
                  <c:v>sirt3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'b-actin (6)'!$I$4:$J$4</c:f>
                <c:numCache>
                  <c:formatCode>General</c:formatCode>
                  <c:ptCount val="2"/>
                  <c:pt idx="0">
                    <c:v>5.0573084701339033E-2</c:v>
                  </c:pt>
                  <c:pt idx="1">
                    <c:v>1.2318954663513936E-4</c:v>
                  </c:pt>
                </c:numCache>
              </c:numRef>
            </c:plus>
            <c:minus>
              <c:numRef>
                <c:f>'b-actin (6)'!$I$4:$J$4</c:f>
                <c:numCache>
                  <c:formatCode>General</c:formatCode>
                  <c:ptCount val="2"/>
                  <c:pt idx="0">
                    <c:v>5.0573084701339033E-2</c:v>
                  </c:pt>
                  <c:pt idx="1">
                    <c:v>1.2318954663513936E-4</c:v>
                  </c:pt>
                </c:numCache>
              </c:numRef>
            </c:minus>
          </c:errBars>
          <c:cat>
            <c:strRef>
              <c:f>'b-actin (6)'!$D$2:$E$2</c:f>
              <c:strCache>
                <c:ptCount val="2"/>
                <c:pt idx="0">
                  <c:v>WT</c:v>
                </c:pt>
                <c:pt idx="1">
                  <c:v>KO</c:v>
                </c:pt>
              </c:strCache>
            </c:strRef>
          </c:cat>
          <c:val>
            <c:numRef>
              <c:f>'b-actin (6)'!$I$3:$J$3</c:f>
              <c:numCache>
                <c:formatCode>General</c:formatCode>
                <c:ptCount val="2"/>
                <c:pt idx="0">
                  <c:v>1</c:v>
                </c:pt>
                <c:pt idx="1">
                  <c:v>1.5518374717832337E-4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76-4953-B8B4-7B819BF16E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2544128"/>
        <c:axId val="62554112"/>
      </c:barChart>
      <c:catAx>
        <c:axId val="625441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62554112"/>
        <c:crosses val="autoZero"/>
        <c:auto val="1"/>
        <c:lblAlgn val="ctr"/>
        <c:lblOffset val="100"/>
        <c:noMultiLvlLbl val="0"/>
      </c:catAx>
      <c:valAx>
        <c:axId val="62554112"/>
        <c:scaling>
          <c:orientation val="minMax"/>
          <c:max val="1.1000000000000001"/>
          <c:min val="0"/>
        </c:scaling>
        <c:delete val="0"/>
        <c:axPos val="l"/>
        <c:numFmt formatCode="General" sourceLinked="1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62544128"/>
        <c:crosses val="autoZero"/>
        <c:crossBetween val="between"/>
        <c:majorUnit val="0.5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 b="1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ja-JP" sz="1000" i="1"/>
            </a:pPr>
            <a:r>
              <a:rPr lang="en-US" dirty="0" smtClean="0"/>
              <a:t>Sirt3</a:t>
            </a:r>
            <a:endParaRPr lang="en-US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3227500000000001"/>
          <c:y val="0.22722444444444442"/>
          <c:w val="0.63837314814814816"/>
          <c:h val="0.64835111111111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'b-actin (6)'!$G$1</c:f>
              <c:strCache>
                <c:ptCount val="1"/>
                <c:pt idx="0">
                  <c:v>sirt3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'b-actin (6)'!$I$4:$J$4</c:f>
                <c:numCache>
                  <c:formatCode>General</c:formatCode>
                  <c:ptCount val="2"/>
                  <c:pt idx="0">
                    <c:v>5.0573084701339033E-2</c:v>
                  </c:pt>
                  <c:pt idx="1">
                    <c:v>1.2318954663513936E-4</c:v>
                  </c:pt>
                </c:numCache>
              </c:numRef>
            </c:plus>
            <c:minus>
              <c:numRef>
                <c:f>'b-actin (6)'!$I$4:$J$4</c:f>
                <c:numCache>
                  <c:formatCode>General</c:formatCode>
                  <c:ptCount val="2"/>
                  <c:pt idx="0">
                    <c:v>5.0573084701339033E-2</c:v>
                  </c:pt>
                  <c:pt idx="1">
                    <c:v>1.2318954663513936E-4</c:v>
                  </c:pt>
                </c:numCache>
              </c:numRef>
            </c:minus>
          </c:errBars>
          <c:cat>
            <c:strRef>
              <c:f>'b-actin (6)'!$D$2:$E$2</c:f>
              <c:strCache>
                <c:ptCount val="2"/>
                <c:pt idx="0">
                  <c:v>WT</c:v>
                </c:pt>
                <c:pt idx="1">
                  <c:v>KO</c:v>
                </c:pt>
              </c:strCache>
            </c:strRef>
          </c:cat>
          <c:val>
            <c:numRef>
              <c:f>'b-actin (6)'!$I$3:$J$3</c:f>
              <c:numCache>
                <c:formatCode>General</c:formatCode>
                <c:ptCount val="2"/>
                <c:pt idx="0">
                  <c:v>1</c:v>
                </c:pt>
                <c:pt idx="1">
                  <c:v>1.5518374717832337E-4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B6-40EF-BAF1-E7CF77384C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950016"/>
        <c:axId val="102951552"/>
      </c:barChart>
      <c:catAx>
        <c:axId val="1029500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102951552"/>
        <c:crosses val="autoZero"/>
        <c:auto val="1"/>
        <c:lblAlgn val="ctr"/>
        <c:lblOffset val="100"/>
        <c:noMultiLvlLbl val="0"/>
      </c:catAx>
      <c:valAx>
        <c:axId val="102951552"/>
        <c:scaling>
          <c:orientation val="minMax"/>
          <c:max val="1.1000000000000001"/>
          <c:min val="0"/>
        </c:scaling>
        <c:delete val="0"/>
        <c:axPos val="l"/>
        <c:numFmt formatCode="General" sourceLinked="1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102950016"/>
        <c:crosses val="autoZero"/>
        <c:crossBetween val="between"/>
        <c:majorUnit val="0.5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 b="1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ja-JP" sz="1000" i="1" baseline="0"/>
            </a:pPr>
            <a:r>
              <a:rPr lang="en-US" sz="1000" b="1" i="1" baseline="0" dirty="0"/>
              <a:t>Bip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'b-actin (5)'!$D$1</c:f>
              <c:strCache>
                <c:ptCount val="1"/>
                <c:pt idx="0">
                  <c:v>Nampt/β-actin mRNA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'b-actin (5)'!$G$4:$H$4</c:f>
                <c:numCache>
                  <c:formatCode>General</c:formatCode>
                  <c:ptCount val="2"/>
                  <c:pt idx="0">
                    <c:v>0.33259554144958481</c:v>
                  </c:pt>
                  <c:pt idx="1">
                    <c:v>0.18288259267588108</c:v>
                  </c:pt>
                </c:numCache>
              </c:numRef>
            </c:plus>
            <c:minus>
              <c:numRef>
                <c:f>'b-actin (5)'!$G$4:$H$4</c:f>
                <c:numCache>
                  <c:formatCode>General</c:formatCode>
                  <c:ptCount val="2"/>
                  <c:pt idx="0">
                    <c:v>0.33259554144958481</c:v>
                  </c:pt>
                  <c:pt idx="1">
                    <c:v>0.18288259267588108</c:v>
                  </c:pt>
                </c:numCache>
              </c:numRef>
            </c:minus>
          </c:errBars>
          <c:cat>
            <c:strRef>
              <c:f>'b-actin (5)'!$D$2:$E$2</c:f>
              <c:strCache>
                <c:ptCount val="2"/>
                <c:pt idx="0">
                  <c:v>control</c:v>
                </c:pt>
                <c:pt idx="1">
                  <c:v>BIP KD</c:v>
                </c:pt>
              </c:strCache>
            </c:strRef>
          </c:cat>
          <c:val>
            <c:numRef>
              <c:f>'b-actin (5)'!$G$3:$H$3</c:f>
              <c:numCache>
                <c:formatCode>General</c:formatCode>
                <c:ptCount val="2"/>
                <c:pt idx="0">
                  <c:v>1</c:v>
                </c:pt>
                <c:pt idx="1">
                  <c:v>0.32893312141036396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E6-4C10-BC2A-5B9A476933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3877880"/>
        <c:axId val="1"/>
      </c:barChart>
      <c:catAx>
        <c:axId val="313877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ax val="1.5"/>
          <c:min val="0"/>
        </c:scaling>
        <c:delete val="0"/>
        <c:axPos val="l"/>
        <c:numFmt formatCode="General" sourceLinked="1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313877880"/>
        <c:crosses val="autoZero"/>
        <c:crossBetween val="between"/>
        <c:majorUnit val="0.2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 b="1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ja-JP" sz="1000" i="1" baseline="0"/>
            </a:pPr>
            <a:r>
              <a:rPr lang="en-US" sz="1000" b="1" i="1" baseline="0"/>
              <a:t>Chop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'b-actin (4)'!$D$1</c:f>
              <c:strCache>
                <c:ptCount val="1"/>
                <c:pt idx="0">
                  <c:v>Nampt/β-actin mRNA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'b-actin (4)'!$G$4:$H$4</c:f>
                <c:numCache>
                  <c:formatCode>General</c:formatCode>
                  <c:ptCount val="2"/>
                  <c:pt idx="0">
                    <c:v>7.8159254163415959E-2</c:v>
                  </c:pt>
                  <c:pt idx="1">
                    <c:v>4.9154884294914193E-2</c:v>
                  </c:pt>
                </c:numCache>
              </c:numRef>
            </c:plus>
            <c:minus>
              <c:numRef>
                <c:f>'b-actin (4)'!$G$4:$H$4</c:f>
                <c:numCache>
                  <c:formatCode>General</c:formatCode>
                  <c:ptCount val="2"/>
                  <c:pt idx="0">
                    <c:v>7.8159254163415959E-2</c:v>
                  </c:pt>
                  <c:pt idx="1">
                    <c:v>4.9154884294914193E-2</c:v>
                  </c:pt>
                </c:numCache>
              </c:numRef>
            </c:minus>
          </c:errBars>
          <c:cat>
            <c:strRef>
              <c:f>'b-actin (4)'!$D$2:$E$2</c:f>
              <c:strCache>
                <c:ptCount val="2"/>
                <c:pt idx="0">
                  <c:v>control</c:v>
                </c:pt>
                <c:pt idx="1">
                  <c:v>CHOP KD</c:v>
                </c:pt>
              </c:strCache>
            </c:strRef>
          </c:cat>
          <c:val>
            <c:numRef>
              <c:f>'b-actin (4)'!$G$3:$H$3</c:f>
              <c:numCache>
                <c:formatCode>General</c:formatCode>
                <c:ptCount val="2"/>
                <c:pt idx="0">
                  <c:v>1</c:v>
                </c:pt>
                <c:pt idx="1">
                  <c:v>0.32725959636244062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E0-4649-A260-F76C179EB9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3877880"/>
        <c:axId val="1"/>
      </c:barChart>
      <c:catAx>
        <c:axId val="313877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ax val="1.5"/>
          <c:min val="0"/>
        </c:scaling>
        <c:delete val="0"/>
        <c:axPos val="l"/>
        <c:numFmt formatCode="General" sourceLinked="1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en-US"/>
          </a:p>
        </c:txPr>
        <c:crossAx val="313877880"/>
        <c:crosses val="autoZero"/>
        <c:crossBetween val="between"/>
        <c:majorUnit val="0.2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600" b="1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586F06-D0D6-4A5F-A9A4-BC36AD8AEA92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7D5696-0854-4A45-92A5-2A0D2AE35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008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8C2BA-C84B-4652-A5F9-5E22BEF5FA75}" type="datetimeFigureOut">
              <a:rPr kumimoji="1" lang="ja-JP" altLang="en-US" smtClean="0"/>
              <a:t>2017/8/30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2902-BFFE-4050-9412-F1D01D87E5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838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8C2BA-C84B-4652-A5F9-5E22BEF5FA75}" type="datetimeFigureOut">
              <a:rPr kumimoji="1" lang="ja-JP" altLang="en-US" smtClean="0"/>
              <a:t>2017/8/30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2902-BFFE-4050-9412-F1D01D87E5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770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8C2BA-C84B-4652-A5F9-5E22BEF5FA75}" type="datetimeFigureOut">
              <a:rPr kumimoji="1" lang="ja-JP" altLang="en-US" smtClean="0"/>
              <a:t>2017/8/30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2902-BFFE-4050-9412-F1D01D87E5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086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8C2BA-C84B-4652-A5F9-5E22BEF5FA75}" type="datetimeFigureOut">
              <a:rPr kumimoji="1" lang="ja-JP" altLang="en-US" smtClean="0"/>
              <a:t>2017/8/30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2902-BFFE-4050-9412-F1D01D87E5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543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8C2BA-C84B-4652-A5F9-5E22BEF5FA75}" type="datetimeFigureOut">
              <a:rPr kumimoji="1" lang="ja-JP" altLang="en-US" smtClean="0"/>
              <a:t>2017/8/30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2902-BFFE-4050-9412-F1D01D87E5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863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8C2BA-C84B-4652-A5F9-5E22BEF5FA75}" type="datetimeFigureOut">
              <a:rPr kumimoji="1" lang="ja-JP" altLang="en-US" smtClean="0"/>
              <a:t>2017/8/30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2902-BFFE-4050-9412-F1D01D87E5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517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8C2BA-C84B-4652-A5F9-5E22BEF5FA75}" type="datetimeFigureOut">
              <a:rPr kumimoji="1" lang="ja-JP" altLang="en-US" smtClean="0"/>
              <a:t>2017/8/30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2902-BFFE-4050-9412-F1D01D87E5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614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8C2BA-C84B-4652-A5F9-5E22BEF5FA75}" type="datetimeFigureOut">
              <a:rPr kumimoji="1" lang="ja-JP" altLang="en-US" smtClean="0"/>
              <a:t>2017/8/30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2902-BFFE-4050-9412-F1D01D87E5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537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8C2BA-C84B-4652-A5F9-5E22BEF5FA75}" type="datetimeFigureOut">
              <a:rPr kumimoji="1" lang="ja-JP" altLang="en-US" smtClean="0"/>
              <a:t>2017/8/30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2902-BFFE-4050-9412-F1D01D87E5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5187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8C2BA-C84B-4652-A5F9-5E22BEF5FA75}" type="datetimeFigureOut">
              <a:rPr kumimoji="1" lang="ja-JP" altLang="en-US" smtClean="0"/>
              <a:t>2017/8/30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2902-BFFE-4050-9412-F1D01D87E5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043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8C2BA-C84B-4652-A5F9-5E22BEF5FA75}" type="datetimeFigureOut">
              <a:rPr kumimoji="1" lang="ja-JP" altLang="en-US" smtClean="0"/>
              <a:t>2017/8/30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2902-BFFE-4050-9412-F1D01D87E5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1598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8C2BA-C84B-4652-A5F9-5E22BEF5FA75}" type="datetimeFigureOut">
              <a:rPr kumimoji="1" lang="ja-JP" altLang="en-US" smtClean="0"/>
              <a:t>2017/8/30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12902-BFFE-4050-9412-F1D01D87E5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4618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88640" y="107504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Supplementary Figure 1</a:t>
            </a:r>
            <a:endParaRPr kumimoji="1" lang="ja-JP" altLang="en-US" sz="2000" b="1" dirty="0"/>
          </a:p>
        </p:txBody>
      </p:sp>
      <p:grpSp>
        <p:nvGrpSpPr>
          <p:cNvPr id="10" name="Group 108"/>
          <p:cNvGrpSpPr/>
          <p:nvPr/>
        </p:nvGrpSpPr>
        <p:grpSpPr>
          <a:xfrm>
            <a:off x="1649820" y="740872"/>
            <a:ext cx="1453938" cy="1858309"/>
            <a:chOff x="349366" y="913491"/>
            <a:chExt cx="1453938" cy="1858309"/>
          </a:xfrm>
        </p:grpSpPr>
        <p:sp>
          <p:nvSpPr>
            <p:cNvPr id="11" name="テキスト ボックス 3"/>
            <p:cNvSpPr txBox="1"/>
            <p:nvPr/>
          </p:nvSpPr>
          <p:spPr>
            <a:xfrm>
              <a:off x="349366" y="913491"/>
              <a:ext cx="33218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500" b="1" dirty="0"/>
                <a:t>a</a:t>
              </a:r>
              <a:endParaRPr kumimoji="1" lang="ja-JP" altLang="en-US" sz="1500" b="1" dirty="0"/>
            </a:p>
          </p:txBody>
        </p:sp>
        <p:grpSp>
          <p:nvGrpSpPr>
            <p:cNvPr id="12" name="Group 31"/>
            <p:cNvGrpSpPr/>
            <p:nvPr/>
          </p:nvGrpSpPr>
          <p:grpSpPr>
            <a:xfrm>
              <a:off x="456253" y="970432"/>
              <a:ext cx="1347051" cy="1801368"/>
              <a:chOff x="456253" y="833045"/>
              <a:chExt cx="1347051" cy="1801368"/>
            </a:xfrm>
          </p:grpSpPr>
          <p:grpSp>
            <p:nvGrpSpPr>
              <p:cNvPr id="13" name="Group 80"/>
              <p:cNvGrpSpPr/>
              <p:nvPr/>
            </p:nvGrpSpPr>
            <p:grpSpPr>
              <a:xfrm>
                <a:off x="456253" y="833045"/>
                <a:ext cx="1347051" cy="1801368"/>
                <a:chOff x="1113206" y="2915816"/>
                <a:chExt cx="1347051" cy="1801368"/>
              </a:xfrm>
            </p:grpSpPr>
            <p:graphicFrame>
              <p:nvGraphicFramePr>
                <p:cNvPr id="15" name="グラフ 19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668326843"/>
                    </p:ext>
                  </p:extLst>
                </p:nvPr>
              </p:nvGraphicFramePr>
              <p:xfrm>
                <a:off x="1380257" y="2915816"/>
                <a:ext cx="1080000" cy="1801368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sp>
              <p:nvSpPr>
                <p:cNvPr id="16" name="テキスト ボックス 5"/>
                <p:cNvSpPr txBox="1"/>
                <p:nvPr/>
              </p:nvSpPr>
              <p:spPr>
                <a:xfrm rot="10800000">
                  <a:off x="1113206" y="3277023"/>
                  <a:ext cx="369332" cy="1214577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pPr algn="ctr"/>
                  <a:r>
                    <a:rPr kumimoji="1" lang="en-US" altLang="ja-JP" sz="600" b="1" dirty="0" smtClean="0"/>
                    <a:t>Relative mRNA expression</a:t>
                  </a:r>
                </a:p>
                <a:p>
                  <a:pPr algn="ctr"/>
                  <a:r>
                    <a:rPr lang="en-US" altLang="ja-JP" sz="600" dirty="0"/>
                    <a:t>(normalized to </a:t>
                  </a:r>
                  <a:r>
                    <a:rPr lang="el-GR" sz="600" dirty="0"/>
                    <a:t>β</a:t>
                  </a:r>
                  <a:r>
                    <a:rPr lang="en-US" sz="600" dirty="0"/>
                    <a:t>-</a:t>
                  </a:r>
                  <a:r>
                    <a:rPr lang="en-US" altLang="ja-JP" sz="600" dirty="0"/>
                    <a:t>actin</a:t>
                  </a:r>
                  <a:r>
                    <a:rPr lang="en-US" altLang="ja-JP" sz="600" dirty="0" smtClean="0"/>
                    <a:t>)</a:t>
                  </a:r>
                  <a:endParaRPr lang="ja-JP" altLang="en-US" sz="600" dirty="0"/>
                </a:p>
              </p:txBody>
            </p:sp>
          </p:grpSp>
          <p:sp>
            <p:nvSpPr>
              <p:cNvPr id="14" name="TextBox 84"/>
              <p:cNvSpPr txBox="1"/>
              <p:nvPr/>
            </p:nvSpPr>
            <p:spPr>
              <a:xfrm>
                <a:off x="1333533" y="2165671"/>
                <a:ext cx="33246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 smtClean="0"/>
                  <a:t>N.D.</a:t>
                </a:r>
                <a:endParaRPr lang="en-US" sz="600" dirty="0"/>
              </a:p>
            </p:txBody>
          </p:sp>
        </p:grpSp>
      </p:grpSp>
      <p:sp>
        <p:nvSpPr>
          <p:cNvPr id="18" name="TextBox 17"/>
          <p:cNvSpPr txBox="1"/>
          <p:nvPr/>
        </p:nvSpPr>
        <p:spPr>
          <a:xfrm>
            <a:off x="620688" y="2699792"/>
            <a:ext cx="5616624" cy="1304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 smtClean="0"/>
              <a:t>Supplemental Figure 1 </a:t>
            </a:r>
            <a:endParaRPr lang="en-US" sz="1050" dirty="0" smtClean="0"/>
          </a:p>
          <a:p>
            <a:pPr>
              <a:lnSpc>
                <a:spcPct val="150000"/>
              </a:lnSpc>
            </a:pPr>
            <a:r>
              <a:rPr lang="en-US" sz="1050" dirty="0" smtClean="0"/>
              <a:t>(a) </a:t>
            </a:r>
            <a:r>
              <a:rPr lang="en-US" sz="1050" i="1" dirty="0" smtClean="0"/>
              <a:t>Sirt3</a:t>
            </a:r>
            <a:r>
              <a:rPr lang="en-US" sz="1050" dirty="0" smtClean="0"/>
              <a:t> mRNA expression of WT and SIRT3 </a:t>
            </a:r>
            <a:r>
              <a:rPr lang="en-US" sz="1050" dirty="0" smtClean="0"/>
              <a:t>KO retinas </a:t>
            </a:r>
            <a:r>
              <a:rPr lang="en-US" sz="1050" dirty="0" smtClean="0"/>
              <a:t>by real-time PCR (n=3 for each group). ND: not detectable. (b) Representative immunoblot of WT and SIRT3 </a:t>
            </a:r>
            <a:r>
              <a:rPr lang="en-US" sz="1050" dirty="0" smtClean="0"/>
              <a:t>KO retinas </a:t>
            </a:r>
            <a:r>
              <a:rPr lang="en-US" sz="1050" dirty="0" smtClean="0"/>
              <a:t>against SIRT3. Values </a:t>
            </a:r>
            <a:r>
              <a:rPr lang="en-US" sz="1050" dirty="0"/>
              <a:t>are mean ± SD.</a:t>
            </a:r>
          </a:p>
          <a:p>
            <a:pPr>
              <a:lnSpc>
                <a:spcPct val="150000"/>
              </a:lnSpc>
            </a:pPr>
            <a:r>
              <a:rPr lang="en-US" sz="1050" dirty="0" smtClean="0"/>
              <a:t>    </a:t>
            </a:r>
            <a:endParaRPr lang="en-US" sz="1050" dirty="0"/>
          </a:p>
        </p:txBody>
      </p:sp>
      <p:grpSp>
        <p:nvGrpSpPr>
          <p:cNvPr id="17" name="Group 16"/>
          <p:cNvGrpSpPr/>
          <p:nvPr/>
        </p:nvGrpSpPr>
        <p:grpSpPr>
          <a:xfrm>
            <a:off x="3212976" y="739840"/>
            <a:ext cx="1656184" cy="1507853"/>
            <a:chOff x="3212976" y="739840"/>
            <a:chExt cx="1656184" cy="1507853"/>
          </a:xfrm>
        </p:grpSpPr>
        <p:grpSp>
          <p:nvGrpSpPr>
            <p:cNvPr id="3" name="Group 109"/>
            <p:cNvGrpSpPr/>
            <p:nvPr/>
          </p:nvGrpSpPr>
          <p:grpSpPr>
            <a:xfrm>
              <a:off x="3212976" y="739840"/>
              <a:ext cx="1656184" cy="1293679"/>
              <a:chOff x="1988840" y="912459"/>
              <a:chExt cx="1656184" cy="1293679"/>
            </a:xfrm>
          </p:grpSpPr>
          <p:sp>
            <p:nvSpPr>
              <p:cNvPr id="4" name="テキスト ボックス 3"/>
              <p:cNvSpPr txBox="1"/>
              <p:nvPr/>
            </p:nvSpPr>
            <p:spPr>
              <a:xfrm>
                <a:off x="1988840" y="912459"/>
                <a:ext cx="33218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500" b="1" dirty="0"/>
                  <a:t>b</a:t>
                </a:r>
                <a:endParaRPr kumimoji="1" lang="ja-JP" altLang="en-US" sz="1500" b="1" dirty="0"/>
              </a:p>
            </p:txBody>
          </p:sp>
          <p:grpSp>
            <p:nvGrpSpPr>
              <p:cNvPr id="5" name="Group 9"/>
              <p:cNvGrpSpPr/>
              <p:nvPr/>
            </p:nvGrpSpPr>
            <p:grpSpPr>
              <a:xfrm>
                <a:off x="2349347" y="1403512"/>
                <a:ext cx="1295677" cy="802626"/>
                <a:chOff x="1388115" y="961568"/>
                <a:chExt cx="1295677" cy="802626"/>
              </a:xfrm>
            </p:grpSpPr>
            <p:pic>
              <p:nvPicPr>
                <p:cNvPr id="6" name="Picture 11" descr="C:\Users\Norimitsu\Documents\SIRT3 figure\FIg.3\20130723\Image1-3 edited2.tif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88115" y="1407589"/>
                  <a:ext cx="540000" cy="35660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7" name="Picture 12" descr="C:\Users\Norimitsu\Documents\SIRT3 figure\FIg.3\20130723\Image1-1 edited.tif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88115" y="961568"/>
                  <a:ext cx="540000" cy="34288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8" name="テキスト ボックス 22"/>
                <p:cNvSpPr txBox="1"/>
                <p:nvPr/>
              </p:nvSpPr>
              <p:spPr>
                <a:xfrm>
                  <a:off x="1934217" y="1009901"/>
                  <a:ext cx="74957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800" b="1" dirty="0" smtClean="0"/>
                    <a:t>SIRT3</a:t>
                  </a:r>
                  <a:endParaRPr kumimoji="1" lang="ja-JP" altLang="en-US" sz="800" b="1" dirty="0"/>
                </a:p>
              </p:txBody>
            </p:sp>
            <p:sp>
              <p:nvSpPr>
                <p:cNvPr id="9" name="テキスト ボックス 23"/>
                <p:cNvSpPr txBox="1"/>
                <p:nvPr/>
              </p:nvSpPr>
              <p:spPr>
                <a:xfrm>
                  <a:off x="1928115" y="1462780"/>
                  <a:ext cx="74957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800" b="1" dirty="0"/>
                    <a:t>β- </a:t>
                  </a:r>
                  <a:r>
                    <a:rPr lang="en-US" altLang="ja-JP" sz="800" b="1" dirty="0" smtClean="0"/>
                    <a:t>actin</a:t>
                  </a:r>
                  <a:endParaRPr kumimoji="1" lang="ja-JP" altLang="en-US" sz="800" b="1" dirty="0"/>
                </a:p>
              </p:txBody>
            </p:sp>
          </p:grpSp>
        </p:grpSp>
        <p:sp>
          <p:nvSpPr>
            <p:cNvPr id="19" name="テキスト ボックス 22"/>
            <p:cNvSpPr txBox="1"/>
            <p:nvPr/>
          </p:nvSpPr>
          <p:spPr>
            <a:xfrm>
              <a:off x="3474720" y="2032249"/>
              <a:ext cx="72008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b="1" dirty="0" smtClean="0"/>
                <a:t>WT      KO</a:t>
              </a:r>
              <a:endParaRPr kumimoji="1" lang="ja-JP" altLang="en-US" sz="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25487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88640" y="107504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Supplementary Figure 2</a:t>
            </a:r>
            <a:endParaRPr kumimoji="1" lang="ja-JP" altLang="en-US" sz="2000" b="1" dirty="0"/>
          </a:p>
        </p:txBody>
      </p:sp>
      <p:grpSp>
        <p:nvGrpSpPr>
          <p:cNvPr id="3" name="Group 41"/>
          <p:cNvGrpSpPr/>
          <p:nvPr/>
        </p:nvGrpSpPr>
        <p:grpSpPr>
          <a:xfrm>
            <a:off x="1651386" y="690049"/>
            <a:ext cx="1453938" cy="1858309"/>
            <a:chOff x="554470" y="846300"/>
            <a:chExt cx="1453938" cy="1858309"/>
          </a:xfrm>
        </p:grpSpPr>
        <p:grpSp>
          <p:nvGrpSpPr>
            <p:cNvPr id="4" name="Group 19"/>
            <p:cNvGrpSpPr/>
            <p:nvPr/>
          </p:nvGrpSpPr>
          <p:grpSpPr>
            <a:xfrm>
              <a:off x="554470" y="846300"/>
              <a:ext cx="1453938" cy="1858309"/>
              <a:chOff x="349366" y="913491"/>
              <a:chExt cx="1453938" cy="1858309"/>
            </a:xfrm>
          </p:grpSpPr>
          <p:sp>
            <p:nvSpPr>
              <p:cNvPr id="6" name="テキスト ボックス 3"/>
              <p:cNvSpPr txBox="1"/>
              <p:nvPr/>
            </p:nvSpPr>
            <p:spPr>
              <a:xfrm>
                <a:off x="349366" y="913491"/>
                <a:ext cx="33218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500" b="1" dirty="0"/>
                  <a:t>a</a:t>
                </a:r>
                <a:endParaRPr kumimoji="1" lang="ja-JP" altLang="en-US" sz="1500" b="1" dirty="0"/>
              </a:p>
            </p:txBody>
          </p:sp>
          <p:grpSp>
            <p:nvGrpSpPr>
              <p:cNvPr id="7" name="Group 21"/>
              <p:cNvGrpSpPr/>
              <p:nvPr/>
            </p:nvGrpSpPr>
            <p:grpSpPr>
              <a:xfrm>
                <a:off x="723304" y="970432"/>
                <a:ext cx="1080000" cy="1801368"/>
                <a:chOff x="723304" y="833045"/>
                <a:chExt cx="1080000" cy="1801368"/>
              </a:xfrm>
            </p:grpSpPr>
            <p:graphicFrame>
              <p:nvGraphicFramePr>
                <p:cNvPr id="8" name="グラフ 19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96461422"/>
                    </p:ext>
                  </p:extLst>
                </p:nvPr>
              </p:nvGraphicFramePr>
              <p:xfrm>
                <a:off x="723304" y="833045"/>
                <a:ext cx="1080000" cy="1801368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sp>
              <p:nvSpPr>
                <p:cNvPr id="9" name="TextBox 23"/>
                <p:cNvSpPr txBox="1"/>
                <p:nvPr/>
              </p:nvSpPr>
              <p:spPr>
                <a:xfrm>
                  <a:off x="1330457" y="2228906"/>
                  <a:ext cx="332464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dirty="0" smtClean="0"/>
                    <a:t>N.D.</a:t>
                  </a:r>
                  <a:endParaRPr lang="en-US" sz="600" dirty="0"/>
                </a:p>
              </p:txBody>
            </p:sp>
          </p:grpSp>
        </p:grpSp>
        <p:sp>
          <p:nvSpPr>
            <p:cNvPr id="5" name="テキスト ボックス 5"/>
            <p:cNvSpPr txBox="1"/>
            <p:nvPr/>
          </p:nvSpPr>
          <p:spPr>
            <a:xfrm rot="10800000">
              <a:off x="684638" y="1264711"/>
              <a:ext cx="369332" cy="121457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kumimoji="1" lang="en-US" altLang="ja-JP" sz="600" b="1" dirty="0" smtClean="0"/>
                <a:t>Relative mRNA expression</a:t>
              </a:r>
            </a:p>
            <a:p>
              <a:pPr algn="ctr"/>
              <a:r>
                <a:rPr lang="en-US" altLang="ja-JP" sz="600" dirty="0"/>
                <a:t>(normalized to </a:t>
              </a:r>
              <a:r>
                <a:rPr lang="el-GR" sz="600" dirty="0"/>
                <a:t>β</a:t>
              </a:r>
              <a:r>
                <a:rPr lang="en-US" sz="600" dirty="0"/>
                <a:t>-</a:t>
              </a:r>
              <a:r>
                <a:rPr lang="en-US" altLang="ja-JP" sz="600" dirty="0"/>
                <a:t>actin</a:t>
              </a:r>
              <a:r>
                <a:rPr lang="en-US" altLang="ja-JP" sz="600" dirty="0" smtClean="0"/>
                <a:t>)</a:t>
              </a:r>
              <a:endParaRPr lang="ja-JP" altLang="en-US" sz="6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20688" y="2699792"/>
            <a:ext cx="5616624" cy="1304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/>
              <a:t>Supplementary Figure 2</a:t>
            </a:r>
            <a:endParaRPr lang="en-US" sz="1050" dirty="0"/>
          </a:p>
          <a:p>
            <a:pPr>
              <a:lnSpc>
                <a:spcPct val="150000"/>
              </a:lnSpc>
            </a:pPr>
            <a:r>
              <a:rPr lang="en-US" sz="1050" dirty="0"/>
              <a:t>(a) </a:t>
            </a:r>
            <a:r>
              <a:rPr lang="en-US" sz="1050" i="1" dirty="0"/>
              <a:t>Sirt3</a:t>
            </a:r>
            <a:r>
              <a:rPr lang="en-US" sz="1050" dirty="0"/>
              <a:t> </a:t>
            </a:r>
            <a:r>
              <a:rPr lang="en-US" sz="1050" dirty="0" smtClean="0"/>
              <a:t>mRNA expression </a:t>
            </a:r>
            <a:r>
              <a:rPr lang="en-US" sz="1050" dirty="0"/>
              <a:t>of WT and SIRT3 KO </a:t>
            </a:r>
            <a:r>
              <a:rPr lang="en-US" sz="1050" dirty="0" smtClean="0"/>
              <a:t>retinas with </a:t>
            </a:r>
            <a:r>
              <a:rPr lang="en-US" sz="1050" dirty="0"/>
              <a:t>129S6/</a:t>
            </a:r>
            <a:r>
              <a:rPr lang="en-US" sz="1050" dirty="0" err="1"/>
              <a:t>SvEvTac</a:t>
            </a:r>
            <a:r>
              <a:rPr lang="en-US" sz="1050" dirty="0"/>
              <a:t> (129) </a:t>
            </a:r>
            <a:r>
              <a:rPr lang="en-US" sz="1050" dirty="0" smtClean="0"/>
              <a:t>background by </a:t>
            </a:r>
            <a:r>
              <a:rPr lang="en-US" sz="1050" dirty="0"/>
              <a:t>real-time PCR (n=3 for each group). ND: not detectable. </a:t>
            </a:r>
            <a:r>
              <a:rPr lang="en-US" sz="1050" dirty="0" smtClean="0"/>
              <a:t>(b) </a:t>
            </a:r>
            <a:r>
              <a:rPr lang="en-US" sz="1050" dirty="0"/>
              <a:t>Representative immunoblot of WT and SIRT3 KO </a:t>
            </a:r>
            <a:r>
              <a:rPr lang="en-US" sz="1050" dirty="0" smtClean="0"/>
              <a:t>retinas with </a:t>
            </a:r>
            <a:r>
              <a:rPr lang="en-US" sz="1050" dirty="0"/>
              <a:t>129 back </a:t>
            </a:r>
            <a:r>
              <a:rPr lang="en-US" sz="1050" dirty="0" smtClean="0"/>
              <a:t>ground against </a:t>
            </a:r>
            <a:r>
              <a:rPr lang="en-US" sz="1050" dirty="0"/>
              <a:t>SIRT3. Values are mean ± SD.</a:t>
            </a:r>
          </a:p>
          <a:p>
            <a:pPr>
              <a:lnSpc>
                <a:spcPct val="150000"/>
              </a:lnSpc>
            </a:pPr>
            <a:endParaRPr lang="en-US" sz="1050" b="1" dirty="0" smtClean="0"/>
          </a:p>
        </p:txBody>
      </p:sp>
      <p:grpSp>
        <p:nvGrpSpPr>
          <p:cNvPr id="21" name="Group 20"/>
          <p:cNvGrpSpPr/>
          <p:nvPr/>
        </p:nvGrpSpPr>
        <p:grpSpPr>
          <a:xfrm>
            <a:off x="3284984" y="683568"/>
            <a:ext cx="1800200" cy="1633897"/>
            <a:chOff x="3284984" y="683568"/>
            <a:chExt cx="1800200" cy="1633897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3284984" y="683568"/>
              <a:ext cx="1800200" cy="1422486"/>
              <a:chOff x="5121804" y="7254286"/>
              <a:chExt cx="1800200" cy="1422486"/>
            </a:xfrm>
          </p:grpSpPr>
          <p:sp>
            <p:nvSpPr>
              <p:cNvPr id="11" name="テキスト ボックス 3"/>
              <p:cNvSpPr txBox="1"/>
              <p:nvPr/>
            </p:nvSpPr>
            <p:spPr>
              <a:xfrm>
                <a:off x="5121804" y="7254286"/>
                <a:ext cx="33218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500" b="1" dirty="0"/>
                  <a:t>b</a:t>
                </a:r>
                <a:endParaRPr kumimoji="1" lang="ja-JP" altLang="en-US" sz="1500" b="1" dirty="0"/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5287524" y="7962131"/>
                <a:ext cx="1634480" cy="714641"/>
                <a:chOff x="1866528" y="1337546"/>
                <a:chExt cx="1634480" cy="714641"/>
              </a:xfrm>
            </p:grpSpPr>
            <p:grpSp>
              <p:nvGrpSpPr>
                <p:cNvPr id="13" name="Group 9"/>
                <p:cNvGrpSpPr/>
                <p:nvPr/>
              </p:nvGrpSpPr>
              <p:grpSpPr>
                <a:xfrm>
                  <a:off x="1866528" y="1337546"/>
                  <a:ext cx="1634480" cy="354134"/>
                  <a:chOff x="1866528" y="1337546"/>
                  <a:chExt cx="1634480" cy="354134"/>
                </a:xfrm>
              </p:grpSpPr>
              <p:sp>
                <p:nvSpPr>
                  <p:cNvPr id="17" name="テキスト ボックス 22"/>
                  <p:cNvSpPr txBox="1"/>
                  <p:nvPr/>
                </p:nvSpPr>
                <p:spPr>
                  <a:xfrm>
                    <a:off x="2751433" y="1413174"/>
                    <a:ext cx="749575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sz="800" b="1" dirty="0" smtClean="0"/>
                      <a:t>SIRT3</a:t>
                    </a:r>
                    <a:endParaRPr kumimoji="1" lang="ja-JP" altLang="en-US" sz="800" b="1" dirty="0"/>
                  </a:p>
                </p:txBody>
              </p:sp>
              <p:pic>
                <p:nvPicPr>
                  <p:cNvPr id="18" name="Picture 18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866528" y="1337546"/>
                    <a:ext cx="914400" cy="35413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14" name="Group 10"/>
                <p:cNvGrpSpPr/>
                <p:nvPr/>
              </p:nvGrpSpPr>
              <p:grpSpPr>
                <a:xfrm>
                  <a:off x="1866528" y="1823587"/>
                  <a:ext cx="1628378" cy="228600"/>
                  <a:chOff x="1866528" y="1823587"/>
                  <a:chExt cx="1628378" cy="228600"/>
                </a:xfrm>
              </p:grpSpPr>
              <p:sp>
                <p:nvSpPr>
                  <p:cNvPr id="15" name="テキスト ボックス 23"/>
                  <p:cNvSpPr txBox="1"/>
                  <p:nvPr/>
                </p:nvSpPr>
                <p:spPr>
                  <a:xfrm>
                    <a:off x="2745331" y="1832084"/>
                    <a:ext cx="749575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l-GR" sz="800" b="1" dirty="0"/>
                      <a:t>β- </a:t>
                    </a:r>
                    <a:r>
                      <a:rPr lang="en-US" altLang="ja-JP" sz="800" b="1" dirty="0" smtClean="0"/>
                      <a:t>actin</a:t>
                    </a:r>
                    <a:endParaRPr kumimoji="1" lang="ja-JP" altLang="en-US" sz="800" b="1" dirty="0"/>
                  </a:p>
                </p:txBody>
              </p:sp>
              <p:pic>
                <p:nvPicPr>
                  <p:cNvPr id="16" name="Picture 21" descr="U:\Document of Ban Norimitsu\A My project\SIRT3 project\JBL data\WB\20160913 ActB edited2.tif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866528" y="1823587"/>
                    <a:ext cx="914400" cy="22860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</p:grpSp>
        <p:sp>
          <p:nvSpPr>
            <p:cNvPr id="20" name="テキスト ボックス 22"/>
            <p:cNvSpPr txBox="1"/>
            <p:nvPr/>
          </p:nvSpPr>
          <p:spPr>
            <a:xfrm>
              <a:off x="3427844" y="2102021"/>
              <a:ext cx="9144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b="1" dirty="0" smtClean="0"/>
                <a:t>WT            KO</a:t>
              </a:r>
              <a:endParaRPr kumimoji="1" lang="ja-JP" altLang="en-US" sz="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78993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88640" y="107504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Supplementary Figure 3</a:t>
            </a:r>
            <a:endParaRPr kumimoji="1" lang="ja-JP" altLang="en-US" sz="2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15355" y="2699792"/>
            <a:ext cx="5616624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/>
              <a:t>Supplementary Figure </a:t>
            </a:r>
            <a:r>
              <a:rPr lang="en-US" sz="1050" b="1" dirty="0" smtClean="0"/>
              <a:t>3</a:t>
            </a:r>
            <a:endParaRPr lang="en-US" sz="1050" dirty="0"/>
          </a:p>
          <a:p>
            <a:pPr>
              <a:lnSpc>
                <a:spcPct val="150000"/>
              </a:lnSpc>
            </a:pPr>
            <a:r>
              <a:rPr lang="en-US" sz="1050" dirty="0"/>
              <a:t>(a) </a:t>
            </a:r>
            <a:r>
              <a:rPr lang="en-US" sz="1050" i="1" dirty="0" smtClean="0"/>
              <a:t>Bip</a:t>
            </a:r>
            <a:r>
              <a:rPr lang="en-US" sz="1050" dirty="0" smtClean="0"/>
              <a:t> mRNA expression </a:t>
            </a:r>
            <a:r>
              <a:rPr lang="en-US" sz="1050" dirty="0" smtClean="0"/>
              <a:t>in</a:t>
            </a:r>
            <a:r>
              <a:rPr lang="en-US" sz="1050" dirty="0" smtClean="0"/>
              <a:t> </a:t>
            </a:r>
            <a:r>
              <a:rPr lang="en-US" sz="1050" dirty="0"/>
              <a:t>661W cells with negative control </a:t>
            </a:r>
            <a:r>
              <a:rPr lang="en-US" sz="1050" dirty="0" smtClean="0"/>
              <a:t>siRNA </a:t>
            </a:r>
            <a:r>
              <a:rPr lang="en-US" sz="1050" dirty="0"/>
              <a:t>and </a:t>
            </a:r>
            <a:r>
              <a:rPr lang="en-US" sz="1050" dirty="0" smtClean="0"/>
              <a:t>BIP </a:t>
            </a:r>
            <a:r>
              <a:rPr lang="en-US" sz="1050" dirty="0"/>
              <a:t>knockdown (KD</a:t>
            </a:r>
            <a:r>
              <a:rPr lang="en-US" sz="1050" dirty="0" smtClean="0"/>
              <a:t>) by </a:t>
            </a:r>
            <a:r>
              <a:rPr lang="en-US" sz="1050" dirty="0"/>
              <a:t>real-time PCR (</a:t>
            </a:r>
            <a:r>
              <a:rPr lang="en-US" sz="1050" dirty="0" smtClean="0"/>
              <a:t>n=4 </a:t>
            </a:r>
            <a:r>
              <a:rPr lang="en-US" sz="1050" dirty="0"/>
              <a:t>for each group</a:t>
            </a:r>
            <a:r>
              <a:rPr lang="en-US" sz="1050" dirty="0" smtClean="0"/>
              <a:t>). (b) </a:t>
            </a:r>
            <a:r>
              <a:rPr lang="en-US" sz="1050" i="1" dirty="0" smtClean="0"/>
              <a:t>Chop</a:t>
            </a:r>
            <a:r>
              <a:rPr lang="en-US" sz="1050" dirty="0" smtClean="0"/>
              <a:t> </a:t>
            </a:r>
            <a:r>
              <a:rPr lang="en-US" sz="1050" dirty="0"/>
              <a:t>mRNA </a:t>
            </a:r>
            <a:r>
              <a:rPr lang="en-US" sz="1050"/>
              <a:t>expression </a:t>
            </a:r>
            <a:r>
              <a:rPr lang="en-US" sz="1050" smtClean="0"/>
              <a:t>in</a:t>
            </a:r>
            <a:r>
              <a:rPr lang="en-US" sz="1050" smtClean="0"/>
              <a:t> </a:t>
            </a:r>
            <a:r>
              <a:rPr lang="en-US" sz="1050" dirty="0"/>
              <a:t>661W cells with negative control siRNA and </a:t>
            </a:r>
            <a:r>
              <a:rPr lang="en-US" sz="1050" dirty="0" smtClean="0"/>
              <a:t>CHOP </a:t>
            </a:r>
            <a:r>
              <a:rPr lang="en-US" sz="1050" dirty="0"/>
              <a:t>knockdown (KD) by real-time PCR (n=4 for each group). </a:t>
            </a:r>
            <a:r>
              <a:rPr lang="en-US" sz="1050" dirty="0" smtClean="0"/>
              <a:t>*p&lt;0.05 and ***</a:t>
            </a:r>
            <a:r>
              <a:rPr lang="en-US" sz="1050" dirty="0"/>
              <a:t>p&lt;0.001 by two-tailed unpaired t-test. </a:t>
            </a:r>
            <a:r>
              <a:rPr lang="en-US" sz="1050" dirty="0" smtClean="0"/>
              <a:t>Values </a:t>
            </a:r>
            <a:r>
              <a:rPr lang="en-US" sz="1050" dirty="0"/>
              <a:t>are mean ± SD.</a:t>
            </a:r>
          </a:p>
          <a:p>
            <a:pPr>
              <a:lnSpc>
                <a:spcPct val="150000"/>
              </a:lnSpc>
            </a:pPr>
            <a:endParaRPr lang="en-US" sz="1050" b="1" dirty="0" smtClean="0"/>
          </a:p>
        </p:txBody>
      </p:sp>
      <p:grpSp>
        <p:nvGrpSpPr>
          <p:cNvPr id="35" name="Group 34"/>
          <p:cNvGrpSpPr/>
          <p:nvPr/>
        </p:nvGrpSpPr>
        <p:grpSpPr>
          <a:xfrm>
            <a:off x="1651386" y="690049"/>
            <a:ext cx="1532972" cy="2044025"/>
            <a:chOff x="1651386" y="690049"/>
            <a:chExt cx="1532972" cy="2044025"/>
          </a:xfrm>
        </p:grpSpPr>
        <p:grpSp>
          <p:nvGrpSpPr>
            <p:cNvPr id="29" name="Group 28"/>
            <p:cNvGrpSpPr/>
            <p:nvPr/>
          </p:nvGrpSpPr>
          <p:grpSpPr>
            <a:xfrm>
              <a:off x="1736812" y="905274"/>
              <a:ext cx="1447546" cy="1828800"/>
              <a:chOff x="971435" y="4011852"/>
              <a:chExt cx="1447546" cy="1828800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202466" y="4011852"/>
                <a:ext cx="1216515" cy="1828800"/>
                <a:chOff x="1202466" y="4011852"/>
                <a:chExt cx="1216515" cy="1828800"/>
              </a:xfrm>
            </p:grpSpPr>
            <p:graphicFrame>
              <p:nvGraphicFramePr>
                <p:cNvPr id="25" name="グラフ 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869069939"/>
                    </p:ext>
                  </p:extLst>
                </p:nvPr>
              </p:nvGraphicFramePr>
              <p:xfrm>
                <a:off x="1202466" y="4011852"/>
                <a:ext cx="1216515" cy="18288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sp>
              <p:nvSpPr>
                <p:cNvPr id="26" name="TextBox 37"/>
                <p:cNvSpPr txBox="1"/>
                <p:nvPr/>
              </p:nvSpPr>
              <p:spPr>
                <a:xfrm>
                  <a:off x="1962868" y="5085381"/>
                  <a:ext cx="360040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/>
                    <a:t>*</a:t>
                  </a:r>
                  <a:endParaRPr lang="en-US" sz="600" dirty="0"/>
                </a:p>
              </p:txBody>
            </p:sp>
          </p:grpSp>
          <p:sp>
            <p:nvSpPr>
              <p:cNvPr id="28" name="テキスト ボックス 5"/>
              <p:cNvSpPr txBox="1"/>
              <p:nvPr/>
            </p:nvSpPr>
            <p:spPr>
              <a:xfrm rot="10800000">
                <a:off x="971435" y="4399439"/>
                <a:ext cx="369332" cy="121457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kumimoji="1" lang="en-US" altLang="ja-JP" sz="600" b="1" dirty="0" smtClean="0"/>
                  <a:t>Relative mRNA expression</a:t>
                </a:r>
              </a:p>
              <a:p>
                <a:pPr algn="ctr"/>
                <a:r>
                  <a:rPr lang="en-US" altLang="ja-JP" sz="600" dirty="0"/>
                  <a:t>(normalized to </a:t>
                </a:r>
                <a:r>
                  <a:rPr lang="el-GR" sz="600" dirty="0"/>
                  <a:t>β</a:t>
                </a:r>
                <a:r>
                  <a:rPr lang="en-US" sz="600" dirty="0"/>
                  <a:t>-</a:t>
                </a:r>
                <a:r>
                  <a:rPr lang="en-US" altLang="ja-JP" sz="600" dirty="0"/>
                  <a:t>actin</a:t>
                </a:r>
                <a:r>
                  <a:rPr lang="en-US" altLang="ja-JP" sz="600" dirty="0" smtClean="0"/>
                  <a:t>)</a:t>
                </a:r>
                <a:endParaRPr lang="ja-JP" altLang="en-US" sz="600" dirty="0"/>
              </a:p>
            </p:txBody>
          </p:sp>
        </p:grpSp>
        <p:sp>
          <p:nvSpPr>
            <p:cNvPr id="33" name="テキスト ボックス 3"/>
            <p:cNvSpPr txBox="1"/>
            <p:nvPr/>
          </p:nvSpPr>
          <p:spPr>
            <a:xfrm>
              <a:off x="1651386" y="690049"/>
              <a:ext cx="33218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500" b="1" dirty="0"/>
                <a:t>a</a:t>
              </a:r>
              <a:endParaRPr kumimoji="1" lang="ja-JP" altLang="en-US" sz="1500" b="1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413130" y="690049"/>
            <a:ext cx="1528038" cy="2041521"/>
            <a:chOff x="3413130" y="690049"/>
            <a:chExt cx="1528038" cy="2041521"/>
          </a:xfrm>
        </p:grpSpPr>
        <p:grpSp>
          <p:nvGrpSpPr>
            <p:cNvPr id="32" name="Group 31"/>
            <p:cNvGrpSpPr/>
            <p:nvPr/>
          </p:nvGrpSpPr>
          <p:grpSpPr>
            <a:xfrm>
              <a:off x="3489870" y="902770"/>
              <a:ext cx="1451298" cy="1828800"/>
              <a:chOff x="2627620" y="4011852"/>
              <a:chExt cx="1451298" cy="1828800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2862403" y="4011852"/>
                <a:ext cx="1216515" cy="1828800"/>
                <a:chOff x="2402436" y="4011852"/>
                <a:chExt cx="1216515" cy="1828800"/>
              </a:xfrm>
            </p:grpSpPr>
            <p:graphicFrame>
              <p:nvGraphicFramePr>
                <p:cNvPr id="18" name="グラフ 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828337112"/>
                    </p:ext>
                  </p:extLst>
                </p:nvPr>
              </p:nvGraphicFramePr>
              <p:xfrm>
                <a:off x="2402436" y="4011852"/>
                <a:ext cx="1216515" cy="18288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sp>
              <p:nvSpPr>
                <p:cNvPr id="19" name="TextBox 37"/>
                <p:cNvSpPr txBox="1"/>
                <p:nvPr/>
              </p:nvSpPr>
              <p:spPr>
                <a:xfrm>
                  <a:off x="3119253" y="5190899"/>
                  <a:ext cx="360040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/>
                    <a:t>***</a:t>
                  </a:r>
                  <a:endParaRPr lang="en-US" sz="600" dirty="0"/>
                </a:p>
              </p:txBody>
            </p:sp>
          </p:grpSp>
          <p:sp>
            <p:nvSpPr>
              <p:cNvPr id="30" name="テキスト ボックス 5"/>
              <p:cNvSpPr txBox="1"/>
              <p:nvPr/>
            </p:nvSpPr>
            <p:spPr>
              <a:xfrm rot="10800000">
                <a:off x="2627620" y="4402344"/>
                <a:ext cx="369332" cy="1214577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kumimoji="1" lang="en-US" altLang="ja-JP" sz="600" b="1" dirty="0" smtClean="0"/>
                  <a:t>Relative mRNA expression</a:t>
                </a:r>
              </a:p>
              <a:p>
                <a:pPr algn="ctr"/>
                <a:r>
                  <a:rPr lang="en-US" altLang="ja-JP" sz="600" dirty="0"/>
                  <a:t>(normalized to </a:t>
                </a:r>
                <a:r>
                  <a:rPr lang="el-GR" sz="600" dirty="0"/>
                  <a:t>β</a:t>
                </a:r>
                <a:r>
                  <a:rPr lang="en-US" sz="600" dirty="0"/>
                  <a:t>-</a:t>
                </a:r>
                <a:r>
                  <a:rPr lang="en-US" altLang="ja-JP" sz="600" dirty="0"/>
                  <a:t>actin</a:t>
                </a:r>
                <a:r>
                  <a:rPr lang="en-US" altLang="ja-JP" sz="600" dirty="0" smtClean="0"/>
                  <a:t>)</a:t>
                </a:r>
                <a:endParaRPr lang="ja-JP" altLang="en-US" sz="600" dirty="0"/>
              </a:p>
            </p:txBody>
          </p:sp>
        </p:grpSp>
        <p:sp>
          <p:nvSpPr>
            <p:cNvPr id="34" name="テキスト ボックス 3"/>
            <p:cNvSpPr txBox="1"/>
            <p:nvPr/>
          </p:nvSpPr>
          <p:spPr>
            <a:xfrm>
              <a:off x="3413130" y="690049"/>
              <a:ext cx="33218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500" b="1" dirty="0"/>
                <a:t>b</a:t>
              </a:r>
              <a:endParaRPr kumimoji="1" lang="ja-JP" altLang="en-US" sz="15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92818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46272</TotalTime>
  <Words>255</Words>
  <Application>Microsoft Office PowerPoint</Application>
  <PresentationFormat>On-screen Show (4:3)</PresentationFormat>
  <Paragraphs>38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ＭＳ Ｐゴシック</vt:lpstr>
      <vt:lpstr>Arial</vt:lpstr>
      <vt:lpstr>Calibri</vt:lpstr>
      <vt:lpstr>Office ​​テーマ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Norimitsu</dc:creator>
  <cp:lastModifiedBy>Norimitsu Ban</cp:lastModifiedBy>
  <cp:revision>513</cp:revision>
  <cp:lastPrinted>2016-11-17T21:39:27Z</cp:lastPrinted>
  <dcterms:created xsi:type="dcterms:W3CDTF">2015-07-05T16:05:12Z</dcterms:created>
  <dcterms:modified xsi:type="dcterms:W3CDTF">2017-08-30T16:04:49Z</dcterms:modified>
</cp:coreProperties>
</file>