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tiff" ContentType="image/tiff"/>
  <Override PartName="/ppt/slideLayouts/slideLayout10.xml" ContentType="application/vnd.openxmlformats-officedocument.presentationml.slideLayout+xml"/>
  <Default Extension="jpg" ContentType="image/jpe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120" y="-2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B497A2-292D-454E-B217-CA3D5A9FE6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5412D69-6E87-4750-9FB1-010FE1BF9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7E16AF-AF64-4587-87E7-1069B72CB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8E276E-332C-4040-98F4-AEBAAC8F8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1915C79-0A6B-40B8-A3F2-C842B862F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6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4BE15B-08BC-4890-9592-0AFDF38B4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C47CC6E-9E90-4764-97B8-0CB7F47F4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8EDE8B6-B385-4C9F-AC37-D7980653A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ED86FE-AAA3-440D-80F7-83165A644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668357-B37E-4C3E-B498-D8F89A2BF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5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211CB49-1966-4EFE-82D1-A857A17AA8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7AFB653-A741-49DD-87BE-DDB03A11C2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8BBAB06-62CD-4E6F-99AA-02E12EFA5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1A40105-C8C1-4A4D-85F9-DC9D23B6D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001D54-20CF-468C-8D49-C0B1FB991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5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04C3D5-43B2-4E6D-8B2B-9A49329EA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97CB13-5920-4A73-834F-B281AEEE9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A96714-8CF8-4F82-8E40-DD4BE3C2A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8A19F6-51AD-4A50-A8CF-03EEE03C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C3CDB2-6FD4-4042-B8A7-A61E5EE69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3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0BA9BD-C1AD-4FA0-B79C-5251FB1A1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6BEB69-FD4A-46F7-ABE8-4AF3A1E39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15B5C0-47AD-4DBC-8724-B6B546DF7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6E647B6-4FFC-4B31-8396-7CBDC981C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FB3B125-E65B-48DE-8569-FCB3280AB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81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70EB9A-2857-4CEC-BEE4-8652F93C4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6D4C5CD-5EF4-4A7E-ACE4-B0A69F2B76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AD81D33-8FFF-45FA-85DF-5E2EFB09F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E59E955-BF1C-417D-8553-9C431D4F6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9A6F95A-FF1A-480E-9D66-77A69379F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DD04CE2-1AD2-473C-A02C-B68E81EB4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8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6D631A-25B6-4286-AE56-39D5C0B9E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7FCE73C-DDF0-4A49-8248-416686CE3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92FAAD9-FC91-494A-83F6-428838B868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67EE097-4EEB-4131-8982-99D71AC01F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5550F86-17F4-48B7-BF5D-BA9D8771B7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63A02A9-8970-431E-92A0-0B11CD208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473298A-C8FA-4668-8654-15B151B1D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BF0F424-A7AB-4288-BC55-4B38A0A4A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2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8C9C6B-44BD-4DFE-993E-D9D4BB39F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D65D9B3-2656-4117-B0D8-07F10DE29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E3FD85C-2AF4-4A00-A2A7-92C3D2125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B219CD3-A53D-45A5-8AED-5FC0A910D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4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ED1F1A8-D1E4-428D-81F4-3F2E39B70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EB51151-7EC9-4EE9-9153-A7FC82060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C5A1A90-CC02-4783-887B-E16ADBFDB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1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EB8918-2B45-4C18-B711-7A43259EF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4D22BD3-29F2-43DE-931C-0E4069AC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8A19482-A1C4-43CD-BA7C-4D082B7B2C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A2B2503-BEC3-4819-9ACB-E3B110A80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EC3D0DF-6DC6-4B6A-8778-87A4200E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B0E7EE0-4F21-4A82-8E1C-A6B162C9D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3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6413AD-D9BB-4730-8646-3BA898A16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1CBC9C5-5FA8-416A-84C4-37078AC72C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326FBBF-9F88-4770-9183-1192A5426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399F6EB-640E-4E7B-B72B-6323B512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69910D9-9CAF-42D4-8CD7-F1AD7673E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5161C1C-4073-4DAD-8D8E-024E007C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70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8F265A2-9DD2-4B2A-80F6-8FB37B299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DAF0CDE-9676-40E2-A062-868315A2A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A82CB9-8F6E-4F41-88A5-6CAFD14C0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6C6EF-6FBA-4EA8-BDE0-55EA312532AC}" type="datetimeFigureOut">
              <a:rPr lang="en-US" smtClean="0"/>
              <a:t>08-11-17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35E79FF-7B2E-4064-82F3-2304843D9D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12E8A4-B656-493D-86DC-24F81D83F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8F41-A757-4526-A2CF-A88C9DA13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2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2F33A75-3479-4D26-B6C4-4456E9012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340000">
            <a:off x="4169316" y="643617"/>
            <a:ext cx="4257675" cy="6534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E9B7012-7B2C-4A6C-9575-A2E10C599073}"/>
              </a:ext>
            </a:extLst>
          </p:cNvPr>
          <p:cNvSpPr txBox="1"/>
          <p:nvPr/>
        </p:nvSpPr>
        <p:spPr>
          <a:xfrm>
            <a:off x="2523593" y="294278"/>
            <a:ext cx="779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TCP3 is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sumoylated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in E. coli system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52DF0021-60F2-4BB2-B6D1-5EB627EC14F2}"/>
              </a:ext>
            </a:extLst>
          </p:cNvPr>
          <p:cNvCxnSpPr/>
          <p:nvPr/>
        </p:nvCxnSpPr>
        <p:spPr>
          <a:xfrm flipH="1">
            <a:off x="7607766" y="4265199"/>
            <a:ext cx="138417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BB244C4-B333-43AF-B5D8-70852A6EF117}"/>
              </a:ext>
            </a:extLst>
          </p:cNvPr>
          <p:cNvSpPr txBox="1"/>
          <p:nvPr/>
        </p:nvSpPr>
        <p:spPr>
          <a:xfrm>
            <a:off x="8991943" y="4067654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Unmodified T7-TCP3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F89F930-2488-47CE-9302-768624486CE7}"/>
              </a:ext>
            </a:extLst>
          </p:cNvPr>
          <p:cNvSpPr txBox="1"/>
          <p:nvPr/>
        </p:nvSpPr>
        <p:spPr>
          <a:xfrm>
            <a:off x="9846186" y="3556808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Sumoylated</a:t>
            </a:r>
            <a:r>
              <a:rPr lang="en-US" dirty="0"/>
              <a:t> T7-TCP3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173FB730-EACB-446E-B54D-4228F11DADC7}"/>
              </a:ext>
            </a:extLst>
          </p:cNvPr>
          <p:cNvCxnSpPr>
            <a:cxnSpLocks/>
          </p:cNvCxnSpPr>
          <p:nvPr/>
        </p:nvCxnSpPr>
        <p:spPr>
          <a:xfrm flipH="1" flipV="1">
            <a:off x="7087084" y="3556808"/>
            <a:ext cx="2759103" cy="1846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17E75960-6DFA-473E-A1AF-2D7F260076A4}"/>
              </a:ext>
            </a:extLst>
          </p:cNvPr>
          <p:cNvCxnSpPr>
            <a:cxnSpLocks/>
          </p:cNvCxnSpPr>
          <p:nvPr/>
        </p:nvCxnSpPr>
        <p:spPr>
          <a:xfrm flipH="1">
            <a:off x="7087084" y="3777776"/>
            <a:ext cx="2759103" cy="1612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D0E5059-0275-451D-8C40-E14B98E495CA}"/>
              </a:ext>
            </a:extLst>
          </p:cNvPr>
          <p:cNvSpPr txBox="1"/>
          <p:nvPr/>
        </p:nvSpPr>
        <p:spPr>
          <a:xfrm>
            <a:off x="6826548" y="1725160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37E81BD-7AB8-47DC-AD89-610A578272E6}"/>
              </a:ext>
            </a:extLst>
          </p:cNvPr>
          <p:cNvSpPr txBox="1"/>
          <p:nvPr/>
        </p:nvSpPr>
        <p:spPr>
          <a:xfrm>
            <a:off x="6367102" y="1725160"/>
            <a:ext cx="561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227F730-77E2-4B99-AAC1-9AF6B49CEE34}"/>
              </a:ext>
            </a:extLst>
          </p:cNvPr>
          <p:cNvSpPr txBox="1"/>
          <p:nvPr/>
        </p:nvSpPr>
        <p:spPr>
          <a:xfrm>
            <a:off x="2436621" y="1716970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SUMO1: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2E86777-D99D-47BD-A86B-C4C69AE8417B}"/>
              </a:ext>
            </a:extLst>
          </p:cNvPr>
          <p:cNvSpPr txBox="1"/>
          <p:nvPr/>
        </p:nvSpPr>
        <p:spPr>
          <a:xfrm>
            <a:off x="2712020" y="3390930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70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AB83DCC-6BF1-40D5-B460-5616A41751F3}"/>
              </a:ext>
            </a:extLst>
          </p:cNvPr>
          <p:cNvSpPr txBox="1"/>
          <p:nvPr/>
        </p:nvSpPr>
        <p:spPr>
          <a:xfrm>
            <a:off x="2712020" y="3760262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29FBCCA-902B-466D-B364-0A0F72C7B3D4}"/>
              </a:ext>
            </a:extLst>
          </p:cNvPr>
          <p:cNvSpPr txBox="1"/>
          <p:nvPr/>
        </p:nvSpPr>
        <p:spPr>
          <a:xfrm>
            <a:off x="2712020" y="4360449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AC529EF-C2CA-4709-A0AB-124B9AD87F0F}"/>
              </a:ext>
            </a:extLst>
          </p:cNvPr>
          <p:cNvSpPr txBox="1"/>
          <p:nvPr/>
        </p:nvSpPr>
        <p:spPr>
          <a:xfrm>
            <a:off x="2712020" y="2530518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130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35188BF-133E-4F90-9687-E03B7394B84C}"/>
              </a:ext>
            </a:extLst>
          </p:cNvPr>
          <p:cNvSpPr txBox="1"/>
          <p:nvPr/>
        </p:nvSpPr>
        <p:spPr>
          <a:xfrm>
            <a:off x="2712020" y="3006175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95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3CEBD55-337A-42F3-9222-03BD5673A7F0}"/>
              </a:ext>
            </a:extLst>
          </p:cNvPr>
          <p:cNvSpPr txBox="1"/>
          <p:nvPr/>
        </p:nvSpPr>
        <p:spPr>
          <a:xfrm>
            <a:off x="37336" y="3646895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Sumoylated</a:t>
            </a:r>
            <a:r>
              <a:rPr lang="en-US" dirty="0"/>
              <a:t> T7-Myb30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906F52D-C176-4BB1-8E66-1F6A173A43C4}"/>
              </a:ext>
            </a:extLst>
          </p:cNvPr>
          <p:cNvSpPr txBox="1"/>
          <p:nvPr/>
        </p:nvSpPr>
        <p:spPr>
          <a:xfrm>
            <a:off x="127475" y="4454711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Unmodified T7-Myb30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95D9B1A7-5C95-4A47-B0A2-FFF878B8DF81}"/>
              </a:ext>
            </a:extLst>
          </p:cNvPr>
          <p:cNvCxnSpPr>
            <a:cxnSpLocks/>
          </p:cNvCxnSpPr>
          <p:nvPr/>
        </p:nvCxnSpPr>
        <p:spPr>
          <a:xfrm flipV="1">
            <a:off x="2319746" y="3816669"/>
            <a:ext cx="1539740" cy="426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7E96AC29-4EAC-4458-9C18-B835B9FF3C9F}"/>
              </a:ext>
            </a:extLst>
          </p:cNvPr>
          <p:cNvCxnSpPr>
            <a:cxnSpLocks/>
          </p:cNvCxnSpPr>
          <p:nvPr/>
        </p:nvCxnSpPr>
        <p:spPr>
          <a:xfrm flipV="1">
            <a:off x="2389024" y="4259411"/>
            <a:ext cx="1210796" cy="345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C075C59D-8B87-4A56-B800-8F442E2D65B3}"/>
              </a:ext>
            </a:extLst>
          </p:cNvPr>
          <p:cNvSpPr txBox="1"/>
          <p:nvPr/>
        </p:nvSpPr>
        <p:spPr>
          <a:xfrm>
            <a:off x="3859486" y="1759359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F0B2ECF-59BB-4B52-9DB4-96A178BBF9B4}"/>
              </a:ext>
            </a:extLst>
          </p:cNvPr>
          <p:cNvSpPr txBox="1"/>
          <p:nvPr/>
        </p:nvSpPr>
        <p:spPr>
          <a:xfrm>
            <a:off x="4417287" y="1759359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AA</a:t>
            </a:r>
          </a:p>
        </p:txBody>
      </p:sp>
    </p:spTree>
    <p:extLst>
      <p:ext uri="{BB962C8B-B14F-4D97-AF65-F5344CB8AC3E}">
        <p14:creationId xmlns:p14="http://schemas.microsoft.com/office/powerpoint/2010/main" val="4199696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B E coli SUMOylation HsfB2B G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9573" flipH="1">
            <a:off x="3417222" y="2304893"/>
            <a:ext cx="4720918" cy="3346647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F6428DBB-24BB-407F-927B-A2CB672C0928}"/>
              </a:ext>
            </a:extLst>
          </p:cNvPr>
          <p:cNvCxnSpPr>
            <a:cxnSpLocks/>
          </p:cNvCxnSpPr>
          <p:nvPr/>
        </p:nvCxnSpPr>
        <p:spPr>
          <a:xfrm flipH="1">
            <a:off x="7763642" y="3588509"/>
            <a:ext cx="15988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C4FC961-9758-41A8-8935-7A313F2BABC9}"/>
              </a:ext>
            </a:extLst>
          </p:cNvPr>
          <p:cNvSpPr txBox="1"/>
          <p:nvPr/>
        </p:nvSpPr>
        <p:spPr>
          <a:xfrm>
            <a:off x="9409490" y="3368568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Unmodified T7</a:t>
            </a:r>
            <a:r>
              <a:rPr lang="en-US" dirty="0" smtClean="0"/>
              <a:t>-HsfB2b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451B8BF7-FD3B-4CBE-8CBA-11FE6F446AEF}"/>
              </a:ext>
            </a:extLst>
          </p:cNvPr>
          <p:cNvCxnSpPr>
            <a:cxnSpLocks/>
          </p:cNvCxnSpPr>
          <p:nvPr/>
        </p:nvCxnSpPr>
        <p:spPr>
          <a:xfrm flipH="1">
            <a:off x="7766561" y="3397284"/>
            <a:ext cx="15988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18F6A9F-FAF4-4872-8701-4507E9AE7FE0}"/>
              </a:ext>
            </a:extLst>
          </p:cNvPr>
          <p:cNvSpPr txBox="1"/>
          <p:nvPr/>
        </p:nvSpPr>
        <p:spPr>
          <a:xfrm>
            <a:off x="9447689" y="3142068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Sumoylated</a:t>
            </a:r>
            <a:r>
              <a:rPr lang="en-US" dirty="0"/>
              <a:t> T7-TCP15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13E7067-23D0-41E2-B4D2-11CA6D9E5684}"/>
              </a:ext>
            </a:extLst>
          </p:cNvPr>
          <p:cNvSpPr txBox="1"/>
          <p:nvPr/>
        </p:nvSpPr>
        <p:spPr>
          <a:xfrm>
            <a:off x="7291657" y="2164601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C08B230-4C03-4813-B7FF-D23A0DC143CF}"/>
              </a:ext>
            </a:extLst>
          </p:cNvPr>
          <p:cNvSpPr txBox="1"/>
          <p:nvPr/>
        </p:nvSpPr>
        <p:spPr>
          <a:xfrm>
            <a:off x="2424488" y="2149558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SUMO1: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8C7818D-78F5-4A87-9CE2-0933AFF853D5}"/>
              </a:ext>
            </a:extLst>
          </p:cNvPr>
          <p:cNvSpPr txBox="1"/>
          <p:nvPr/>
        </p:nvSpPr>
        <p:spPr>
          <a:xfrm>
            <a:off x="2006069" y="-14587"/>
            <a:ext cx="779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HsfB2b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sumoylated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in E. coli system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9F9039-B590-4054-A204-96EBAA3D4BBA}"/>
              </a:ext>
            </a:extLst>
          </p:cNvPr>
          <p:cNvSpPr txBox="1"/>
          <p:nvPr/>
        </p:nvSpPr>
        <p:spPr>
          <a:xfrm>
            <a:off x="6653426" y="2164600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AA</a:t>
            </a:r>
          </a:p>
        </p:txBody>
      </p:sp>
    </p:spTree>
    <p:extLst>
      <p:ext uri="{BB962C8B-B14F-4D97-AF65-F5344CB8AC3E}">
        <p14:creationId xmlns:p14="http://schemas.microsoft.com/office/powerpoint/2010/main" val="924380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E5A1D9F-6216-4680-8179-C1ECC90C64E6}"/>
              </a:ext>
            </a:extLst>
          </p:cNvPr>
          <p:cNvGrpSpPr/>
          <p:nvPr/>
        </p:nvGrpSpPr>
        <p:grpSpPr>
          <a:xfrm>
            <a:off x="948897" y="1565542"/>
            <a:ext cx="10191331" cy="4926177"/>
            <a:chOff x="433742" y="836783"/>
            <a:chExt cx="10191331" cy="492617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BFBBFDD5-15BF-4977-92A9-1451F7D24C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900" r="43340"/>
            <a:stretch/>
          </p:blipFill>
          <p:spPr>
            <a:xfrm>
              <a:off x="3040018" y="1249251"/>
              <a:ext cx="4236547" cy="451370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5DA28C55-6B4E-4BE4-9F39-BD0E1FD82831}"/>
                </a:ext>
              </a:extLst>
            </p:cNvPr>
            <p:cNvSpPr txBox="1"/>
            <p:nvPr/>
          </p:nvSpPr>
          <p:spPr>
            <a:xfrm>
              <a:off x="3256208" y="2715925"/>
              <a:ext cx="669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70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8F611AB-29AA-44A5-AACD-28D49DDBD889}"/>
                </a:ext>
              </a:extLst>
            </p:cNvPr>
            <p:cNvSpPr txBox="1"/>
            <p:nvPr/>
          </p:nvSpPr>
          <p:spPr>
            <a:xfrm>
              <a:off x="3256208" y="3085257"/>
              <a:ext cx="669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55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B56504C-0F76-4945-941F-E3A12588D29E}"/>
                </a:ext>
              </a:extLst>
            </p:cNvPr>
            <p:cNvSpPr txBox="1"/>
            <p:nvPr/>
          </p:nvSpPr>
          <p:spPr>
            <a:xfrm>
              <a:off x="3256208" y="3685444"/>
              <a:ext cx="669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43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07FB394-0AEE-4B0F-8DE8-5E402BDE7289}"/>
                </a:ext>
              </a:extLst>
            </p:cNvPr>
            <p:cNvSpPr txBox="1"/>
            <p:nvPr/>
          </p:nvSpPr>
          <p:spPr>
            <a:xfrm>
              <a:off x="3256208" y="4405902"/>
              <a:ext cx="669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34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3C31486-8B82-4DBF-95A4-E8F40CD18595}"/>
                </a:ext>
              </a:extLst>
            </p:cNvPr>
            <p:cNvSpPr txBox="1"/>
            <p:nvPr/>
          </p:nvSpPr>
          <p:spPr>
            <a:xfrm>
              <a:off x="3256208" y="5020036"/>
              <a:ext cx="669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25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4787BFA-0F02-4E59-AE6B-0E8418C8E81D}"/>
                </a:ext>
              </a:extLst>
            </p:cNvPr>
            <p:cNvSpPr txBox="1"/>
            <p:nvPr/>
          </p:nvSpPr>
          <p:spPr>
            <a:xfrm>
              <a:off x="3256208" y="2446184"/>
              <a:ext cx="669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95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EB24683-21EB-4F89-8EB9-A918341C6CEB}"/>
                </a:ext>
              </a:extLst>
            </p:cNvPr>
            <p:cNvSpPr txBox="1"/>
            <p:nvPr/>
          </p:nvSpPr>
          <p:spPr>
            <a:xfrm>
              <a:off x="3254062" y="2055177"/>
              <a:ext cx="669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130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xmlns="" id="{D61C7BB0-7EDF-42D5-B291-33AE72BCD0D7}"/>
                </a:ext>
              </a:extLst>
            </p:cNvPr>
            <p:cNvCxnSpPr/>
            <p:nvPr/>
          </p:nvCxnSpPr>
          <p:spPr>
            <a:xfrm flipH="1">
              <a:off x="6278755" y="3454589"/>
              <a:ext cx="138417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D05B5A9-FFAE-4703-BEDF-98D65B421A99}"/>
                </a:ext>
              </a:extLst>
            </p:cNvPr>
            <p:cNvSpPr txBox="1"/>
            <p:nvPr/>
          </p:nvSpPr>
          <p:spPr>
            <a:xfrm>
              <a:off x="7662932" y="3257044"/>
              <a:ext cx="29621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Unmodified T7-TCP1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xmlns="" id="{846FFB92-C9B1-43D5-AFA2-438D75D0343A}"/>
                </a:ext>
              </a:extLst>
            </p:cNvPr>
            <p:cNvCxnSpPr>
              <a:cxnSpLocks/>
            </p:cNvCxnSpPr>
            <p:nvPr/>
          </p:nvCxnSpPr>
          <p:spPr>
            <a:xfrm>
              <a:off x="2503102" y="2815516"/>
              <a:ext cx="1785563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08E6C5E0-71EE-4BFD-9D59-DFCADFF87B69}"/>
                </a:ext>
              </a:extLst>
            </p:cNvPr>
            <p:cNvSpPr txBox="1"/>
            <p:nvPr/>
          </p:nvSpPr>
          <p:spPr>
            <a:xfrm>
              <a:off x="433742" y="2620640"/>
              <a:ext cx="29621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Sumoylated</a:t>
              </a:r>
              <a:r>
                <a:rPr lang="en-US" dirty="0"/>
                <a:t> T7-TCP1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0BF3D26-F11E-4E80-A35F-608C0EFDE459}"/>
                </a:ext>
              </a:extLst>
            </p:cNvPr>
            <p:cNvSpPr txBox="1"/>
            <p:nvPr/>
          </p:nvSpPr>
          <p:spPr>
            <a:xfrm>
              <a:off x="5634811" y="836783"/>
              <a:ext cx="1287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AA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C3C5362-5B62-47D3-83BF-29FA9BC4E045}"/>
                </a:ext>
              </a:extLst>
            </p:cNvPr>
            <p:cNvSpPr txBox="1"/>
            <p:nvPr/>
          </p:nvSpPr>
          <p:spPr>
            <a:xfrm>
              <a:off x="4346924" y="836783"/>
              <a:ext cx="1287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GG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4A6DBC6-CBE3-4D63-BC74-78B5F157B788}"/>
                </a:ext>
              </a:extLst>
            </p:cNvPr>
            <p:cNvSpPr txBox="1"/>
            <p:nvPr/>
          </p:nvSpPr>
          <p:spPr>
            <a:xfrm>
              <a:off x="2415093" y="902713"/>
              <a:ext cx="1287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SUMO1: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D00B7E1-D3E4-483A-9B2B-789E0B0D4CC5}"/>
              </a:ext>
            </a:extLst>
          </p:cNvPr>
          <p:cNvSpPr txBox="1"/>
          <p:nvPr/>
        </p:nvSpPr>
        <p:spPr>
          <a:xfrm>
            <a:off x="2378451" y="236221"/>
            <a:ext cx="779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TCP1 is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sumoylated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in E. coli system</a:t>
            </a:r>
          </a:p>
        </p:txBody>
      </p:sp>
    </p:spTree>
    <p:extLst>
      <p:ext uri="{BB962C8B-B14F-4D97-AF65-F5344CB8AC3E}">
        <p14:creationId xmlns:p14="http://schemas.microsoft.com/office/powerpoint/2010/main" val="51476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8C1B1C2-3DD5-4504-AA29-D7095356C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368" y="1619250"/>
            <a:ext cx="5855921" cy="39603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CCCCBE7-49B0-4CF0-8301-6C75C1ABCABD}"/>
              </a:ext>
            </a:extLst>
          </p:cNvPr>
          <p:cNvSpPr txBox="1"/>
          <p:nvPr/>
        </p:nvSpPr>
        <p:spPr>
          <a:xfrm>
            <a:off x="2523593" y="294278"/>
            <a:ext cx="779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TCP8 is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sumoylated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in E. coli system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49504775-53A4-4AA8-9D14-848573D2A7DF}"/>
              </a:ext>
            </a:extLst>
          </p:cNvPr>
          <p:cNvCxnSpPr>
            <a:cxnSpLocks/>
          </p:cNvCxnSpPr>
          <p:nvPr/>
        </p:nvCxnSpPr>
        <p:spPr>
          <a:xfrm flipH="1">
            <a:off x="6553518" y="3713448"/>
            <a:ext cx="283813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C90B953-955F-43C7-AA19-3B2BB974EE00}"/>
              </a:ext>
            </a:extLst>
          </p:cNvPr>
          <p:cNvSpPr txBox="1"/>
          <p:nvPr/>
        </p:nvSpPr>
        <p:spPr>
          <a:xfrm>
            <a:off x="9447298" y="3528782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Unmodified T7-TCP8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54E6930-F401-42F8-ABB8-26F6C799ED03}"/>
              </a:ext>
            </a:extLst>
          </p:cNvPr>
          <p:cNvSpPr txBox="1"/>
          <p:nvPr/>
        </p:nvSpPr>
        <p:spPr>
          <a:xfrm>
            <a:off x="9556944" y="2813858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Sumoylated</a:t>
            </a:r>
            <a:r>
              <a:rPr lang="en-US" dirty="0"/>
              <a:t> T7-TCP8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D103572B-23AD-4435-9715-C64F09DC1BB7}"/>
              </a:ext>
            </a:extLst>
          </p:cNvPr>
          <p:cNvCxnSpPr>
            <a:cxnSpLocks/>
          </p:cNvCxnSpPr>
          <p:nvPr/>
        </p:nvCxnSpPr>
        <p:spPr>
          <a:xfrm flipH="1">
            <a:off x="5982336" y="2998524"/>
            <a:ext cx="3409314" cy="457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07EFD83-B624-4C1A-BD9F-2BC9868CC8EB}"/>
              </a:ext>
            </a:extLst>
          </p:cNvPr>
          <p:cNvSpPr txBox="1"/>
          <p:nvPr/>
        </p:nvSpPr>
        <p:spPr>
          <a:xfrm>
            <a:off x="3225708" y="3091698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70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D8FE381-638A-4671-BA53-B3EE0794D214}"/>
              </a:ext>
            </a:extLst>
          </p:cNvPr>
          <p:cNvSpPr txBox="1"/>
          <p:nvPr/>
        </p:nvSpPr>
        <p:spPr>
          <a:xfrm>
            <a:off x="3225708" y="3403880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574EF26-6B7C-46F6-B0DD-4E25A4719638}"/>
              </a:ext>
            </a:extLst>
          </p:cNvPr>
          <p:cNvSpPr txBox="1"/>
          <p:nvPr/>
        </p:nvSpPr>
        <p:spPr>
          <a:xfrm>
            <a:off x="3225708" y="3889767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1934A91-B063-4099-8F32-BE9F8D73D0C3}"/>
              </a:ext>
            </a:extLst>
          </p:cNvPr>
          <p:cNvSpPr txBox="1"/>
          <p:nvPr/>
        </p:nvSpPr>
        <p:spPr>
          <a:xfrm>
            <a:off x="3225708" y="2478936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130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45AC3DE-E5BB-4FDA-9CC3-90412A2840E3}"/>
              </a:ext>
            </a:extLst>
          </p:cNvPr>
          <p:cNvSpPr txBox="1"/>
          <p:nvPr/>
        </p:nvSpPr>
        <p:spPr>
          <a:xfrm>
            <a:off x="3225708" y="2783143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95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AA40FBF-0E1B-4C85-8B7B-E45208D6C0E6}"/>
              </a:ext>
            </a:extLst>
          </p:cNvPr>
          <p:cNvSpPr txBox="1"/>
          <p:nvPr/>
        </p:nvSpPr>
        <p:spPr>
          <a:xfrm>
            <a:off x="5841410" y="1362402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40F8FA9-1F18-4E40-A1E4-EBB9F1F4E446}"/>
              </a:ext>
            </a:extLst>
          </p:cNvPr>
          <p:cNvSpPr txBox="1"/>
          <p:nvPr/>
        </p:nvSpPr>
        <p:spPr>
          <a:xfrm>
            <a:off x="5319888" y="1362402"/>
            <a:ext cx="544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B013086-15A5-4E37-A708-B73C4ABECD08}"/>
              </a:ext>
            </a:extLst>
          </p:cNvPr>
          <p:cNvSpPr txBox="1"/>
          <p:nvPr/>
        </p:nvSpPr>
        <p:spPr>
          <a:xfrm>
            <a:off x="2963416" y="1405362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SUMO1:</a:t>
            </a:r>
          </a:p>
        </p:txBody>
      </p:sp>
    </p:spTree>
    <p:extLst>
      <p:ext uri="{BB962C8B-B14F-4D97-AF65-F5344CB8AC3E}">
        <p14:creationId xmlns:p14="http://schemas.microsoft.com/office/powerpoint/2010/main" val="2298249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8E1CE1B-706C-4E77-AB62-4ABFCC6A99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32" t="10367" r="24417" b="28025"/>
          <a:stretch/>
        </p:blipFill>
        <p:spPr>
          <a:xfrm rot="16200000">
            <a:off x="4023691" y="521680"/>
            <a:ext cx="3294742" cy="56767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73311-B201-4ED7-BB4E-9F1EB06A468B}"/>
              </a:ext>
            </a:extLst>
          </p:cNvPr>
          <p:cNvSpPr txBox="1"/>
          <p:nvPr/>
        </p:nvSpPr>
        <p:spPr>
          <a:xfrm>
            <a:off x="2523593" y="294278"/>
            <a:ext cx="779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TCP14 is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sumoylated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in E. coli system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1C97CD10-8E21-4CD4-B351-7071EE66DD14}"/>
              </a:ext>
            </a:extLst>
          </p:cNvPr>
          <p:cNvCxnSpPr/>
          <p:nvPr/>
        </p:nvCxnSpPr>
        <p:spPr>
          <a:xfrm flipH="1">
            <a:off x="8172767" y="3675348"/>
            <a:ext cx="138417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30B92E9-32C3-4095-B4CB-7065570BBFE5}"/>
              </a:ext>
            </a:extLst>
          </p:cNvPr>
          <p:cNvSpPr txBox="1"/>
          <p:nvPr/>
        </p:nvSpPr>
        <p:spPr>
          <a:xfrm>
            <a:off x="9556944" y="3477803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Unmodified T7-TCP14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914D467-C969-47E2-92E2-47D42DD6A5D6}"/>
              </a:ext>
            </a:extLst>
          </p:cNvPr>
          <p:cNvSpPr txBox="1"/>
          <p:nvPr/>
        </p:nvSpPr>
        <p:spPr>
          <a:xfrm>
            <a:off x="9556944" y="2813858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Sumoylated</a:t>
            </a:r>
            <a:r>
              <a:rPr lang="en-US" dirty="0"/>
              <a:t> T7-TCP14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4C97D1AC-07B9-474E-A6DD-78AF9B60485B}"/>
              </a:ext>
            </a:extLst>
          </p:cNvPr>
          <p:cNvCxnSpPr/>
          <p:nvPr/>
        </p:nvCxnSpPr>
        <p:spPr>
          <a:xfrm flipH="1">
            <a:off x="8172767" y="2998524"/>
            <a:ext cx="138417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B5B86CF2-B553-4509-99D0-8BC92920CBE2}"/>
              </a:ext>
            </a:extLst>
          </p:cNvPr>
          <p:cNvCxnSpPr>
            <a:cxnSpLocks/>
          </p:cNvCxnSpPr>
          <p:nvPr/>
        </p:nvCxnSpPr>
        <p:spPr>
          <a:xfrm flipH="1">
            <a:off x="8172767" y="3034826"/>
            <a:ext cx="1384177" cy="2898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6893066-D867-4792-AA4D-EDDF50CF78A6}"/>
              </a:ext>
            </a:extLst>
          </p:cNvPr>
          <p:cNvSpPr txBox="1"/>
          <p:nvPr/>
        </p:nvSpPr>
        <p:spPr>
          <a:xfrm>
            <a:off x="5955710" y="1343352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F9201-1C6C-47A1-B5C2-458E12B05A7C}"/>
              </a:ext>
            </a:extLst>
          </p:cNvPr>
          <p:cNvSpPr txBox="1"/>
          <p:nvPr/>
        </p:nvSpPr>
        <p:spPr>
          <a:xfrm>
            <a:off x="5453238" y="1343352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9A4BEA2-78BC-4C5E-8E69-F4408D316F0D}"/>
              </a:ext>
            </a:extLst>
          </p:cNvPr>
          <p:cNvSpPr txBox="1"/>
          <p:nvPr/>
        </p:nvSpPr>
        <p:spPr>
          <a:xfrm>
            <a:off x="1879649" y="1351825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SUMO1: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5C3A214-99A4-49A7-B7B2-F7DBD4627FDA}"/>
              </a:ext>
            </a:extLst>
          </p:cNvPr>
          <p:cNvSpPr txBox="1"/>
          <p:nvPr/>
        </p:nvSpPr>
        <p:spPr>
          <a:xfrm>
            <a:off x="6996752" y="1343352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B863784-ACDE-4C4A-BB96-1CC57B29BF67}"/>
              </a:ext>
            </a:extLst>
          </p:cNvPr>
          <p:cNvSpPr txBox="1"/>
          <p:nvPr/>
        </p:nvSpPr>
        <p:spPr>
          <a:xfrm>
            <a:off x="7526539" y="1343352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FE300C3-ACBD-4B4A-BC54-8A3925F4AFF4}"/>
              </a:ext>
            </a:extLst>
          </p:cNvPr>
          <p:cNvSpPr txBox="1"/>
          <p:nvPr/>
        </p:nvSpPr>
        <p:spPr>
          <a:xfrm>
            <a:off x="2832685" y="3072648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70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6BF4C91-CCD7-43EC-8215-27DA06B931A5}"/>
              </a:ext>
            </a:extLst>
          </p:cNvPr>
          <p:cNvSpPr txBox="1"/>
          <p:nvPr/>
        </p:nvSpPr>
        <p:spPr>
          <a:xfrm>
            <a:off x="2832685" y="3441980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0E73759-2E15-4053-A51A-99E5DA02110E}"/>
              </a:ext>
            </a:extLst>
          </p:cNvPr>
          <p:cNvSpPr txBox="1"/>
          <p:nvPr/>
        </p:nvSpPr>
        <p:spPr>
          <a:xfrm>
            <a:off x="2832685" y="4042167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194705C-9172-47AE-8FA9-52D859D1F4EE}"/>
              </a:ext>
            </a:extLst>
          </p:cNvPr>
          <p:cNvSpPr txBox="1"/>
          <p:nvPr/>
        </p:nvSpPr>
        <p:spPr>
          <a:xfrm>
            <a:off x="2832685" y="2212236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130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0363EE-05FA-415C-A146-F9EA4DE823CC}"/>
              </a:ext>
            </a:extLst>
          </p:cNvPr>
          <p:cNvSpPr txBox="1"/>
          <p:nvPr/>
        </p:nvSpPr>
        <p:spPr>
          <a:xfrm>
            <a:off x="2832685" y="2687893"/>
            <a:ext cx="66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95</a:t>
            </a:r>
          </a:p>
        </p:txBody>
      </p:sp>
    </p:spTree>
    <p:extLst>
      <p:ext uri="{BB962C8B-B14F-4D97-AF65-F5344CB8AC3E}">
        <p14:creationId xmlns:p14="http://schemas.microsoft.com/office/powerpoint/2010/main" val="1141530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Zarb0rg\Pictures\My Scans\TCP8TCP14TCP15Sumoylation0003.tif">
            <a:extLst>
              <a:ext uri="{FF2B5EF4-FFF2-40B4-BE49-F238E27FC236}">
                <a16:creationId xmlns:a16="http://schemas.microsoft.com/office/drawing/2014/main" xmlns="" id="{255C0ED4-2878-434F-A83F-5FF965F645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" b="2912"/>
          <a:stretch/>
        </p:blipFill>
        <p:spPr bwMode="auto">
          <a:xfrm rot="10800000">
            <a:off x="3139711" y="753175"/>
            <a:ext cx="4739416" cy="601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F6428DBB-24BB-407F-927B-A2CB672C0928}"/>
              </a:ext>
            </a:extLst>
          </p:cNvPr>
          <p:cNvCxnSpPr>
            <a:cxnSpLocks/>
          </p:cNvCxnSpPr>
          <p:nvPr/>
        </p:nvCxnSpPr>
        <p:spPr>
          <a:xfrm flipH="1">
            <a:off x="6811096" y="2412684"/>
            <a:ext cx="15988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C4FC961-9758-41A8-8935-7A313F2BABC9}"/>
              </a:ext>
            </a:extLst>
          </p:cNvPr>
          <p:cNvSpPr txBox="1"/>
          <p:nvPr/>
        </p:nvSpPr>
        <p:spPr>
          <a:xfrm>
            <a:off x="8409905" y="2228018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Unmodified T7-TCP15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451B8BF7-FD3B-4CBE-8CBA-11FE6F446AEF}"/>
              </a:ext>
            </a:extLst>
          </p:cNvPr>
          <p:cNvCxnSpPr>
            <a:cxnSpLocks/>
          </p:cNvCxnSpPr>
          <p:nvPr/>
        </p:nvCxnSpPr>
        <p:spPr>
          <a:xfrm flipH="1">
            <a:off x="6461220" y="1951019"/>
            <a:ext cx="15988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18F6A9F-FAF4-4872-8701-4507E9AE7FE0}"/>
              </a:ext>
            </a:extLst>
          </p:cNvPr>
          <p:cNvSpPr txBox="1"/>
          <p:nvPr/>
        </p:nvSpPr>
        <p:spPr>
          <a:xfrm>
            <a:off x="8060029" y="1766353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Sumoylated</a:t>
            </a:r>
            <a:r>
              <a:rPr lang="en-US" dirty="0"/>
              <a:t> T7-TCP15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D9F9039-B590-4054-A204-96EBAA3D4BBA}"/>
              </a:ext>
            </a:extLst>
          </p:cNvPr>
          <p:cNvSpPr txBox="1"/>
          <p:nvPr/>
        </p:nvSpPr>
        <p:spPr>
          <a:xfrm>
            <a:off x="6406470" y="624270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13E7067-23D0-41E2-B4D2-11CA6D9E5684}"/>
              </a:ext>
            </a:extLst>
          </p:cNvPr>
          <p:cNvSpPr txBox="1"/>
          <p:nvPr/>
        </p:nvSpPr>
        <p:spPr>
          <a:xfrm>
            <a:off x="5939278" y="624270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C08B230-4C03-4813-B7FF-D23A0DC143CF}"/>
              </a:ext>
            </a:extLst>
          </p:cNvPr>
          <p:cNvSpPr txBox="1"/>
          <p:nvPr/>
        </p:nvSpPr>
        <p:spPr>
          <a:xfrm>
            <a:off x="2330409" y="632743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SUMO1: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8C7818D-78F5-4A87-9CE2-0933AFF853D5}"/>
              </a:ext>
            </a:extLst>
          </p:cNvPr>
          <p:cNvSpPr txBox="1"/>
          <p:nvPr/>
        </p:nvSpPr>
        <p:spPr>
          <a:xfrm>
            <a:off x="2006069" y="-14587"/>
            <a:ext cx="779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TCP15 is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sumoylated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in E. coli system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DBAB709D-CF24-49A3-940C-A71DF2FE34FF}"/>
              </a:ext>
            </a:extLst>
          </p:cNvPr>
          <p:cNvCxnSpPr>
            <a:cxnSpLocks/>
          </p:cNvCxnSpPr>
          <p:nvPr/>
        </p:nvCxnSpPr>
        <p:spPr>
          <a:xfrm flipH="1">
            <a:off x="6095548" y="5567836"/>
            <a:ext cx="15988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139B115-4292-4CFB-ADC6-6FE98A92FA47}"/>
              </a:ext>
            </a:extLst>
          </p:cNvPr>
          <p:cNvSpPr txBox="1"/>
          <p:nvPr/>
        </p:nvSpPr>
        <p:spPr>
          <a:xfrm>
            <a:off x="7694357" y="5383170"/>
            <a:ext cx="296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Sumoylated</a:t>
            </a:r>
            <a:r>
              <a:rPr lang="en-US" dirty="0"/>
              <a:t> T7-TCP15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8D47E302-AFCE-4795-A2B2-8599DF6D6B24}"/>
              </a:ext>
            </a:extLst>
          </p:cNvPr>
          <p:cNvCxnSpPr>
            <a:cxnSpLocks/>
          </p:cNvCxnSpPr>
          <p:nvPr/>
        </p:nvCxnSpPr>
        <p:spPr>
          <a:xfrm flipH="1" flipV="1">
            <a:off x="6095548" y="5198505"/>
            <a:ext cx="1598810" cy="3693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19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0FB4CD0F454C4A92D9C0FA6E32AAE3" ma:contentTypeVersion="7" ma:contentTypeDescription="Create a new document." ma:contentTypeScope="" ma:versionID="a5800d4522ad6bb42b1b471843bdcecc">
  <xsd:schema xmlns:xsd="http://www.w3.org/2001/XMLSchema" xmlns:p="http://schemas.microsoft.com/office/2006/metadata/properties" xmlns:ns2="ad5e6ac6-7e28-44ff-b599-4b096ee3745e" targetNamespace="http://schemas.microsoft.com/office/2006/metadata/properties" ma:root="true" ma:fieldsID="9c3be0cea3e8431379a50517fac3f2af" ns2:_="">
    <xsd:import namespace="ad5e6ac6-7e28-44ff-b599-4b096ee3745e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d5e6ac6-7e28-44ff-b599-4b096ee3745e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ad5e6ac6-7e28-44ff-b599-4b096ee3745e">
      <UserInfo>
        <DisplayName/>
        <AccountId xsi:nil="true"/>
        <AccountType/>
      </UserInfo>
    </Checked_x0020_Out_x0020_To>
    <IsDeleted xmlns="ad5e6ac6-7e28-44ff-b599-4b096ee3745e">false</IsDeleted>
    <FileFormat xmlns="ad5e6ac6-7e28-44ff-b599-4b096ee3745e">PPTX</FileFormat>
    <TitleName xmlns="ad5e6ac6-7e28-44ff-b599-4b096ee3745e">Presentation 1.PPTX</TitleName>
    <StageName xmlns="ad5e6ac6-7e28-44ff-b599-4b096ee3745e" xsi:nil="true"/>
    <DocumentType xmlns="ad5e6ac6-7e28-44ff-b599-4b096ee3745e">Presentation</DocumentType>
    <DocumentId xmlns="ad5e6ac6-7e28-44ff-b599-4b096ee3745e">Presentation 1.PPTX</DocumentId>
  </documentManagement>
</p:properties>
</file>

<file path=customXml/itemProps1.xml><?xml version="1.0" encoding="utf-8"?>
<ds:datastoreItem xmlns:ds="http://schemas.openxmlformats.org/officeDocument/2006/customXml" ds:itemID="{A6F9F1BE-982E-44AF-B462-F513754597F6}"/>
</file>

<file path=customXml/itemProps2.xml><?xml version="1.0" encoding="utf-8"?>
<ds:datastoreItem xmlns:ds="http://schemas.openxmlformats.org/officeDocument/2006/customXml" ds:itemID="{C39F23FB-2304-412F-81FC-B6C1A0812D88}"/>
</file>

<file path=customXml/itemProps3.xml><?xml version="1.0" encoding="utf-8"?>
<ds:datastoreItem xmlns:ds="http://schemas.openxmlformats.org/officeDocument/2006/customXml" ds:itemID="{1940B70E-B5CA-40C3-A5C2-C0878B378C9F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158</Words>
  <Application>Microsoft Macintosh PowerPoint</Application>
  <PresentationFormat>Custom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Spears, Benjamin Joseph (MU-Student)</dc:creator>
  <cp:keywords/>
  <dc:description/>
  <cp:lastModifiedBy>Harrold van den Burg</cp:lastModifiedBy>
  <cp:revision>4</cp:revision>
  <dcterms:created xsi:type="dcterms:W3CDTF">2017-10-30T20:36:59Z</dcterms:created>
  <dcterms:modified xsi:type="dcterms:W3CDTF">2017-11-08T12:55:29Z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0x010100650FB4CD0F454C4A92D9C0FA6E32AAE3</vt:lpwstr>
  </property>
</Properties>
</file>