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6" d="100"/>
          <a:sy n="86" d="100"/>
        </p:scale>
        <p:origin x="-315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A4AD6-64BC-7743-BBEE-7743502E3515}" type="datetimeFigureOut">
              <a:rPr lang="en-US" smtClean="0"/>
              <a:t>4/17/17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FB108-3B48-5E41-AFA4-BA7E48F595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7771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A4AD6-64BC-7743-BBEE-7743502E3515}" type="datetimeFigureOut">
              <a:rPr lang="en-US" smtClean="0"/>
              <a:t>4/17/17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FB108-3B48-5E41-AFA4-BA7E48F595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560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A4AD6-64BC-7743-BBEE-7743502E3515}" type="datetimeFigureOut">
              <a:rPr lang="en-US" smtClean="0"/>
              <a:t>4/17/17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FB108-3B48-5E41-AFA4-BA7E48F595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081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A4AD6-64BC-7743-BBEE-7743502E3515}" type="datetimeFigureOut">
              <a:rPr lang="en-US" smtClean="0"/>
              <a:t>4/17/17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FB108-3B48-5E41-AFA4-BA7E48F595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7923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A4AD6-64BC-7743-BBEE-7743502E3515}" type="datetimeFigureOut">
              <a:rPr lang="en-US" smtClean="0"/>
              <a:t>4/17/17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FB108-3B48-5E41-AFA4-BA7E48F595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082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A4AD6-64BC-7743-BBEE-7743502E3515}" type="datetimeFigureOut">
              <a:rPr lang="en-US" smtClean="0"/>
              <a:t>4/17/17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FB108-3B48-5E41-AFA4-BA7E48F595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8968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A4AD6-64BC-7743-BBEE-7743502E3515}" type="datetimeFigureOut">
              <a:rPr lang="en-US" smtClean="0"/>
              <a:t>4/17/17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FB108-3B48-5E41-AFA4-BA7E48F595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64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A4AD6-64BC-7743-BBEE-7743502E3515}" type="datetimeFigureOut">
              <a:rPr lang="en-US" smtClean="0"/>
              <a:t>4/17/17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FB108-3B48-5E41-AFA4-BA7E48F595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390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A4AD6-64BC-7743-BBEE-7743502E3515}" type="datetimeFigureOut">
              <a:rPr lang="en-US" smtClean="0"/>
              <a:t>4/17/17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FB108-3B48-5E41-AFA4-BA7E48F595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1847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A4AD6-64BC-7743-BBEE-7743502E3515}" type="datetimeFigureOut">
              <a:rPr lang="en-US" smtClean="0"/>
              <a:t>4/17/17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FB108-3B48-5E41-AFA4-BA7E48F595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17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A4AD6-64BC-7743-BBEE-7743502E3515}" type="datetimeFigureOut">
              <a:rPr lang="en-US" smtClean="0"/>
              <a:t>4/17/17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FB108-3B48-5E41-AFA4-BA7E48F595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456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4A4AD6-64BC-7743-BBEE-7743502E3515}" type="datetimeFigureOut">
              <a:rPr lang="en-US" smtClean="0"/>
              <a:t>4/17/17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9FB108-3B48-5E41-AFA4-BA7E48F595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223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w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29" name="Group 4"/>
          <p:cNvGrpSpPr>
            <a:grpSpLocks/>
          </p:cNvGrpSpPr>
          <p:nvPr/>
        </p:nvGrpSpPr>
        <p:grpSpPr bwMode="auto">
          <a:xfrm>
            <a:off x="261938" y="14930438"/>
            <a:ext cx="4657725" cy="2667000"/>
            <a:chOff x="10284567" y="12204277"/>
            <a:chExt cx="4794888" cy="2291457"/>
          </a:xfrm>
        </p:grpSpPr>
        <p:pic>
          <p:nvPicPr>
            <p:cNvPr id="22549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84569" y="12689152"/>
              <a:ext cx="2139255" cy="1636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550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66155" y="12689152"/>
              <a:ext cx="2213300" cy="15764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551" name="Picture 76" descr="C:\Users\Jared\AppData\Local\Microsoft\Windows\Temporary Internet Files\Content.IE5\3UKCNEIN\MC900360620[1].wmf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350057" y="13295243"/>
              <a:ext cx="611004" cy="1200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52" name="Text Box 912"/>
            <p:cNvSpPr txBox="1">
              <a:spLocks noChangeArrowheads="1"/>
            </p:cNvSpPr>
            <p:nvPr/>
          </p:nvSpPr>
          <p:spPr bwMode="auto">
            <a:xfrm>
              <a:off x="10669859" y="12204277"/>
              <a:ext cx="1340004" cy="3701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lIns="60933" tIns="30466" rIns="60933" bIns="30466">
              <a:spAutoFit/>
            </a:bodyPr>
            <a:lstStyle>
              <a:lvl1pPr defTabSz="34099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34099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34099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34099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34099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defTabSz="340995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defTabSz="340995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defTabSz="340995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defTabSz="340995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20000"/>
                </a:spcBef>
                <a:buClr>
                  <a:srgbClr val="CF0E30"/>
                </a:buClr>
                <a:buSzPct val="65000"/>
              </a:pPr>
              <a:r>
                <a:rPr lang="en-US" sz="1200" b="1" i="1">
                  <a:solidFill>
                    <a:srgbClr val="000000"/>
                  </a:solidFill>
                </a:rPr>
                <a:t>Target Trial (X5)</a:t>
              </a:r>
              <a:endParaRPr lang="en-US" sz="1200" b="1">
                <a:solidFill>
                  <a:srgbClr val="000000"/>
                </a:solidFill>
              </a:endParaRPr>
            </a:p>
          </p:txBody>
        </p:sp>
        <p:sp>
          <p:nvSpPr>
            <p:cNvPr id="22553" name="Text Box 911"/>
            <p:cNvSpPr txBox="1">
              <a:spLocks noChangeArrowheads="1"/>
            </p:cNvSpPr>
            <p:nvPr/>
          </p:nvSpPr>
          <p:spPr bwMode="auto">
            <a:xfrm>
              <a:off x="12967010" y="12204277"/>
              <a:ext cx="1531433" cy="3701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lIns="60933" tIns="30466" rIns="60933" bIns="30466">
              <a:spAutoFit/>
            </a:bodyPr>
            <a:lstStyle>
              <a:lvl1pPr defTabSz="34099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34099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34099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34099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34099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defTabSz="340995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defTabSz="340995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defTabSz="340995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defTabSz="340995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20000"/>
                </a:spcBef>
                <a:buClr>
                  <a:srgbClr val="CF0E30"/>
                </a:buClr>
                <a:buSzPct val="65000"/>
              </a:pPr>
              <a:r>
                <a:rPr lang="en-US" sz="1200" b="1" i="1">
                  <a:solidFill>
                    <a:srgbClr val="000000"/>
                  </a:solidFill>
                </a:rPr>
                <a:t>Non-target Trial (X1)</a:t>
              </a:r>
              <a:endParaRPr lang="en-US" sz="1200" b="1">
                <a:solidFill>
                  <a:srgbClr val="000000"/>
                </a:solidFill>
              </a:endParaRPr>
            </a:p>
          </p:txBody>
        </p:sp>
        <p:sp>
          <p:nvSpPr>
            <p:cNvPr id="22554" name="TextBox 76"/>
            <p:cNvSpPr txBox="1">
              <a:spLocks noChangeArrowheads="1"/>
            </p:cNvSpPr>
            <p:nvPr/>
          </p:nvSpPr>
          <p:spPr bwMode="auto">
            <a:xfrm>
              <a:off x="10284567" y="12204277"/>
              <a:ext cx="420182" cy="29088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600" b="1"/>
                <a:t>A</a:t>
              </a:r>
            </a:p>
          </p:txBody>
        </p:sp>
      </p:grpSp>
      <p:grpSp>
        <p:nvGrpSpPr>
          <p:cNvPr id="22530" name="Group 4"/>
          <p:cNvGrpSpPr>
            <a:grpSpLocks/>
          </p:cNvGrpSpPr>
          <p:nvPr/>
        </p:nvGrpSpPr>
        <p:grpSpPr bwMode="auto">
          <a:xfrm>
            <a:off x="414338" y="15082838"/>
            <a:ext cx="4657725" cy="2667000"/>
            <a:chOff x="10284567" y="12204277"/>
            <a:chExt cx="4794888" cy="2291457"/>
          </a:xfrm>
        </p:grpSpPr>
        <p:pic>
          <p:nvPicPr>
            <p:cNvPr id="22543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84569" y="12689152"/>
              <a:ext cx="2139255" cy="1636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544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66155" y="12689152"/>
              <a:ext cx="2213300" cy="15764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545" name="Picture 76" descr="C:\Users\Jared\AppData\Local\Microsoft\Windows\Temporary Internet Files\Content.IE5\3UKCNEIN\MC900360620[1].wmf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350057" y="13295243"/>
              <a:ext cx="611004" cy="1200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46" name="Text Box 912"/>
            <p:cNvSpPr txBox="1">
              <a:spLocks noChangeArrowheads="1"/>
            </p:cNvSpPr>
            <p:nvPr/>
          </p:nvSpPr>
          <p:spPr bwMode="auto">
            <a:xfrm>
              <a:off x="10669859" y="12204277"/>
              <a:ext cx="1340004" cy="3701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lIns="60933" tIns="30466" rIns="60933" bIns="30466">
              <a:spAutoFit/>
            </a:bodyPr>
            <a:lstStyle>
              <a:lvl1pPr defTabSz="34099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34099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34099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34099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34099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defTabSz="340995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defTabSz="340995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defTabSz="340995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defTabSz="340995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20000"/>
                </a:spcBef>
                <a:buClr>
                  <a:srgbClr val="CF0E30"/>
                </a:buClr>
                <a:buSzPct val="65000"/>
              </a:pPr>
              <a:r>
                <a:rPr lang="en-US" sz="1200" b="1" i="1">
                  <a:solidFill>
                    <a:srgbClr val="000000"/>
                  </a:solidFill>
                </a:rPr>
                <a:t>Target Trial (X5)</a:t>
              </a:r>
              <a:endParaRPr lang="en-US" sz="1200" b="1">
                <a:solidFill>
                  <a:srgbClr val="000000"/>
                </a:solidFill>
              </a:endParaRPr>
            </a:p>
          </p:txBody>
        </p:sp>
        <p:sp>
          <p:nvSpPr>
            <p:cNvPr id="22547" name="Text Box 911"/>
            <p:cNvSpPr txBox="1">
              <a:spLocks noChangeArrowheads="1"/>
            </p:cNvSpPr>
            <p:nvPr/>
          </p:nvSpPr>
          <p:spPr bwMode="auto">
            <a:xfrm>
              <a:off x="12967010" y="12204277"/>
              <a:ext cx="1531433" cy="3701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lIns="60933" tIns="30466" rIns="60933" bIns="30466">
              <a:spAutoFit/>
            </a:bodyPr>
            <a:lstStyle>
              <a:lvl1pPr defTabSz="34099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34099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34099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34099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34099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defTabSz="340995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defTabSz="340995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defTabSz="340995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defTabSz="340995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20000"/>
                </a:spcBef>
                <a:buClr>
                  <a:srgbClr val="CF0E30"/>
                </a:buClr>
                <a:buSzPct val="65000"/>
              </a:pPr>
              <a:r>
                <a:rPr lang="en-US" sz="1200" b="1" i="1">
                  <a:solidFill>
                    <a:srgbClr val="000000"/>
                  </a:solidFill>
                </a:rPr>
                <a:t>Non-target Trial (X1)</a:t>
              </a:r>
              <a:endParaRPr lang="en-US" sz="1200" b="1">
                <a:solidFill>
                  <a:srgbClr val="000000"/>
                </a:solidFill>
              </a:endParaRPr>
            </a:p>
          </p:txBody>
        </p:sp>
        <p:sp>
          <p:nvSpPr>
            <p:cNvPr id="22548" name="TextBox 76"/>
            <p:cNvSpPr txBox="1">
              <a:spLocks noChangeArrowheads="1"/>
            </p:cNvSpPr>
            <p:nvPr/>
          </p:nvSpPr>
          <p:spPr bwMode="auto">
            <a:xfrm>
              <a:off x="10284567" y="12204277"/>
              <a:ext cx="420182" cy="29088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600" b="1"/>
                <a:t>A</a:t>
              </a:r>
            </a:p>
          </p:txBody>
        </p:sp>
      </p:grpSp>
      <p:grpSp>
        <p:nvGrpSpPr>
          <p:cNvPr id="22531" name="Group 15"/>
          <p:cNvGrpSpPr>
            <a:grpSpLocks/>
          </p:cNvGrpSpPr>
          <p:nvPr/>
        </p:nvGrpSpPr>
        <p:grpSpPr bwMode="auto">
          <a:xfrm>
            <a:off x="2362200" y="1295400"/>
            <a:ext cx="4657725" cy="2743200"/>
            <a:chOff x="10284569" y="12138807"/>
            <a:chExt cx="4794886" cy="2356927"/>
          </a:xfrm>
        </p:grpSpPr>
        <p:pic>
          <p:nvPicPr>
            <p:cNvPr id="22538" name="Picture 1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84569" y="12689152"/>
              <a:ext cx="2139255" cy="1636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539" name="Picture 1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66155" y="12689152"/>
              <a:ext cx="2213300" cy="15764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540" name="Picture 18" descr="C:\Users\Jared\AppData\Local\Microsoft\Windows\Temporary Internet Files\Content.IE5\3UKCNEIN\MC900360620[1].wmf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350057" y="13295243"/>
              <a:ext cx="611004" cy="1200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41" name="Text Box 912"/>
            <p:cNvSpPr txBox="1">
              <a:spLocks noChangeArrowheads="1"/>
            </p:cNvSpPr>
            <p:nvPr/>
          </p:nvSpPr>
          <p:spPr bwMode="auto">
            <a:xfrm>
              <a:off x="10284569" y="12204277"/>
              <a:ext cx="2117986" cy="4019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lIns="60933" tIns="30466" rIns="60933" bIns="30466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20000"/>
                </a:spcBef>
                <a:buClr>
                  <a:srgbClr val="CF0E30"/>
                </a:buClr>
                <a:buSzPct val="65000"/>
              </a:pPr>
              <a:r>
                <a:rPr lang="en-US" sz="1200" b="1" i="1">
                  <a:solidFill>
                    <a:srgbClr val="000000"/>
                  </a:solidFill>
                </a:rPr>
                <a:t>Target “Go” Trial (X5)</a:t>
              </a:r>
            </a:p>
            <a:p>
              <a:pPr algn="ctr">
                <a:spcBef>
                  <a:spcPct val="20000"/>
                </a:spcBef>
                <a:buClr>
                  <a:srgbClr val="CF0E30"/>
                </a:buClr>
                <a:buSzPct val="65000"/>
              </a:pPr>
              <a:r>
                <a:rPr lang="en-US" sz="1200" b="1" i="1">
                  <a:solidFill>
                    <a:srgbClr val="000000"/>
                  </a:solidFill>
                </a:rPr>
                <a:t>Requiring response</a:t>
              </a:r>
              <a:endParaRPr lang="en-US" sz="1200" b="1">
                <a:solidFill>
                  <a:srgbClr val="000000"/>
                </a:solidFill>
              </a:endParaRPr>
            </a:p>
          </p:txBody>
        </p:sp>
        <p:sp>
          <p:nvSpPr>
            <p:cNvPr id="22542" name="Text Box 911"/>
            <p:cNvSpPr txBox="1">
              <a:spLocks noChangeArrowheads="1"/>
            </p:cNvSpPr>
            <p:nvPr/>
          </p:nvSpPr>
          <p:spPr bwMode="auto">
            <a:xfrm>
              <a:off x="12873219" y="12138807"/>
              <a:ext cx="2196430" cy="5605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lIns="60933" tIns="30466" rIns="60933" bIns="30466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20000"/>
                </a:spcBef>
                <a:buClr>
                  <a:srgbClr val="CF0E30"/>
                </a:buClr>
                <a:buSzPct val="65000"/>
              </a:pPr>
              <a:r>
                <a:rPr lang="en-US" sz="1200" b="1" i="1">
                  <a:solidFill>
                    <a:srgbClr val="000000"/>
                  </a:solidFill>
                </a:rPr>
                <a:t>Non-target “No-go” Trial (X1)</a:t>
              </a:r>
            </a:p>
            <a:p>
              <a:pPr algn="ctr">
                <a:spcBef>
                  <a:spcPct val="20000"/>
                </a:spcBef>
                <a:buClr>
                  <a:srgbClr val="CF0E30"/>
                </a:buClr>
                <a:buSzPct val="65000"/>
              </a:pPr>
              <a:r>
                <a:rPr lang="en-US" sz="1200" b="1" i="1">
                  <a:solidFill>
                    <a:srgbClr val="000000"/>
                  </a:solidFill>
                </a:rPr>
                <a:t>Requiring inhibition</a:t>
              </a:r>
              <a:endParaRPr lang="en-US" sz="1200" b="1">
                <a:solidFill>
                  <a:srgbClr val="000000"/>
                </a:solidFill>
              </a:endParaRPr>
            </a:p>
          </p:txBody>
        </p:sp>
      </p:grpSp>
      <p:sp>
        <p:nvSpPr>
          <p:cNvPr id="22532" name="TextBox 22"/>
          <p:cNvSpPr txBox="1">
            <a:spLocks noChangeArrowheads="1"/>
          </p:cNvSpPr>
          <p:nvPr/>
        </p:nvSpPr>
        <p:spPr bwMode="auto">
          <a:xfrm>
            <a:off x="7239000" y="6172200"/>
            <a:ext cx="15192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Figure S1</a:t>
            </a:r>
          </a:p>
        </p:txBody>
      </p:sp>
      <p:sp>
        <p:nvSpPr>
          <p:cNvPr id="22533" name="TextBox 1"/>
          <p:cNvSpPr txBox="1">
            <a:spLocks noChangeArrowheads="1"/>
          </p:cNvSpPr>
          <p:nvPr/>
        </p:nvSpPr>
        <p:spPr bwMode="auto">
          <a:xfrm>
            <a:off x="2895600" y="4191000"/>
            <a:ext cx="10668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200"/>
              <a:t>Hit rate</a:t>
            </a:r>
          </a:p>
        </p:txBody>
      </p:sp>
      <p:sp>
        <p:nvSpPr>
          <p:cNvPr id="22534" name="TextBox 23"/>
          <p:cNvSpPr txBox="1">
            <a:spLocks noChangeArrowheads="1"/>
          </p:cNvSpPr>
          <p:nvPr/>
        </p:nvSpPr>
        <p:spPr bwMode="auto">
          <a:xfrm>
            <a:off x="5334000" y="4191000"/>
            <a:ext cx="15240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200"/>
              <a:t>False alarm rate</a:t>
            </a:r>
          </a:p>
        </p:txBody>
      </p:sp>
      <p:cxnSp>
        <p:nvCxnSpPr>
          <p:cNvPr id="4" name="Straight Arrow Connector 3"/>
          <p:cNvCxnSpPr>
            <a:stCxn id="22533" idx="2"/>
          </p:cNvCxnSpPr>
          <p:nvPr/>
        </p:nvCxnSpPr>
        <p:spPr bwMode="auto">
          <a:xfrm>
            <a:off x="3429000" y="4467225"/>
            <a:ext cx="914400" cy="25717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6" name="Straight Arrow Connector 5"/>
          <p:cNvCxnSpPr/>
          <p:nvPr/>
        </p:nvCxnSpPr>
        <p:spPr bwMode="auto">
          <a:xfrm flipH="1">
            <a:off x="4648200" y="4419600"/>
            <a:ext cx="914400" cy="3048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2537" name="TextBox 6"/>
          <p:cNvSpPr txBox="1">
            <a:spLocks noChangeArrowheads="1"/>
          </p:cNvSpPr>
          <p:nvPr/>
        </p:nvSpPr>
        <p:spPr bwMode="auto">
          <a:xfrm>
            <a:off x="3733800" y="4724400"/>
            <a:ext cx="1447800" cy="523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400"/>
              <a:t>D-prime score</a:t>
            </a:r>
          </a:p>
          <a:p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6245123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61</Words>
  <Application>Microsoft Macintosh PowerPoint</Application>
  <PresentationFormat>On-screen Show (4:3)</PresentationFormat>
  <Paragraphs>14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UC San Diego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Neal Swerdlow</dc:creator>
  <cp:lastModifiedBy>Neal Swerdlow</cp:lastModifiedBy>
  <cp:revision>1</cp:revision>
  <dcterms:created xsi:type="dcterms:W3CDTF">2016-11-09T23:38:24Z</dcterms:created>
  <dcterms:modified xsi:type="dcterms:W3CDTF">2017-04-17T19:36:45Z</dcterms:modified>
</cp:coreProperties>
</file>