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tif" ContentType="image/tif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2" r:id="rId2"/>
    <p:sldId id="263" r:id="rId3"/>
    <p:sldId id="260" r:id="rId4"/>
    <p:sldId id="261" r:id="rId5"/>
    <p:sldId id="264" r:id="rId6"/>
    <p:sldId id="256" r:id="rId7"/>
    <p:sldId id="257" r:id="rId8"/>
    <p:sldId id="258" r:id="rId9"/>
    <p:sldId id="267" r:id="rId10"/>
    <p:sldId id="266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04"/>
    <p:restoredTop sz="92355" autoAdjust="0"/>
  </p:normalViewPr>
  <p:slideViewPr>
    <p:cSldViewPr snapToGrid="0" snapToObjects="1" showGuides="1">
      <p:cViewPr>
        <p:scale>
          <a:sx n="127" d="100"/>
          <a:sy n="127" d="100"/>
        </p:scale>
        <p:origin x="696" y="144"/>
      </p:cViewPr>
      <p:guideLst>
        <p:guide orient="horz" pos="429"/>
        <p:guide pos="285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ngz:Desktop:CFA%20MAy-June%202015%20statistics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lingzhao/Dropbox%20(Personal)/Cmut/Cmut%20BM%20staining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lingzhao/Dropbox%20(Personal)/Cmut/Cmut%20BM%20staining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lingzhao/Dropbox%20(Personal)/Cmut/CFA%207.30.14%20PLAT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lingzhao/Dropbox%20(Personal)/Cmut/Cmut%20BM%20staining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ngz:Dropbox:A1-paper%20related3.18.16:EK%202%20pipeline%20summary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ngz:Dropbox:A1-paper%20related3.18.16:EK%202%20pipeline%20summa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595181588958683"/>
          <c:y val="0.0368663594470046"/>
          <c:w val="0.838340484827037"/>
          <c:h val="0.903187343517544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Sheet1!$U$23</c:f>
              <c:strCache>
                <c:ptCount val="1"/>
                <c:pt idx="0">
                  <c:v>Cmut wt</c:v>
                </c:pt>
              </c:strCache>
            </c:strRef>
          </c:tx>
          <c:spPr>
            <a:noFill/>
            <a:ln w="12700">
              <a:solidFill>
                <a:schemeClr val="tx1">
                  <a:lumMod val="95000"/>
                  <a:lumOff val="5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Sheet1!$V$25:$AA$25</c:f>
                <c:numCache>
                  <c:formatCode>General</c:formatCode>
                  <c:ptCount val="6"/>
                  <c:pt idx="0">
                    <c:v>14.0</c:v>
                  </c:pt>
                  <c:pt idx="1">
                    <c:v>14.15391583037476</c:v>
                  </c:pt>
                  <c:pt idx="2">
                    <c:v>10.78579312490896</c:v>
                  </c:pt>
                  <c:pt idx="3">
                    <c:v>23.02896726588783</c:v>
                  </c:pt>
                  <c:pt idx="4">
                    <c:v>7.0</c:v>
                  </c:pt>
                  <c:pt idx="5">
                    <c:v>56.80082159030199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Sheet1!$V$16:$AA$16</c:f>
              <c:strCache>
                <c:ptCount val="6"/>
                <c:pt idx="0">
                  <c:v>E</c:v>
                </c:pt>
                <c:pt idx="1">
                  <c:v>M</c:v>
                </c:pt>
                <c:pt idx="2">
                  <c:v>G</c:v>
                </c:pt>
                <c:pt idx="3">
                  <c:v>GM</c:v>
                </c:pt>
                <c:pt idx="4">
                  <c:v>GEMM</c:v>
                </c:pt>
                <c:pt idx="5">
                  <c:v>Total</c:v>
                </c:pt>
              </c:strCache>
            </c:strRef>
          </c:cat>
          <c:val>
            <c:numRef>
              <c:f>Sheet1!$V$23:$AA$23</c:f>
              <c:numCache>
                <c:formatCode>0</c:formatCode>
                <c:ptCount val="6"/>
                <c:pt idx="0" formatCode="General">
                  <c:v>45.0</c:v>
                </c:pt>
                <c:pt idx="1">
                  <c:v>26.33333333333328</c:v>
                </c:pt>
                <c:pt idx="2">
                  <c:v>25.66666666666667</c:v>
                </c:pt>
                <c:pt idx="3">
                  <c:v>58.33333333333334</c:v>
                </c:pt>
                <c:pt idx="4">
                  <c:v>24.0</c:v>
                </c:pt>
                <c:pt idx="5">
                  <c:v>179.3333333333333</c:v>
                </c:pt>
              </c:numCache>
            </c:numRef>
          </c:val>
        </c:ser>
        <c:ser>
          <c:idx val="0"/>
          <c:order val="1"/>
          <c:tx>
            <c:strRef>
              <c:f>Sheet1!$U$17</c:f>
              <c:strCache>
                <c:ptCount val="1"/>
                <c:pt idx="0">
                  <c:v>Cmut Het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Sheet1!$V$18:$AA$18</c:f>
                <c:numCache>
                  <c:formatCode>General</c:formatCode>
                  <c:ptCount val="6"/>
                  <c:pt idx="0">
                    <c:v>11.10705481514638</c:v>
                  </c:pt>
                  <c:pt idx="1">
                    <c:v>19.83347338886124</c:v>
                  </c:pt>
                  <c:pt idx="2">
                    <c:v>3.03315017762062</c:v>
                  </c:pt>
                  <c:pt idx="3">
                    <c:v>22.33756178875992</c:v>
                  </c:pt>
                  <c:pt idx="4">
                    <c:v>8.801515021101003</c:v>
                  </c:pt>
                  <c:pt idx="5">
                    <c:v>36.78269520666835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Sheet1!$V$16:$AA$16</c:f>
              <c:strCache>
                <c:ptCount val="6"/>
                <c:pt idx="0">
                  <c:v>E</c:v>
                </c:pt>
                <c:pt idx="1">
                  <c:v>M</c:v>
                </c:pt>
                <c:pt idx="2">
                  <c:v>G</c:v>
                </c:pt>
                <c:pt idx="3">
                  <c:v>GM</c:v>
                </c:pt>
                <c:pt idx="4">
                  <c:v>GEMM</c:v>
                </c:pt>
                <c:pt idx="5">
                  <c:v>Total</c:v>
                </c:pt>
              </c:strCache>
            </c:strRef>
          </c:cat>
          <c:val>
            <c:numRef>
              <c:f>Sheet1!$V$17:$AA$17</c:f>
              <c:numCache>
                <c:formatCode>0</c:formatCode>
                <c:ptCount val="6"/>
                <c:pt idx="0">
                  <c:v>66.16666666666667</c:v>
                </c:pt>
                <c:pt idx="1">
                  <c:v>45.16666666666599</c:v>
                </c:pt>
                <c:pt idx="2">
                  <c:v>13.0</c:v>
                </c:pt>
                <c:pt idx="3">
                  <c:v>100.1666666666667</c:v>
                </c:pt>
                <c:pt idx="4">
                  <c:v>32.33333333333334</c:v>
                </c:pt>
                <c:pt idx="5">
                  <c:v>256.8333333333333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552652976"/>
        <c:axId val="-495820032"/>
      </c:barChart>
      <c:catAx>
        <c:axId val="-5526529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800" baseline="0">
                <a:latin typeface="Helvetica"/>
                <a:cs typeface="Helvetica"/>
              </a:defRPr>
            </a:pPr>
            <a:endParaRPr lang="en-US"/>
          </a:p>
        </c:txPr>
        <c:crossAx val="-495820032"/>
        <c:crosses val="autoZero"/>
        <c:auto val="1"/>
        <c:lblAlgn val="ctr"/>
        <c:lblOffset val="100"/>
        <c:noMultiLvlLbl val="0"/>
      </c:catAx>
      <c:valAx>
        <c:axId val="-4958200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800">
                <a:latin typeface="Helvetica"/>
                <a:cs typeface="Helvetica"/>
              </a:defRPr>
            </a:pPr>
            <a:endParaRPr lang="en-US"/>
          </a:p>
        </c:txPr>
        <c:crossAx val="-552652976"/>
        <c:crosses val="autoZero"/>
        <c:crossBetween val="between"/>
      </c:valAx>
    </c:plotArea>
    <c:plotVisOnly val="1"/>
    <c:dispBlanksAs val="gap"/>
    <c:showDLblsOverMax val="0"/>
  </c:chart>
  <c:spPr>
    <a:effectLst/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524820267031838"/>
          <c:y val="0.134199950706326"/>
          <c:w val="0.917952755905512"/>
          <c:h val="0.731742271919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'7.24.14 BM staining'!$B$28</c:f>
              <c:strCache>
                <c:ptCount val="1"/>
                <c:pt idx="0">
                  <c:v>6M</c:v>
                </c:pt>
              </c:strCache>
            </c:strRef>
          </c:tx>
          <c:spPr>
            <a:pattFill prst="pct40">
              <a:fgClr>
                <a:prstClr val="black"/>
              </a:fgClr>
              <a:bgClr>
                <a:prstClr val="white"/>
              </a:bgClr>
            </a:patt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'7.24.14 BM staining'!$C$6:$G$6</c:f>
                <c:numCache>
                  <c:formatCode>General</c:formatCode>
                  <c:ptCount val="5"/>
                  <c:pt idx="0">
                    <c:v>0.327332145279582</c:v>
                  </c:pt>
                  <c:pt idx="1">
                    <c:v>1.368076508581788</c:v>
                  </c:pt>
                  <c:pt idx="2">
                    <c:v>4.06489032242364</c:v>
                  </c:pt>
                  <c:pt idx="3">
                    <c:v>0.616522505671934</c:v>
                  </c:pt>
                  <c:pt idx="4">
                    <c:v>1.682924042651167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'7.24.14 BM staining'!$C$27:$G$27</c:f>
              <c:strCache>
                <c:ptCount val="5"/>
                <c:pt idx="0">
                  <c:v>LSK</c:v>
                </c:pt>
                <c:pt idx="1">
                  <c:v>Lin-c-Kit+, Sca1–</c:v>
                </c:pt>
                <c:pt idx="2">
                  <c:v>Gr1+, Mac1+</c:v>
                </c:pt>
                <c:pt idx="3">
                  <c:v>Gr1+, Mac1–</c:v>
                </c:pt>
                <c:pt idx="4">
                  <c:v>Gr1–, Mac1+</c:v>
                </c:pt>
              </c:strCache>
            </c:strRef>
          </c:cat>
          <c:val>
            <c:numRef>
              <c:f>'7.24.14 BM staining'!$C$28:$G$28</c:f>
              <c:numCache>
                <c:formatCode>General</c:formatCode>
                <c:ptCount val="5"/>
                <c:pt idx="0">
                  <c:v>1.2</c:v>
                </c:pt>
                <c:pt idx="1">
                  <c:v>6.5</c:v>
                </c:pt>
                <c:pt idx="2">
                  <c:v>61.3</c:v>
                </c:pt>
                <c:pt idx="3">
                  <c:v>5.5</c:v>
                </c:pt>
                <c:pt idx="4">
                  <c:v>7.5</c:v>
                </c:pt>
              </c:numCache>
            </c:numRef>
          </c:val>
        </c:ser>
        <c:ser>
          <c:idx val="1"/>
          <c:order val="1"/>
          <c:tx>
            <c:strRef>
              <c:f>'7.24.14 BM staining'!$B$29</c:f>
              <c:strCache>
                <c:ptCount val="1"/>
                <c:pt idx="0">
                  <c:v>4.5M</c:v>
                </c:pt>
              </c:strCache>
            </c:strRef>
          </c:tx>
          <c:spPr>
            <a:pattFill prst="lgCheck">
              <a:fgClr>
                <a:prstClr val="black"/>
              </a:fgClr>
              <a:bgClr>
                <a:prstClr val="white"/>
              </a:bgClr>
            </a:patt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'7.24.14 BM staining'!$C$12:$G$12</c:f>
                <c:numCache>
                  <c:formatCode>General</c:formatCode>
                  <c:ptCount val="5"/>
                  <c:pt idx="0">
                    <c:v>0.302709982216202</c:v>
                  </c:pt>
                  <c:pt idx="1">
                    <c:v>2.180191123120473</c:v>
                  </c:pt>
                  <c:pt idx="2">
                    <c:v>4.798263574808427</c:v>
                  </c:pt>
                  <c:pt idx="3">
                    <c:v>0.370270171631473</c:v>
                  </c:pt>
                  <c:pt idx="4">
                    <c:v>1.770207144187742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'7.24.14 BM staining'!$C$27:$G$27</c:f>
              <c:strCache>
                <c:ptCount val="5"/>
                <c:pt idx="0">
                  <c:v>LSK</c:v>
                </c:pt>
                <c:pt idx="1">
                  <c:v>Lin-c-Kit+, Sca1–</c:v>
                </c:pt>
                <c:pt idx="2">
                  <c:v>Gr1+, Mac1+</c:v>
                </c:pt>
                <c:pt idx="3">
                  <c:v>Gr1+, Mac1–</c:v>
                </c:pt>
                <c:pt idx="4">
                  <c:v>Gr1–, Mac1+</c:v>
                </c:pt>
              </c:strCache>
            </c:strRef>
          </c:cat>
          <c:val>
            <c:numRef>
              <c:f>'7.24.14 BM staining'!$C$29:$G$29</c:f>
              <c:numCache>
                <c:formatCode>General</c:formatCode>
                <c:ptCount val="5"/>
                <c:pt idx="0">
                  <c:v>1.6</c:v>
                </c:pt>
                <c:pt idx="1">
                  <c:v>9.1</c:v>
                </c:pt>
                <c:pt idx="2">
                  <c:v>66.6</c:v>
                </c:pt>
                <c:pt idx="3">
                  <c:v>5.6</c:v>
                </c:pt>
                <c:pt idx="4">
                  <c:v>6.1</c:v>
                </c:pt>
              </c:numCache>
            </c:numRef>
          </c:val>
        </c:ser>
        <c:ser>
          <c:idx val="2"/>
          <c:order val="2"/>
          <c:tx>
            <c:strRef>
              <c:f>'7.24.14 BM staining'!$B$30</c:f>
              <c:strCache>
                <c:ptCount val="1"/>
                <c:pt idx="0">
                  <c:v>2.5M</c:v>
                </c:pt>
              </c:strCache>
            </c:strRef>
          </c:tx>
          <c:spPr>
            <a:pattFill prst="pct25">
              <a:fgClr>
                <a:prstClr val="black"/>
              </a:fgClr>
              <a:bgClr>
                <a:prstClr val="white"/>
              </a:bgClr>
            </a:patt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'7.24.14 BM staining'!$C$18:$G$18</c:f>
                <c:numCache>
                  <c:formatCode>General</c:formatCode>
                  <c:ptCount val="5"/>
                  <c:pt idx="0">
                    <c:v>0.407377384415647</c:v>
                  </c:pt>
                  <c:pt idx="1">
                    <c:v>1.630040899282388</c:v>
                  </c:pt>
                  <c:pt idx="2">
                    <c:v>2.260530911091465</c:v>
                  </c:pt>
                  <c:pt idx="3">
                    <c:v>0.267644042215277</c:v>
                  </c:pt>
                  <c:pt idx="4">
                    <c:v>1.23714725612327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'7.24.14 BM staining'!$C$27:$G$27</c:f>
              <c:strCache>
                <c:ptCount val="5"/>
                <c:pt idx="0">
                  <c:v>LSK</c:v>
                </c:pt>
                <c:pt idx="1">
                  <c:v>Lin-c-Kit+, Sca1–</c:v>
                </c:pt>
                <c:pt idx="2">
                  <c:v>Gr1+, Mac1+</c:v>
                </c:pt>
                <c:pt idx="3">
                  <c:v>Gr1+, Mac1–</c:v>
                </c:pt>
                <c:pt idx="4">
                  <c:v>Gr1–, Mac1+</c:v>
                </c:pt>
              </c:strCache>
            </c:strRef>
          </c:cat>
          <c:val>
            <c:numRef>
              <c:f>'7.24.14 BM staining'!$C$30:$G$30</c:f>
              <c:numCache>
                <c:formatCode>General</c:formatCode>
                <c:ptCount val="5"/>
                <c:pt idx="0">
                  <c:v>0.8</c:v>
                </c:pt>
                <c:pt idx="1">
                  <c:v>4.4</c:v>
                </c:pt>
                <c:pt idx="2">
                  <c:v>56.7</c:v>
                </c:pt>
                <c:pt idx="3">
                  <c:v>5.8</c:v>
                </c:pt>
                <c:pt idx="4">
                  <c:v>10.6</c:v>
                </c:pt>
              </c:numCache>
            </c:numRef>
          </c:val>
        </c:ser>
        <c:ser>
          <c:idx val="3"/>
          <c:order val="3"/>
          <c:tx>
            <c:strRef>
              <c:f>'7.24.14 BM staining'!$B$31</c:f>
              <c:strCache>
                <c:ptCount val="1"/>
                <c:pt idx="0">
                  <c:v>2.5M WT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'7.24.14 BM staining'!$C$25:$G$25</c:f>
                <c:numCache>
                  <c:formatCode>General</c:formatCode>
                  <c:ptCount val="5"/>
                  <c:pt idx="0">
                    <c:v>0.414954214341776</c:v>
                  </c:pt>
                  <c:pt idx="1">
                    <c:v>1.12467402684807</c:v>
                  </c:pt>
                  <c:pt idx="2">
                    <c:v>2.417988144442948</c:v>
                  </c:pt>
                  <c:pt idx="3">
                    <c:v>0.683245929369502</c:v>
                  </c:pt>
                  <c:pt idx="4">
                    <c:v>0.682367203197809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'7.24.14 BM staining'!$C$27:$G$27</c:f>
              <c:strCache>
                <c:ptCount val="5"/>
                <c:pt idx="0">
                  <c:v>LSK</c:v>
                </c:pt>
                <c:pt idx="1">
                  <c:v>Lin-c-Kit+, Sca1–</c:v>
                </c:pt>
                <c:pt idx="2">
                  <c:v>Gr1+, Mac1+</c:v>
                </c:pt>
                <c:pt idx="3">
                  <c:v>Gr1+, Mac1–</c:v>
                </c:pt>
                <c:pt idx="4">
                  <c:v>Gr1–, Mac1+</c:v>
                </c:pt>
              </c:strCache>
            </c:strRef>
          </c:cat>
          <c:val>
            <c:numRef>
              <c:f>'7.24.14 BM staining'!$C$31:$G$31</c:f>
              <c:numCache>
                <c:formatCode>General</c:formatCode>
                <c:ptCount val="5"/>
                <c:pt idx="0">
                  <c:v>1.2</c:v>
                </c:pt>
                <c:pt idx="1">
                  <c:v>6.5</c:v>
                </c:pt>
                <c:pt idx="2">
                  <c:v>63.6</c:v>
                </c:pt>
                <c:pt idx="3">
                  <c:v>4.7</c:v>
                </c:pt>
                <c:pt idx="4">
                  <c:v>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419396176"/>
        <c:axId val="-495895008"/>
      </c:barChart>
      <c:catAx>
        <c:axId val="-4193961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-495895008"/>
        <c:crosses val="autoZero"/>
        <c:auto val="1"/>
        <c:lblAlgn val="ctr"/>
        <c:lblOffset val="100"/>
        <c:noMultiLvlLbl val="0"/>
      </c:catAx>
      <c:valAx>
        <c:axId val="-49589500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aseline="0"/>
            </a:pPr>
            <a:endParaRPr lang="en-US"/>
          </a:p>
        </c:txPr>
        <c:crossAx val="-419396176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overlay val="0"/>
      <c:spPr>
        <a:ln>
          <a:noFill/>
        </a:ln>
      </c:spPr>
      <c:txPr>
        <a:bodyPr/>
        <a:lstStyle/>
        <a:p>
          <a:pPr>
            <a:defRPr sz="16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'7.30.14 bm regular staining'!$H$57</c:f>
              <c:strCache>
                <c:ptCount val="1"/>
                <c:pt idx="0">
                  <c:v>CTL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stdErr"/>
            <c:noEndCap val="0"/>
          </c:errBars>
          <c:cat>
            <c:strRef>
              <c:f>'7.30.14 bm regular staining'!$I$55:$M$55</c:f>
              <c:strCache>
                <c:ptCount val="5"/>
                <c:pt idx="0">
                  <c:v>T cell</c:v>
                </c:pt>
                <c:pt idx="1">
                  <c:v>B cell</c:v>
                </c:pt>
                <c:pt idx="2">
                  <c:v>Mac1+</c:v>
                </c:pt>
                <c:pt idx="3">
                  <c:v>Gr1+Mac1+</c:v>
                </c:pt>
                <c:pt idx="4">
                  <c:v>Gr1+</c:v>
                </c:pt>
              </c:strCache>
            </c:strRef>
          </c:cat>
          <c:val>
            <c:numRef>
              <c:f>'7.30.14 bm regular staining'!$I$57:$M$57</c:f>
              <c:numCache>
                <c:formatCode>General</c:formatCode>
                <c:ptCount val="5"/>
                <c:pt idx="0">
                  <c:v>2.4</c:v>
                </c:pt>
                <c:pt idx="1">
                  <c:v>21.4</c:v>
                </c:pt>
                <c:pt idx="2">
                  <c:v>5.4</c:v>
                </c:pt>
                <c:pt idx="3">
                  <c:v>76.2</c:v>
                </c:pt>
                <c:pt idx="4">
                  <c:v>4.5</c:v>
                </c:pt>
              </c:numCache>
            </c:numRef>
          </c:val>
        </c:ser>
        <c:ser>
          <c:idx val="0"/>
          <c:order val="1"/>
          <c:tx>
            <c:strRef>
              <c:f>'7.30.14 bm regular staining'!$H$56</c:f>
              <c:strCache>
                <c:ptCount val="1"/>
                <c:pt idx="0">
                  <c:v>Cmut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stdErr"/>
            <c:noEndCap val="0"/>
          </c:errBars>
          <c:cat>
            <c:strRef>
              <c:f>'7.30.14 bm regular staining'!$I$55:$M$55</c:f>
              <c:strCache>
                <c:ptCount val="5"/>
                <c:pt idx="0">
                  <c:v>T cell</c:v>
                </c:pt>
                <c:pt idx="1">
                  <c:v>B cell</c:v>
                </c:pt>
                <c:pt idx="2">
                  <c:v>Mac1+</c:v>
                </c:pt>
                <c:pt idx="3">
                  <c:v>Gr1+Mac1+</c:v>
                </c:pt>
                <c:pt idx="4">
                  <c:v>Gr1+</c:v>
                </c:pt>
              </c:strCache>
            </c:strRef>
          </c:cat>
          <c:val>
            <c:numRef>
              <c:f>'7.30.14 bm regular staining'!$I$56:$M$56</c:f>
              <c:numCache>
                <c:formatCode>General</c:formatCode>
                <c:ptCount val="5"/>
                <c:pt idx="0">
                  <c:v>3.4</c:v>
                </c:pt>
                <c:pt idx="1">
                  <c:v>26.1</c:v>
                </c:pt>
                <c:pt idx="2">
                  <c:v>6.5</c:v>
                </c:pt>
                <c:pt idx="3">
                  <c:v>68.7</c:v>
                </c:pt>
                <c:pt idx="4">
                  <c:v>6.0</c:v>
                </c:pt>
              </c:numCache>
            </c:numRef>
          </c:val>
        </c:ser>
        <c:ser>
          <c:idx val="2"/>
          <c:order val="2"/>
          <c:tx>
            <c:strRef>
              <c:f>'7.30.14 bm regular staining'!$H$58</c:f>
              <c:strCache>
                <c:ptCount val="1"/>
                <c:pt idx="0">
                  <c:v>CreKI+PIPC</c:v>
                </c:pt>
              </c:strCache>
            </c:strRef>
          </c:tx>
          <c:spPr>
            <a:solidFill>
              <a:schemeClr val="tx1"/>
            </a:solidFill>
            <a:effectLst/>
          </c:spPr>
          <c:invertIfNegative val="0"/>
          <c:errBars>
            <c:errBarType val="both"/>
            <c:errValType val="stdErr"/>
            <c:noEndCap val="0"/>
          </c:errBars>
          <c:cat>
            <c:strRef>
              <c:f>'7.30.14 bm regular staining'!$I$55:$M$55</c:f>
              <c:strCache>
                <c:ptCount val="5"/>
                <c:pt idx="0">
                  <c:v>T cell</c:v>
                </c:pt>
                <c:pt idx="1">
                  <c:v>B cell</c:v>
                </c:pt>
                <c:pt idx="2">
                  <c:v>Mac1+</c:v>
                </c:pt>
                <c:pt idx="3">
                  <c:v>Gr1+Mac1+</c:v>
                </c:pt>
                <c:pt idx="4">
                  <c:v>Gr1+</c:v>
                </c:pt>
              </c:strCache>
            </c:strRef>
          </c:cat>
          <c:val>
            <c:numRef>
              <c:f>'7.30.14 bm regular staining'!$I$58:$M$58</c:f>
              <c:numCache>
                <c:formatCode>General</c:formatCode>
                <c:ptCount val="5"/>
                <c:pt idx="0">
                  <c:v>3.6</c:v>
                </c:pt>
                <c:pt idx="1">
                  <c:v>16.4</c:v>
                </c:pt>
                <c:pt idx="2">
                  <c:v>11.6</c:v>
                </c:pt>
                <c:pt idx="3">
                  <c:v>44.5</c:v>
                </c:pt>
                <c:pt idx="4">
                  <c:v>11.2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418473264"/>
        <c:axId val="-514678480"/>
      </c:barChart>
      <c:catAx>
        <c:axId val="-418473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9050" cmpd="sng">
            <a:solidFill>
              <a:schemeClr val="tx1"/>
            </a:solidFill>
          </a:ln>
        </c:spPr>
        <c:crossAx val="-514678480"/>
        <c:crosses val="autoZero"/>
        <c:auto val="1"/>
        <c:lblAlgn val="ctr"/>
        <c:lblOffset val="100"/>
        <c:noMultiLvlLbl val="0"/>
      </c:catAx>
      <c:valAx>
        <c:axId val="-514678480"/>
        <c:scaling>
          <c:orientation val="minMax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mpd="sng">
            <a:solidFill>
              <a:schemeClr val="tx1"/>
            </a:solidFill>
          </a:ln>
        </c:spPr>
        <c:txPr>
          <a:bodyPr/>
          <a:lstStyle/>
          <a:p>
            <a:pPr>
              <a:defRPr sz="1400" baseline="0">
                <a:latin typeface="Arial"/>
              </a:defRPr>
            </a:pPr>
            <a:endParaRPr lang="en-US"/>
          </a:p>
        </c:txPr>
        <c:crossAx val="-41847326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53965727882715"/>
          <c:y val="0.0921555338184673"/>
          <c:w val="0.577340332458443"/>
          <c:h val="0.134643117526976"/>
        </c:manualLayout>
      </c:layout>
      <c:overlay val="0"/>
      <c:txPr>
        <a:bodyPr/>
        <a:lstStyle/>
        <a:p>
          <a:pPr>
            <a:defRPr sz="1200">
              <a:latin typeface="Arial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01359324108179"/>
          <c:y val="0.127236583641078"/>
          <c:w val="0.898739859222143"/>
          <c:h val="0.751166648331002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'day 12-14 counting'!$K$25</c:f>
              <c:strCache>
                <c:ptCount val="1"/>
                <c:pt idx="0">
                  <c:v>Cbfb +/+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'day 12-14 counting'!$L$13:$R$13</c:f>
                <c:numCache>
                  <c:formatCode>General</c:formatCode>
                  <c:ptCount val="7"/>
                  <c:pt idx="0">
                    <c:v>2.516611478423584</c:v>
                  </c:pt>
                  <c:pt idx="1">
                    <c:v>1.52752523165195</c:v>
                  </c:pt>
                  <c:pt idx="2">
                    <c:v>6.027713773341707</c:v>
                  </c:pt>
                  <c:pt idx="3">
                    <c:v>2.309401076758502</c:v>
                  </c:pt>
                  <c:pt idx="4">
                    <c:v>2.645751311064591</c:v>
                  </c:pt>
                  <c:pt idx="5">
                    <c:v>12.7671453348037</c:v>
                  </c:pt>
                  <c:pt idx="6">
                    <c:v>8.504900548115378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'day 12-14 counting'!$L$23:$R$23</c:f>
              <c:strCache>
                <c:ptCount val="7"/>
                <c:pt idx="0">
                  <c:v>E</c:v>
                </c:pt>
                <c:pt idx="1">
                  <c:v>G</c:v>
                </c:pt>
                <c:pt idx="2">
                  <c:v>M</c:v>
                </c:pt>
                <c:pt idx="3">
                  <c:v>GM</c:v>
                </c:pt>
                <c:pt idx="4">
                  <c:v>GEMM</c:v>
                </c:pt>
                <c:pt idx="5">
                  <c:v>TOTAL</c:v>
                </c:pt>
                <c:pt idx="6">
                  <c:v>G/M</c:v>
                </c:pt>
              </c:strCache>
            </c:strRef>
          </c:cat>
          <c:val>
            <c:numRef>
              <c:f>'day 12-14 counting'!$L$25:$R$25</c:f>
              <c:numCache>
                <c:formatCode>General</c:formatCode>
                <c:ptCount val="7"/>
                <c:pt idx="0">
                  <c:v>25.0</c:v>
                </c:pt>
                <c:pt idx="1">
                  <c:v>55.0</c:v>
                </c:pt>
                <c:pt idx="2">
                  <c:v>60.0</c:v>
                </c:pt>
                <c:pt idx="3">
                  <c:v>35.0</c:v>
                </c:pt>
                <c:pt idx="4">
                  <c:v>20.0</c:v>
                </c:pt>
                <c:pt idx="5">
                  <c:v>195.0</c:v>
                </c:pt>
                <c:pt idx="6">
                  <c:v>150.0</c:v>
                </c:pt>
              </c:numCache>
            </c:numRef>
          </c:val>
        </c:ser>
        <c:ser>
          <c:idx val="0"/>
          <c:order val="1"/>
          <c:tx>
            <c:strRef>
              <c:f>'day 12-14 counting'!$K$24</c:f>
              <c:strCache>
                <c:ptCount val="1"/>
                <c:pt idx="0">
                  <c:v>Cbfb +/mDE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'day 12-14 counting'!$L$6:$R$6</c:f>
                <c:numCache>
                  <c:formatCode>General</c:formatCode>
                  <c:ptCount val="7"/>
                  <c:pt idx="0">
                    <c:v>1.732050807568877</c:v>
                  </c:pt>
                  <c:pt idx="1">
                    <c:v>4.725815626252603</c:v>
                  </c:pt>
                  <c:pt idx="2">
                    <c:v>2.309401076758502</c:v>
                  </c:pt>
                  <c:pt idx="3">
                    <c:v>2.516611478423584</c:v>
                  </c:pt>
                  <c:pt idx="4">
                    <c:v>2.081665999466133</c:v>
                  </c:pt>
                  <c:pt idx="5">
                    <c:v>7.094598884597588</c:v>
                  </c:pt>
                  <c:pt idx="6">
                    <c:v>8.326663997864533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'day 12-14 counting'!$L$23:$R$23</c:f>
              <c:strCache>
                <c:ptCount val="7"/>
                <c:pt idx="0">
                  <c:v>E</c:v>
                </c:pt>
                <c:pt idx="1">
                  <c:v>G</c:v>
                </c:pt>
                <c:pt idx="2">
                  <c:v>M</c:v>
                </c:pt>
                <c:pt idx="3">
                  <c:v>GM</c:v>
                </c:pt>
                <c:pt idx="4">
                  <c:v>GEMM</c:v>
                </c:pt>
                <c:pt idx="5">
                  <c:v>TOTAL</c:v>
                </c:pt>
                <c:pt idx="6">
                  <c:v>G/M</c:v>
                </c:pt>
              </c:strCache>
            </c:strRef>
          </c:cat>
          <c:val>
            <c:numRef>
              <c:f>'day 12-14 counting'!$L$24:$R$24</c:f>
              <c:numCache>
                <c:formatCode>General</c:formatCode>
                <c:ptCount val="7"/>
                <c:pt idx="0">
                  <c:v>15.0</c:v>
                </c:pt>
                <c:pt idx="1">
                  <c:v>30.0</c:v>
                </c:pt>
                <c:pt idx="2">
                  <c:v>40.0</c:v>
                </c:pt>
                <c:pt idx="3">
                  <c:v>30.0</c:v>
                </c:pt>
                <c:pt idx="4">
                  <c:v>20.0</c:v>
                </c:pt>
                <c:pt idx="5">
                  <c:v>120.0</c:v>
                </c:pt>
                <c:pt idx="6">
                  <c:v>100.0</c:v>
                </c:pt>
              </c:numCache>
            </c:numRef>
          </c:val>
        </c:ser>
        <c:ser>
          <c:idx val="2"/>
          <c:order val="2"/>
          <c:tx>
            <c:strRef>
              <c:f>'day 12-14 counting'!$K$26</c:f>
              <c:strCache>
                <c:ptCount val="1"/>
                <c:pt idx="0">
                  <c:v>Cbfb +/MHY11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'day 12-14 counting'!$L$19:$R$19</c:f>
                <c:numCache>
                  <c:formatCode>General</c:formatCode>
                  <c:ptCount val="7"/>
                  <c:pt idx="0">
                    <c:v>4.242640687119284</c:v>
                  </c:pt>
                  <c:pt idx="1">
                    <c:v>2.82842712474619</c:v>
                  </c:pt>
                  <c:pt idx="2">
                    <c:v>5.656854249492374</c:v>
                  </c:pt>
                  <c:pt idx="3">
                    <c:v>15.55634918610405</c:v>
                  </c:pt>
                  <c:pt idx="4">
                    <c:v>1.414213562373095</c:v>
                  </c:pt>
                  <c:pt idx="5">
                    <c:v>4.242640687119284</c:v>
                  </c:pt>
                  <c:pt idx="6">
                    <c:v>7.071067811865475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'day 12-14 counting'!$L$23:$R$23</c:f>
              <c:strCache>
                <c:ptCount val="7"/>
                <c:pt idx="0">
                  <c:v>E</c:v>
                </c:pt>
                <c:pt idx="1">
                  <c:v>G</c:v>
                </c:pt>
                <c:pt idx="2">
                  <c:v>M</c:v>
                </c:pt>
                <c:pt idx="3">
                  <c:v>GM</c:v>
                </c:pt>
                <c:pt idx="4">
                  <c:v>GEMM</c:v>
                </c:pt>
                <c:pt idx="5">
                  <c:v>TOTAL</c:v>
                </c:pt>
                <c:pt idx="6">
                  <c:v>G/M</c:v>
                </c:pt>
              </c:strCache>
            </c:strRef>
          </c:cat>
          <c:val>
            <c:numRef>
              <c:f>'day 12-14 counting'!$L$26:$R$26</c:f>
              <c:numCache>
                <c:formatCode>General</c:formatCode>
                <c:ptCount val="7"/>
                <c:pt idx="0">
                  <c:v>55.0</c:v>
                </c:pt>
                <c:pt idx="1">
                  <c:v>250.0</c:v>
                </c:pt>
                <c:pt idx="2">
                  <c:v>180.0</c:v>
                </c:pt>
                <c:pt idx="3">
                  <c:v>275.0</c:v>
                </c:pt>
                <c:pt idx="4">
                  <c:v>115.0</c:v>
                </c:pt>
                <c:pt idx="5">
                  <c:v>875.0</c:v>
                </c:pt>
                <c:pt idx="6">
                  <c:v>705.0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420660112"/>
        <c:axId val="-420974208"/>
      </c:barChart>
      <c:catAx>
        <c:axId val="-4206601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solidFill>
            <a:schemeClr val="bg1"/>
          </a:solidFill>
          <a:ln w="12700">
            <a:solidFill>
              <a:schemeClr val="tx1"/>
            </a:solidFill>
          </a:ln>
        </c:spPr>
        <c:crossAx val="-420974208"/>
        <c:crosses val="autoZero"/>
        <c:auto val="1"/>
        <c:lblAlgn val="ctr"/>
        <c:lblOffset val="100"/>
        <c:noMultiLvlLbl val="0"/>
      </c:catAx>
      <c:valAx>
        <c:axId val="-4209742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-4206601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06707901157774"/>
          <c:y val="0.0"/>
          <c:w val="0.535298864099241"/>
          <c:h val="0.0772109596791592"/>
        </c:manualLayout>
      </c:layout>
      <c:overlay val="1"/>
      <c:txPr>
        <a:bodyPr anchor="b" anchorCtr="1"/>
        <a:lstStyle/>
        <a:p>
          <a:pPr>
            <a:defRPr sz="1200">
              <a:solidFill>
                <a:schemeClr val="tx1"/>
              </a:solidFill>
              <a:latin typeface="Arial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91635213308"/>
          <c:y val="0.121184881889764"/>
          <c:w val="0.791748741044416"/>
          <c:h val="0.782703937007874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'Annexin V-7AAD BM 7.30.14'!$A$43</c:f>
              <c:strCache>
                <c:ptCount val="1"/>
                <c:pt idx="0">
                  <c:v>Cbfb+/+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('Annexin V-7AAD BM 7.30.14'!$B$27,'Annexin V-7AAD BM 7.30.14'!$C$27,'Annexin V-7AAD BM 7.30.14'!$E$27,'Annexin V-7AAD BM 7.30.14'!$F$27)</c:f>
                <c:numCache>
                  <c:formatCode>General</c:formatCode>
                  <c:ptCount val="4"/>
                  <c:pt idx="0">
                    <c:v>2.286919325205854</c:v>
                  </c:pt>
                  <c:pt idx="1">
                    <c:v>2.12269482812139</c:v>
                  </c:pt>
                  <c:pt idx="2">
                    <c:v>2.066591396478755</c:v>
                  </c:pt>
                  <c:pt idx="3">
                    <c:v>5.501211987674472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'Annexin V-7AAD BM 7.30.14'!$B$41:$E$41</c:f>
              <c:strCache>
                <c:ptCount val="4"/>
                <c:pt idx="0">
                  <c:v>Lin+ apoptosis</c:v>
                </c:pt>
                <c:pt idx="1">
                  <c:v>Lin+ dead</c:v>
                </c:pt>
                <c:pt idx="2">
                  <c:v>Lin- apoptosis</c:v>
                </c:pt>
                <c:pt idx="3">
                  <c:v>Lin- dead</c:v>
                </c:pt>
              </c:strCache>
            </c:strRef>
          </c:cat>
          <c:val>
            <c:numRef>
              <c:f>'Annexin V-7AAD BM 7.30.14'!$B$43:$E$43</c:f>
              <c:numCache>
                <c:formatCode>General</c:formatCode>
                <c:ptCount val="4"/>
                <c:pt idx="0">
                  <c:v>18.8</c:v>
                </c:pt>
                <c:pt idx="1">
                  <c:v>12.5</c:v>
                </c:pt>
                <c:pt idx="2">
                  <c:v>10.1</c:v>
                </c:pt>
                <c:pt idx="3">
                  <c:v>57.3</c:v>
                </c:pt>
              </c:numCache>
            </c:numRef>
          </c:val>
        </c:ser>
        <c:ser>
          <c:idx val="0"/>
          <c:order val="1"/>
          <c:tx>
            <c:strRef>
              <c:f>'Annexin V-7AAD BM 7.30.14'!$A$42</c:f>
              <c:strCache>
                <c:ptCount val="1"/>
                <c:pt idx="0">
                  <c:v>Cbfb+/mDE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('Annexin V-7AAD BM 7.30.14'!$C$21,'Annexin V-7AAD BM 7.30.14'!$E$21,'Annexin V-7AAD BM 7.30.14'!$F$21)</c:f>
                <c:numCache>
                  <c:formatCode>General</c:formatCode>
                  <c:ptCount val="3"/>
                  <c:pt idx="0">
                    <c:v>2.468467810876476</c:v>
                  </c:pt>
                  <c:pt idx="1">
                    <c:v>1.70098010962308</c:v>
                  </c:pt>
                  <c:pt idx="2">
                    <c:v>7.67398201717983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'Annexin V-7AAD BM 7.30.14'!$B$41:$E$41</c:f>
              <c:strCache>
                <c:ptCount val="4"/>
                <c:pt idx="0">
                  <c:v>Lin+ apoptosis</c:v>
                </c:pt>
                <c:pt idx="1">
                  <c:v>Lin+ dead</c:v>
                </c:pt>
                <c:pt idx="2">
                  <c:v>Lin- apoptosis</c:v>
                </c:pt>
                <c:pt idx="3">
                  <c:v>Lin- dead</c:v>
                </c:pt>
              </c:strCache>
            </c:strRef>
          </c:cat>
          <c:val>
            <c:numRef>
              <c:f>'Annexin V-7AAD BM 7.30.14'!$B$42:$E$42</c:f>
              <c:numCache>
                <c:formatCode>General</c:formatCode>
                <c:ptCount val="4"/>
                <c:pt idx="0">
                  <c:v>29.5</c:v>
                </c:pt>
                <c:pt idx="1">
                  <c:v>15.4</c:v>
                </c:pt>
                <c:pt idx="2">
                  <c:v>12.9</c:v>
                </c:pt>
                <c:pt idx="3">
                  <c:v>60.4</c:v>
                </c:pt>
              </c:numCache>
            </c:numRef>
          </c:val>
        </c:ser>
        <c:ser>
          <c:idx val="2"/>
          <c:order val="2"/>
          <c:tx>
            <c:strRef>
              <c:f>'Annexin V-7AAD BM 7.30.14'!$A$44</c:f>
              <c:strCache>
                <c:ptCount val="1"/>
                <c:pt idx="0">
                  <c:v>Cbfb+/MYH11</c:v>
                </c:pt>
              </c:strCache>
            </c:strRef>
          </c:tx>
          <c:spPr>
            <a:solidFill>
              <a:schemeClr val="tx1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('Annexin V-7AAD BM 7.30.14'!$B$34,'Annexin V-7AAD BM 7.30.14'!$C$34,'Annexin V-7AAD BM 7.30.14'!$E$34,'Annexin V-7AAD BM 7.30.14'!$F$34)</c:f>
                <c:numCache>
                  <c:formatCode>General</c:formatCode>
                  <c:ptCount val="4"/>
                  <c:pt idx="0">
                    <c:v>5.232590180780461</c:v>
                  </c:pt>
                  <c:pt idx="1">
                    <c:v>1.76776695296637</c:v>
                  </c:pt>
                  <c:pt idx="2">
                    <c:v>1.442497833620561</c:v>
                  </c:pt>
                  <c:pt idx="3">
                    <c:v>1.626345596729057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'Annexin V-7AAD BM 7.30.14'!$B$41:$E$41</c:f>
              <c:strCache>
                <c:ptCount val="4"/>
                <c:pt idx="0">
                  <c:v>Lin+ apoptosis</c:v>
                </c:pt>
                <c:pt idx="1">
                  <c:v>Lin+ dead</c:v>
                </c:pt>
                <c:pt idx="2">
                  <c:v>Lin- apoptosis</c:v>
                </c:pt>
                <c:pt idx="3">
                  <c:v>Lin- dead</c:v>
                </c:pt>
              </c:strCache>
            </c:strRef>
          </c:cat>
          <c:val>
            <c:numRef>
              <c:f>'Annexin V-7AAD BM 7.30.14'!$B$44:$E$44</c:f>
              <c:numCache>
                <c:formatCode>General</c:formatCode>
                <c:ptCount val="4"/>
                <c:pt idx="0">
                  <c:v>23.0</c:v>
                </c:pt>
                <c:pt idx="1">
                  <c:v>20.3</c:v>
                </c:pt>
                <c:pt idx="2">
                  <c:v>8.3</c:v>
                </c:pt>
                <c:pt idx="3">
                  <c:v>47.4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427771168"/>
        <c:axId val="-427768608"/>
      </c:barChart>
      <c:catAx>
        <c:axId val="-4277711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9050" cmpd="sng">
            <a:solidFill>
              <a:schemeClr val="tx1"/>
            </a:solidFill>
          </a:ln>
          <a:effectLst/>
        </c:spPr>
        <c:txPr>
          <a:bodyPr/>
          <a:lstStyle/>
          <a:p>
            <a:pPr>
              <a:defRPr sz="1000">
                <a:latin typeface="Arial"/>
              </a:defRPr>
            </a:pPr>
            <a:endParaRPr lang="en-US"/>
          </a:p>
        </c:txPr>
        <c:crossAx val="-427768608"/>
        <c:crosses val="autoZero"/>
        <c:auto val="1"/>
        <c:lblAlgn val="ctr"/>
        <c:lblOffset val="100"/>
        <c:noMultiLvlLbl val="0"/>
      </c:catAx>
      <c:valAx>
        <c:axId val="-4277686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 cmpd="sng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</a:defRPr>
            </a:pPr>
            <a:endParaRPr lang="en-US"/>
          </a:p>
        </c:txPr>
        <c:crossAx val="-427771168"/>
        <c:crosses val="autoZero"/>
        <c:crossBetween val="between"/>
        <c:minorUnit val="2.0"/>
      </c:valAx>
    </c:plotArea>
    <c:legend>
      <c:legendPos val="t"/>
      <c:legendEntry>
        <c:idx val="0"/>
        <c:txPr>
          <a:bodyPr/>
          <a:lstStyle/>
          <a:p>
            <a:pPr>
              <a:defRPr sz="1000" i="1" baseline="0"/>
            </a:pPr>
            <a:endParaRPr lang="en-US"/>
          </a:p>
        </c:txPr>
      </c:legendEntry>
      <c:layout>
        <c:manualLayout>
          <c:xMode val="edge"/>
          <c:yMode val="edge"/>
          <c:x val="0.213195513525401"/>
          <c:y val="0.0995176376621002"/>
          <c:w val="0.583058347572726"/>
          <c:h val="0.0803316535433071"/>
        </c:manualLayout>
      </c:layout>
      <c:overlay val="0"/>
      <c:txPr>
        <a:bodyPr/>
        <a:lstStyle/>
        <a:p>
          <a:pPr>
            <a:defRPr sz="10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Sheet1!$J$18:$M$18</c:f>
                <c:numCache>
                  <c:formatCode>General</c:formatCode>
                  <c:ptCount val="4"/>
                  <c:pt idx="0">
                    <c:v>68.0</c:v>
                  </c:pt>
                  <c:pt idx="1">
                    <c:v>44.0</c:v>
                  </c:pt>
                  <c:pt idx="2">
                    <c:v>182.0</c:v>
                  </c:pt>
                  <c:pt idx="3">
                    <c:v>191.0</c:v>
                  </c:pt>
                </c:numCache>
              </c:numRef>
            </c:plus>
            <c:minus>
              <c:numRef>
                <c:f>Sheet1!$J$18:$M$18</c:f>
                <c:numCache>
                  <c:formatCode>General</c:formatCode>
                  <c:ptCount val="4"/>
                  <c:pt idx="0">
                    <c:v>68.0</c:v>
                  </c:pt>
                  <c:pt idx="1">
                    <c:v>44.0</c:v>
                  </c:pt>
                  <c:pt idx="2">
                    <c:v>182.0</c:v>
                  </c:pt>
                  <c:pt idx="3">
                    <c:v>191.0</c:v>
                  </c:pt>
                </c:numCache>
              </c:numRef>
            </c:minus>
          </c:errBars>
          <c:cat>
            <c:strRef>
              <c:f>Sheet1!$J$16:$M$16</c:f>
              <c:strCache>
                <c:ptCount val="4"/>
                <c:pt idx="0">
                  <c:v>Cbfb+/+</c:v>
                </c:pt>
                <c:pt idx="1">
                  <c:v>Cbfb+/MYH11</c:v>
                </c:pt>
                <c:pt idx="2">
                  <c:v>Cbfb+/+</c:v>
                </c:pt>
                <c:pt idx="3">
                  <c:v>Cbfb+/mDE</c:v>
                </c:pt>
              </c:strCache>
            </c:strRef>
          </c:cat>
          <c:val>
            <c:numRef>
              <c:f>Sheet1!$J$17:$M$17</c:f>
              <c:numCache>
                <c:formatCode>General</c:formatCode>
                <c:ptCount val="4"/>
                <c:pt idx="0">
                  <c:v>13962.0</c:v>
                </c:pt>
                <c:pt idx="1">
                  <c:v>14408.0</c:v>
                </c:pt>
                <c:pt idx="2">
                  <c:v>13886.0</c:v>
                </c:pt>
                <c:pt idx="3">
                  <c:v>13854.0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422822656"/>
        <c:axId val="-418629040"/>
      </c:barChart>
      <c:catAx>
        <c:axId val="-4228226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aseline="0">
                <a:latin typeface="Arial"/>
              </a:defRPr>
            </a:pPr>
            <a:endParaRPr lang="en-US"/>
          </a:p>
        </c:txPr>
        <c:crossAx val="-418629040"/>
        <c:crosses val="autoZero"/>
        <c:auto val="1"/>
        <c:lblAlgn val="ctr"/>
        <c:lblOffset val="100"/>
        <c:noMultiLvlLbl val="0"/>
      </c:catAx>
      <c:valAx>
        <c:axId val="-4186290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aseline="0">
                <a:latin typeface="Arial"/>
              </a:defRPr>
            </a:pPr>
            <a:endParaRPr lang="en-US"/>
          </a:p>
        </c:txPr>
        <c:crossAx val="-42282265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83753661227129"/>
          <c:y val="0.0268797480314961"/>
          <c:w val="0.653444406405721"/>
          <c:h val="0.86741392125984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(Sheet1!$K$19,Sheet1!$M$19)</c:f>
              <c:strCache>
                <c:ptCount val="2"/>
                <c:pt idx="0">
                  <c:v>Cbfb+/MYH11 vs Cbfb+/+</c:v>
                </c:pt>
                <c:pt idx="1">
                  <c:v>Cbfb+/mDE vs Cbfb+/+</c:v>
                </c:pt>
              </c:strCache>
            </c:strRef>
          </c:cat>
          <c:val>
            <c:numRef>
              <c:f>(Sheet1!$K$21,Sheet1!$M$21)</c:f>
              <c:numCache>
                <c:formatCode>0.0%</c:formatCode>
                <c:ptCount val="2"/>
                <c:pt idx="0">
                  <c:v>0.39582176568573</c:v>
                </c:pt>
                <c:pt idx="1">
                  <c:v>0.0043308791684712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-419397344"/>
        <c:axId val="-413572384"/>
      </c:barChart>
      <c:catAx>
        <c:axId val="-4193973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baseline="0">
                <a:latin typeface="Arial"/>
              </a:defRPr>
            </a:pPr>
            <a:endParaRPr lang="en-US"/>
          </a:p>
        </c:txPr>
        <c:crossAx val="-413572384"/>
        <c:crosses val="autoZero"/>
        <c:auto val="1"/>
        <c:lblAlgn val="ctr"/>
        <c:lblOffset val="100"/>
        <c:noMultiLvlLbl val="0"/>
      </c:catAx>
      <c:valAx>
        <c:axId val="-413572384"/>
        <c:scaling>
          <c:orientation val="minMax"/>
        </c:scaling>
        <c:delete val="0"/>
        <c:axPos val="l"/>
        <c:numFmt formatCode="0.0%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aseline="0">
                <a:latin typeface="Arial"/>
              </a:defRPr>
            </a:pPr>
            <a:endParaRPr lang="en-US"/>
          </a:p>
        </c:txPr>
        <c:crossAx val="-419397344"/>
        <c:crosses val="autoZero"/>
        <c:crossBetween val="between"/>
        <c:minorUnit val="0.01"/>
      </c:valAx>
    </c:plotArea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0.4863</cdr:x>
      <cdr:y>0.39911</cdr:y>
    </cdr:from>
    <cdr:to>
      <cdr:x>0.50572</cdr:x>
      <cdr:y>0.43345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1803400" y="1049868"/>
          <a:ext cx="72017" cy="9033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50000"/>
          </a:schemeClr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0.4863</cdr:x>
      <cdr:y>0.18668</cdr:y>
    </cdr:from>
    <cdr:to>
      <cdr:x>0.75217</cdr:x>
      <cdr:y>0.35691</cdr:y>
    </cdr:to>
    <cdr:grpSp>
      <cdr:nvGrpSpPr>
        <cdr:cNvPr id="8" name="Group 7"/>
        <cdr:cNvGrpSpPr/>
      </cdr:nvGrpSpPr>
      <cdr:grpSpPr>
        <a:xfrm xmlns:a="http://schemas.openxmlformats.org/drawingml/2006/main">
          <a:off x="1474230" y="354210"/>
          <a:ext cx="805991" cy="322998"/>
          <a:chOff x="9266447" y="-17390"/>
          <a:chExt cx="778933" cy="447796"/>
        </a:xfrm>
      </cdr:grpSpPr>
      <cdr:sp macro="" textlink="">
        <cdr:nvSpPr>
          <cdr:cNvPr id="10" name="Rectangle 9"/>
          <cdr:cNvSpPr/>
        </cdr:nvSpPr>
        <cdr:spPr bwMode="auto">
          <a:xfrm xmlns:a="http://schemas.openxmlformats.org/drawingml/2006/main">
            <a:off x="9332690" y="214962"/>
            <a:ext cx="712690" cy="215444"/>
          </a:xfrm>
          <a:prstGeom xmlns:a="http://schemas.openxmlformats.org/drawingml/2006/main" prst="rect">
            <a:avLst/>
          </a:prstGeom>
          <a:noFill xmlns:a="http://schemas.openxmlformats.org/drawingml/2006/main"/>
        </cdr:spPr>
        <cdr:txBody>
          <a:bodyPr xmlns:a="http://schemas.openxmlformats.org/drawingml/2006/main" wrap="square">
            <a:spAutoFit/>
          </a:bodyPr>
          <a:lstStyle xmlns:a="http://schemas.openxmlformats.org/drawingml/2006/main"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>
              <a:defRPr/>
            </a:pPr>
            <a:r>
              <a:rPr lang="en-US" sz="800" i="1" dirty="0" err="1">
                <a:latin typeface="Helvetica" charset="0"/>
                <a:ea typeface="Helvetica" charset="0"/>
                <a:cs typeface="Helvetica" charset="0"/>
              </a:rPr>
              <a:t>Cbfb</a:t>
            </a:r>
            <a:r>
              <a:rPr lang="en-US" sz="800" i="1" baseline="30000" dirty="0">
                <a:latin typeface="Helvetica" charset="0"/>
                <a:ea typeface="Helvetica" charset="0"/>
                <a:cs typeface="Helvetica" charset="0"/>
              </a:rPr>
              <a:t>+/</a:t>
            </a:r>
            <a:r>
              <a:rPr lang="en-US" sz="800" i="1" baseline="30000" dirty="0" err="1">
                <a:latin typeface="Helvetica" charset="0"/>
                <a:ea typeface="Helvetica" charset="0"/>
                <a:cs typeface="Helvetica" charset="0"/>
              </a:rPr>
              <a:t>mDE</a:t>
            </a:r>
            <a:r>
              <a:rPr lang="en-US" sz="800" i="1" baseline="30000" dirty="0">
                <a:latin typeface="Helvetica" charset="0"/>
                <a:ea typeface="Helvetica" charset="0"/>
                <a:cs typeface="Helvetica" charset="0"/>
              </a:rPr>
              <a:t> </a:t>
            </a:r>
            <a:endParaRPr lang="en-US" sz="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charset="0"/>
              <a:ea typeface="Helvetica" charset="0"/>
              <a:cs typeface="Helvetica" charset="0"/>
            </a:endParaRPr>
          </a:p>
        </cdr:txBody>
      </cdr:sp>
      <cdr:sp macro="" textlink="">
        <cdr:nvSpPr>
          <cdr:cNvPr id="11" name="Rectangle 10"/>
          <cdr:cNvSpPr/>
        </cdr:nvSpPr>
        <cdr:spPr bwMode="auto">
          <a:xfrm xmlns:a="http://schemas.openxmlformats.org/drawingml/2006/main">
            <a:off x="9332690" y="-17390"/>
            <a:ext cx="712690" cy="215444"/>
          </a:xfrm>
          <a:prstGeom xmlns:a="http://schemas.openxmlformats.org/drawingml/2006/main" prst="rect">
            <a:avLst/>
          </a:prstGeom>
          <a:noFill xmlns:a="http://schemas.openxmlformats.org/drawingml/2006/main"/>
        </cdr:spPr>
        <cdr:txBody>
          <a:bodyPr xmlns:a="http://schemas.openxmlformats.org/drawingml/2006/main" wrap="square">
            <a:spAutoFit/>
          </a:bodyPr>
          <a:lstStyle xmlns:a="http://schemas.openxmlformats.org/drawingml/2006/main"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>
              <a:defRPr/>
            </a:pPr>
            <a:r>
              <a:rPr lang="en-US" sz="800" i="1" dirty="0" err="1">
                <a:latin typeface="Helvetica" charset="0"/>
                <a:ea typeface="Helvetica" charset="0"/>
                <a:cs typeface="Helvetica" charset="0"/>
              </a:rPr>
              <a:t>Cbfb</a:t>
            </a:r>
            <a:r>
              <a:rPr lang="en-US" sz="800" i="1" baseline="30000" dirty="0" smtClean="0">
                <a:latin typeface="Helvetica" charset="0"/>
                <a:ea typeface="Helvetica" charset="0"/>
                <a:cs typeface="Helvetica" charset="0"/>
              </a:rPr>
              <a:t>+/+ </a:t>
            </a:r>
            <a:endParaRPr lang="en-US" sz="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charset="0"/>
              <a:ea typeface="Helvetica" charset="0"/>
              <a:cs typeface="Helvetica" charset="0"/>
            </a:endParaRPr>
          </a:p>
        </cdr:txBody>
      </cdr:sp>
      <cdr:sp macro="" textlink="">
        <cdr:nvSpPr>
          <cdr:cNvPr id="12" name="Rectangle 11"/>
          <cdr:cNvSpPr/>
        </cdr:nvSpPr>
        <cdr:spPr>
          <a:xfrm xmlns:a="http://schemas.openxmlformats.org/drawingml/2006/main">
            <a:off x="9266447" y="84210"/>
            <a:ext cx="66243" cy="81809"/>
          </a:xfrm>
          <a:prstGeom xmlns:a="http://schemas.openxmlformats.org/drawingml/2006/main" prst="rect">
            <a:avLst/>
          </a:prstGeom>
          <a:solidFill xmlns:a="http://schemas.openxmlformats.org/drawingml/2006/main">
            <a:schemeClr val="bg1"/>
          </a:solidFill>
          <a:ln xmlns:a="http://schemas.openxmlformats.org/drawingml/2006/main">
            <a:solidFill>
              <a:schemeClr val="tx1"/>
            </a:solidFill>
          </a:ln>
          <a:effectLst xmlns:a="http://schemas.openxmlformats.org/drawingml/2006/main"/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3">
            <a:schemeClr val="accent1"/>
          </a:fillRef>
          <a:effectRef xmlns:a="http://schemas.openxmlformats.org/drawingml/2006/main" idx="2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tlCol="0" anchor="ctr"/>
          <a:lstStyle xmlns:a="http://schemas.openxmlformats.org/drawingml/2006/main"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endParaRPr lang="en-US" sz="800">
              <a:latin typeface="Helvetica" charset="0"/>
              <a:ea typeface="Helvetica" charset="0"/>
              <a:cs typeface="Helvetica" charset="0"/>
            </a:endParaRPr>
          </a:p>
        </cdr:txBody>
      </cdr:sp>
      <cdr:sp macro="" textlink="">
        <cdr:nvSpPr>
          <cdr:cNvPr id="13" name="Rectangle 12"/>
          <cdr:cNvSpPr/>
        </cdr:nvSpPr>
        <cdr:spPr>
          <a:xfrm xmlns:a="http://schemas.openxmlformats.org/drawingml/2006/main">
            <a:off x="9266447" y="312810"/>
            <a:ext cx="66243" cy="71145"/>
          </a:xfrm>
          <a:prstGeom xmlns:a="http://schemas.openxmlformats.org/drawingml/2006/main" prst="rect">
            <a:avLst/>
          </a:prstGeom>
          <a:solidFill xmlns:a="http://schemas.openxmlformats.org/drawingml/2006/main">
            <a:schemeClr val="tx1"/>
          </a:solidFill>
          <a:ln xmlns:a="http://schemas.openxmlformats.org/drawingml/2006/main">
            <a:solidFill>
              <a:schemeClr val="tx1"/>
            </a:solidFill>
          </a:ln>
          <a:effectLst xmlns:a="http://schemas.openxmlformats.org/drawingml/2006/main"/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3">
            <a:schemeClr val="accent1"/>
          </a:fillRef>
          <a:effectRef xmlns:a="http://schemas.openxmlformats.org/drawingml/2006/main" idx="2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tlCol="0" anchor="ctr"/>
          <a:lstStyle xmlns:a="http://schemas.openxmlformats.org/drawingml/2006/main"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endParaRPr lang="en-US" sz="800">
              <a:latin typeface="Helvetica" charset="0"/>
              <a:ea typeface="Helvetica" charset="0"/>
              <a:cs typeface="Helvetica" charset="0"/>
            </a:endParaRPr>
          </a:p>
        </cdr:txBody>
      </cdr:sp>
    </cdr:grpSp>
  </cdr:relSizeAnchor>
  <cdr:relSizeAnchor xmlns:cdr="http://schemas.openxmlformats.org/drawingml/2006/chartDrawing">
    <cdr:from>
      <cdr:x>0.50685</cdr:x>
      <cdr:y>0.3798</cdr:y>
    </cdr:from>
    <cdr:to>
      <cdr:x>0.75211</cdr:x>
      <cdr:y>0.4617</cdr:y>
    </cdr:to>
    <cdr:sp macro="" textlink="">
      <cdr:nvSpPr>
        <cdr:cNvPr id="9" name="Rectangle 8"/>
        <cdr:cNvSpPr/>
      </cdr:nvSpPr>
      <cdr:spPr bwMode="auto">
        <a:xfrm xmlns:a="http://schemas.openxmlformats.org/drawingml/2006/main">
          <a:off x="1879600" y="999068"/>
          <a:ext cx="909537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defRPr/>
          </a:pPr>
          <a:r>
            <a:rPr lang="en-US" sz="800" i="1" dirty="0" err="1" smtClean="0">
              <a:latin typeface="Helvetica" charset="0"/>
              <a:ea typeface="Helvetica" charset="0"/>
              <a:cs typeface="Helvetica" charset="0"/>
            </a:rPr>
            <a:t>Cbfb</a:t>
          </a:r>
          <a:r>
            <a:rPr lang="en-US" sz="800" i="1" baseline="30000" dirty="0" err="1" smtClean="0">
              <a:latin typeface="Helvetica" charset="0"/>
              <a:ea typeface="Helvetica" charset="0"/>
              <a:cs typeface="Helvetica" charset="0"/>
            </a:rPr>
            <a:t>mDE</a:t>
          </a:r>
          <a:r>
            <a:rPr lang="en-US" sz="800" i="1" baseline="30000" dirty="0" smtClean="0">
              <a:latin typeface="Helvetica" charset="0"/>
              <a:ea typeface="Helvetica" charset="0"/>
              <a:cs typeface="Helvetica" charset="0"/>
            </a:rPr>
            <a:t>/</a:t>
          </a:r>
          <a:r>
            <a:rPr lang="en-US" sz="800" i="1" baseline="30000" dirty="0" err="1" smtClean="0">
              <a:latin typeface="Helvetica" charset="0"/>
              <a:ea typeface="Helvetica" charset="0"/>
              <a:cs typeface="Helvetica" charset="0"/>
            </a:rPr>
            <a:t>mDE</a:t>
          </a:r>
          <a:r>
            <a:rPr lang="en-US" sz="800" i="1" baseline="30000" dirty="0" smtClean="0">
              <a:latin typeface="Helvetica" charset="0"/>
              <a:ea typeface="Helvetica" charset="0"/>
              <a:cs typeface="Helvetica" charset="0"/>
            </a:rPr>
            <a:t> </a:t>
          </a:r>
          <a:endParaRPr lang="en-US" sz="80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charset="0"/>
            <a:ea typeface="Helvetica" charset="0"/>
            <a:cs typeface="Helvetica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61CA28-D313-9C46-9FE1-1DA1311BE844}" type="datetimeFigureOut">
              <a:rPr lang="en-US" smtClean="0"/>
              <a:t>6/19/17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A3A0E8-56A1-5344-ADD9-300AA7052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694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E6775-2232-CD4D-A4C9-DE736B134E6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94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6E9E-CF17-014B-911E-D0C9E657E91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672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dirty="0" smtClean="0">
                <a:latin typeface="Arial" charset="0"/>
                <a:cs typeface="Arial" charset="0"/>
              </a:rPr>
              <a:t>Colony forming assay  from adult WT (N=3), </a:t>
            </a:r>
            <a:r>
              <a:rPr lang="en-US" sz="1200" i="1" dirty="0" err="1" smtClean="0">
                <a:latin typeface="Arial" charset="0"/>
                <a:cs typeface="Arial" charset="0"/>
              </a:rPr>
              <a:t>Cbfb</a:t>
            </a:r>
            <a:r>
              <a:rPr lang="en-US" sz="1200" i="1" baseline="30000" dirty="0" smtClean="0">
                <a:latin typeface="Arial" charset="0"/>
                <a:cs typeface="Arial" charset="0"/>
              </a:rPr>
              <a:t>+/</a:t>
            </a:r>
            <a:r>
              <a:rPr lang="en-US" sz="1200" i="1" baseline="30000" dirty="0" err="1" smtClean="0">
                <a:latin typeface="Arial" charset="0"/>
                <a:cs typeface="Arial" charset="0"/>
              </a:rPr>
              <a:t>mDE</a:t>
            </a:r>
            <a:r>
              <a:rPr lang="en-US" sz="1200" i="1" dirty="0" smtClean="0">
                <a:latin typeface="Arial" charset="0"/>
                <a:cs typeface="Arial" charset="0"/>
              </a:rPr>
              <a:t>  (</a:t>
            </a:r>
            <a:r>
              <a:rPr lang="en-US" sz="1200" i="0" dirty="0" smtClean="0">
                <a:latin typeface="Arial" charset="0"/>
                <a:cs typeface="Arial" charset="0"/>
              </a:rPr>
              <a:t>N=3) </a:t>
            </a:r>
            <a:r>
              <a:rPr lang="en-US" sz="1200" dirty="0" smtClean="0">
                <a:latin typeface="Arial" charset="0"/>
                <a:cs typeface="Arial" charset="0"/>
              </a:rPr>
              <a:t>and </a:t>
            </a:r>
            <a:r>
              <a:rPr lang="en-US" sz="1200" i="1" dirty="0" err="1" smtClean="0">
                <a:latin typeface="Arial" charset="0"/>
                <a:cs typeface="Arial" charset="0"/>
              </a:rPr>
              <a:t>Cbfb</a:t>
            </a:r>
            <a:r>
              <a:rPr lang="en-US" sz="1200" i="1" baseline="30000" dirty="0" smtClean="0">
                <a:latin typeface="Arial" charset="0"/>
                <a:cs typeface="Arial" charset="0"/>
              </a:rPr>
              <a:t>+/MYH11</a:t>
            </a:r>
            <a:r>
              <a:rPr lang="en-US" sz="1200" i="1" dirty="0" smtClean="0">
                <a:latin typeface="Arial" charset="0"/>
                <a:cs typeface="Arial" charset="0"/>
              </a:rPr>
              <a:t>  </a:t>
            </a:r>
            <a:r>
              <a:rPr lang="en-US" sz="1200" i="0" dirty="0" smtClean="0">
                <a:latin typeface="Arial" charset="0"/>
                <a:cs typeface="Arial" charset="0"/>
              </a:rPr>
              <a:t>(N=3) </a:t>
            </a:r>
            <a:r>
              <a:rPr lang="en-US" sz="1200" b="0" baseline="0" dirty="0" smtClean="0">
                <a:latin typeface="Arial" charset="0"/>
                <a:cs typeface="Arial" charset="0"/>
              </a:rPr>
              <a:t>BM cells.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E6775-2232-CD4D-A4C9-DE736B134E6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69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6B:</a:t>
            </a:r>
            <a:r>
              <a:rPr lang="en-US" baseline="0" dirty="0" smtClean="0"/>
              <a:t>  induction of oncogene Cbfb-MYH11 made an significant increase of total expressed genes compare to </a:t>
            </a:r>
            <a:r>
              <a:rPr lang="en-US" baseline="0" dirty="0" err="1" smtClean="0"/>
              <a:t>Cbfb-mDE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wt</a:t>
            </a:r>
            <a:r>
              <a:rPr lang="en-US" baseline="0" dirty="0" smtClean="0"/>
              <a:t> controls. </a:t>
            </a:r>
          </a:p>
          <a:p>
            <a:r>
              <a:rPr lang="en-US" baseline="0" dirty="0" smtClean="0"/>
              <a:t>6C: percentage of differentially expressed genes in Cbfb-MYH11 and </a:t>
            </a:r>
            <a:r>
              <a:rPr lang="en-US" baseline="0" dirty="0" err="1" smtClean="0"/>
              <a:t>Cbfb-mDE</a:t>
            </a:r>
            <a:r>
              <a:rPr lang="en-US" baseline="0" dirty="0" smtClean="0"/>
              <a:t> mouse BM cells.</a:t>
            </a:r>
          </a:p>
          <a:p>
            <a:endParaRPr lang="en-US" baseline="0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Expressed genes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filtered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geneset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genes with RSEM count &gt;= 10.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E6775-2232-CD4D-A4C9-DE736B134E6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757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300A-4892-A848-AF0D-5DA5D93257AF}" type="datetimeFigureOut">
              <a:rPr lang="en-US" smtClean="0"/>
              <a:t>6/19/17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8FEBF-7BD2-3D42-85CF-BB8F7D4E6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86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300A-4892-A848-AF0D-5DA5D93257AF}" type="datetimeFigureOut">
              <a:rPr lang="en-US" smtClean="0"/>
              <a:t>6/19/17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8FEBF-7BD2-3D42-85CF-BB8F7D4E6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866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300A-4892-A848-AF0D-5DA5D93257AF}" type="datetimeFigureOut">
              <a:rPr lang="en-US" smtClean="0"/>
              <a:t>6/19/17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8FEBF-7BD2-3D42-85CF-BB8F7D4E6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308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300A-4892-A848-AF0D-5DA5D93257AF}" type="datetimeFigureOut">
              <a:rPr lang="en-US" smtClean="0"/>
              <a:t>6/19/17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8FEBF-7BD2-3D42-85CF-BB8F7D4E6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329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300A-4892-A848-AF0D-5DA5D93257AF}" type="datetimeFigureOut">
              <a:rPr lang="en-US" smtClean="0"/>
              <a:t>6/19/17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8FEBF-7BD2-3D42-85CF-BB8F7D4E6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034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300A-4892-A848-AF0D-5DA5D93257AF}" type="datetimeFigureOut">
              <a:rPr lang="en-US" smtClean="0"/>
              <a:t>6/19/17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8FEBF-7BD2-3D42-85CF-BB8F7D4E6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74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300A-4892-A848-AF0D-5DA5D93257AF}" type="datetimeFigureOut">
              <a:rPr lang="en-US" smtClean="0"/>
              <a:t>6/19/17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8FEBF-7BD2-3D42-85CF-BB8F7D4E6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864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300A-4892-A848-AF0D-5DA5D93257AF}" type="datetimeFigureOut">
              <a:rPr lang="en-US" smtClean="0"/>
              <a:t>6/19/17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8FEBF-7BD2-3D42-85CF-BB8F7D4E6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251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300A-4892-A848-AF0D-5DA5D93257AF}" type="datetimeFigureOut">
              <a:rPr lang="en-US" smtClean="0"/>
              <a:t>6/19/17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8FEBF-7BD2-3D42-85CF-BB8F7D4E6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50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300A-4892-A848-AF0D-5DA5D93257AF}" type="datetimeFigureOut">
              <a:rPr lang="en-US" smtClean="0"/>
              <a:t>6/19/17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8FEBF-7BD2-3D42-85CF-BB8F7D4E6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084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300A-4892-A848-AF0D-5DA5D93257AF}" type="datetimeFigureOut">
              <a:rPr lang="en-US" smtClean="0"/>
              <a:t>6/19/17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8FEBF-7BD2-3D42-85CF-BB8F7D4E6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678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9300A-4892-A848-AF0D-5DA5D93257AF}" type="datetimeFigureOut">
              <a:rPr lang="en-US" smtClean="0"/>
              <a:t>6/19/17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8FEBF-7BD2-3D42-85CF-BB8F7D4E6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95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tiff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4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chart" Target="../charts/chart1.xml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emf"/><Relationship Id="rId9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Relationship Id="rId3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4" Type="http://schemas.openxmlformats.org/officeDocument/2006/relationships/image" Target="../media/image16.tif"/><Relationship Id="rId5" Type="http://schemas.openxmlformats.org/officeDocument/2006/relationships/image" Target="../media/image17.tif"/><Relationship Id="rId6" Type="http://schemas.openxmlformats.org/officeDocument/2006/relationships/image" Target="../media/image18.tif"/><Relationship Id="rId7" Type="http://schemas.openxmlformats.org/officeDocument/2006/relationships/image" Target="../media/image19.tif"/><Relationship Id="rId8" Type="http://schemas.openxmlformats.org/officeDocument/2006/relationships/image" Target="../media/image20.tif"/><Relationship Id="rId9" Type="http://schemas.openxmlformats.org/officeDocument/2006/relationships/image" Target="../media/image21.t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>
            <a:stCxn id="61" idx="3"/>
            <a:endCxn id="37" idx="3"/>
          </p:cNvCxnSpPr>
          <p:nvPr/>
        </p:nvCxnSpPr>
        <p:spPr bwMode="auto">
          <a:xfrm>
            <a:off x="4275495" y="689179"/>
            <a:ext cx="1379537" cy="1247775"/>
          </a:xfrm>
          <a:prstGeom prst="line">
            <a:avLst/>
          </a:prstGeom>
          <a:ln w="12700"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Line 53"/>
          <p:cNvSpPr>
            <a:spLocks noChangeShapeType="1"/>
          </p:cNvSpPr>
          <p:nvPr/>
        </p:nvSpPr>
        <p:spPr bwMode="auto">
          <a:xfrm>
            <a:off x="5028934" y="1729432"/>
            <a:ext cx="0" cy="19844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383320" y="1927428"/>
            <a:ext cx="2970212" cy="1905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 bwMode="auto">
          <a:xfrm>
            <a:off x="4900970" y="1838529"/>
            <a:ext cx="665162" cy="188913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b="1" dirty="0" err="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pgkNeo</a:t>
            </a:r>
            <a:endParaRPr lang="en-US" sz="1000" b="1" dirty="0">
              <a:solidFill>
                <a:schemeClr val="tx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4621570" y="2011567"/>
            <a:ext cx="0" cy="10636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96"/>
          <p:cNvGrpSpPr>
            <a:grpSpLocks/>
          </p:cNvGrpSpPr>
          <p:nvPr/>
        </p:nvGrpSpPr>
        <p:grpSpPr bwMode="auto">
          <a:xfrm>
            <a:off x="1205149" y="303341"/>
            <a:ext cx="6513633" cy="527951"/>
            <a:chOff x="-232603" y="1639414"/>
            <a:chExt cx="8825801" cy="563226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1118401" y="2051033"/>
              <a:ext cx="7474797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59"/>
            <p:cNvSpPr/>
            <p:nvPr/>
          </p:nvSpPr>
          <p:spPr>
            <a:xfrm>
              <a:off x="1570115" y="1913854"/>
              <a:ext cx="324803" cy="27266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rgbClr val="000000"/>
                  </a:solidFill>
                  <a:latin typeface="Helvetica" charset="0"/>
                  <a:ea typeface="Helvetica" charset="0"/>
                  <a:cs typeface="Helvetica" charset="0"/>
                </a:rPr>
                <a:t>4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641548" y="1913854"/>
              <a:ext cx="286086" cy="27266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rgbClr val="000000"/>
                  </a:solidFill>
                  <a:latin typeface="Helvetica" charset="0"/>
                  <a:ea typeface="Helvetica" charset="0"/>
                  <a:cs typeface="Helvetica" charset="0"/>
                </a:rPr>
                <a:t>5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6939064" y="1935870"/>
              <a:ext cx="197894" cy="25064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rgbClr val="000000"/>
                  </a:solidFill>
                  <a:latin typeface="Helvetica" charset="0"/>
                  <a:ea typeface="Helvetica" charset="0"/>
                  <a:cs typeface="Helvetica" charset="0"/>
                </a:rPr>
                <a:t>6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63" name="TextBox 250"/>
            <p:cNvSpPr txBox="1">
              <a:spLocks noChangeArrowheads="1"/>
            </p:cNvSpPr>
            <p:nvPr/>
          </p:nvSpPr>
          <p:spPr bwMode="auto">
            <a:xfrm>
              <a:off x="5529445" y="1639414"/>
              <a:ext cx="606429" cy="262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000">
                  <a:latin typeface="Helvetica" charset="0"/>
                  <a:ea typeface="Helvetica" charset="0"/>
                  <a:cs typeface="Helvetica" charset="0"/>
                </a:rPr>
                <a:t>NcoI</a:t>
              </a:r>
            </a:p>
          </p:txBody>
        </p:sp>
        <p:sp>
          <p:nvSpPr>
            <p:cNvPr id="64" name="TextBox 251"/>
            <p:cNvSpPr txBox="1">
              <a:spLocks noChangeArrowheads="1"/>
            </p:cNvSpPr>
            <p:nvPr/>
          </p:nvSpPr>
          <p:spPr bwMode="auto">
            <a:xfrm>
              <a:off x="-232603" y="1775796"/>
              <a:ext cx="1409295" cy="4268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Endogenous </a:t>
              </a:r>
              <a:r>
                <a:rPr lang="en-US" sz="1000" i="1" dirty="0" err="1">
                  <a:latin typeface="Helvetica" charset="0"/>
                  <a:ea typeface="Helvetica" charset="0"/>
                  <a:cs typeface="Helvetica" charset="0"/>
                </a:rPr>
                <a:t>Cbfb</a:t>
              </a:r>
              <a:endParaRPr lang="en-US" sz="1000" i="1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2471392" y="1927403"/>
              <a:ext cx="0" cy="123630"/>
            </a:xfrm>
            <a:prstGeom prst="line">
              <a:avLst/>
            </a:prstGeom>
            <a:ln w="19050" cmpd="sng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TextBox 253"/>
            <p:cNvSpPr txBox="1">
              <a:spLocks noChangeArrowheads="1"/>
            </p:cNvSpPr>
            <p:nvPr/>
          </p:nvSpPr>
          <p:spPr bwMode="auto">
            <a:xfrm>
              <a:off x="2261307" y="1639414"/>
              <a:ext cx="631975" cy="262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000" dirty="0" err="1">
                  <a:latin typeface="Helvetica" charset="0"/>
                  <a:ea typeface="Helvetica" charset="0"/>
                  <a:cs typeface="Helvetica" charset="0"/>
                </a:rPr>
                <a:t>NcoI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5751700" y="1930790"/>
              <a:ext cx="0" cy="121937"/>
            </a:xfrm>
            <a:prstGeom prst="line">
              <a:avLst/>
            </a:prstGeom>
            <a:ln w="19050" cmpd="sng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Text Box 38"/>
          <p:cNvSpPr txBox="1">
            <a:spLocks noChangeArrowheads="1"/>
          </p:cNvSpPr>
          <p:nvPr/>
        </p:nvSpPr>
        <p:spPr bwMode="auto">
          <a:xfrm>
            <a:off x="1205149" y="1788876"/>
            <a:ext cx="11063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altLang="ja-JP" sz="1000" dirty="0">
                <a:latin typeface="Helvetica" charset="0"/>
                <a:ea typeface="Helvetica" charset="0"/>
                <a:cs typeface="Helvetica" charset="0"/>
              </a:rPr>
              <a:t>Targeting vector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6332895" y="581229"/>
            <a:ext cx="0" cy="114300"/>
          </a:xfrm>
          <a:prstGeom prst="line">
            <a:avLst/>
          </a:prstGeom>
          <a:ln w="19050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99"/>
          <p:cNvSpPr txBox="1">
            <a:spLocks noChangeArrowheads="1"/>
          </p:cNvSpPr>
          <p:nvPr/>
        </p:nvSpPr>
        <p:spPr bwMode="auto">
          <a:xfrm>
            <a:off x="6169280" y="303339"/>
            <a:ext cx="4475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>
                <a:latin typeface="Helvetica" charset="0"/>
                <a:ea typeface="Helvetica" charset="0"/>
                <a:cs typeface="Helvetica" charset="0"/>
              </a:rPr>
              <a:t>NcoI</a:t>
            </a:r>
          </a:p>
        </p:txBody>
      </p:sp>
      <p:sp>
        <p:nvSpPr>
          <p:cNvPr id="18" name="Rectangle 200"/>
          <p:cNvSpPr>
            <a:spLocks noChangeArrowheads="1"/>
          </p:cNvSpPr>
          <p:nvPr/>
        </p:nvSpPr>
        <p:spPr bwMode="auto">
          <a:xfrm>
            <a:off x="5462412" y="740416"/>
            <a:ext cx="114818" cy="75891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000"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3200757" y="933653"/>
            <a:ext cx="2420938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202"/>
          <p:cNvSpPr txBox="1">
            <a:spLocks noChangeArrowheads="1"/>
          </p:cNvSpPr>
          <p:nvPr/>
        </p:nvSpPr>
        <p:spPr bwMode="auto">
          <a:xfrm>
            <a:off x="4147490" y="936497"/>
            <a:ext cx="7683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 dirty="0">
                <a:latin typeface="Helvetica" charset="0"/>
                <a:ea typeface="Helvetica" charset="0"/>
                <a:cs typeface="Helvetica" charset="0"/>
              </a:rPr>
              <a:t>15,727bp</a:t>
            </a: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2265720" y="3149804"/>
            <a:ext cx="5516562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 bwMode="auto">
          <a:xfrm>
            <a:off x="2600682" y="3022804"/>
            <a:ext cx="238125" cy="254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4</a:t>
            </a:r>
            <a:endParaRPr lang="en-US" sz="10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561495" y="3041854"/>
            <a:ext cx="146050" cy="2349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6</a:t>
            </a:r>
            <a:endParaRPr lang="en-US" sz="10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4" name="TextBox 206"/>
          <p:cNvSpPr txBox="1">
            <a:spLocks noChangeArrowheads="1"/>
          </p:cNvSpPr>
          <p:nvPr/>
        </p:nvSpPr>
        <p:spPr bwMode="auto">
          <a:xfrm>
            <a:off x="5556766" y="2704955"/>
            <a:ext cx="4475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>
                <a:latin typeface="Helvetica" charset="0"/>
                <a:ea typeface="Helvetica" charset="0"/>
                <a:cs typeface="Helvetica" charset="0"/>
              </a:rPr>
              <a:t>NcoI</a:t>
            </a:r>
          </a:p>
        </p:txBody>
      </p:sp>
      <p:sp>
        <p:nvSpPr>
          <p:cNvPr id="25" name="TextBox 207"/>
          <p:cNvSpPr txBox="1">
            <a:spLocks noChangeArrowheads="1"/>
          </p:cNvSpPr>
          <p:nvPr/>
        </p:nvSpPr>
        <p:spPr bwMode="auto">
          <a:xfrm>
            <a:off x="1205149" y="2996850"/>
            <a:ext cx="8455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 dirty="0">
                <a:latin typeface="Helvetica" charset="0"/>
                <a:ea typeface="Helvetica" charset="0"/>
                <a:cs typeface="Helvetica" charset="0"/>
              </a:rPr>
              <a:t>Targeted </a:t>
            </a:r>
            <a:r>
              <a:rPr lang="en-US" sz="1000" i="1" dirty="0" err="1">
                <a:latin typeface="Helvetica" charset="0"/>
                <a:ea typeface="Helvetica" charset="0"/>
                <a:cs typeface="Helvetica" charset="0"/>
              </a:rPr>
              <a:t>Cbfb</a:t>
            </a:r>
            <a:endParaRPr lang="en-US" sz="1000" i="1" dirty="0">
              <a:latin typeface="Helvetica" charset="0"/>
              <a:ea typeface="Helvetica" charset="0"/>
              <a:cs typeface="Helvetica" charset="0"/>
            </a:endParaRPr>
          </a:p>
        </p:txBody>
      </p:sp>
      <p:grpSp>
        <p:nvGrpSpPr>
          <p:cNvPr id="26" name="Group 208"/>
          <p:cNvGrpSpPr>
            <a:grpSpLocks/>
          </p:cNvGrpSpPr>
          <p:nvPr/>
        </p:nvGrpSpPr>
        <p:grpSpPr bwMode="auto">
          <a:xfrm>
            <a:off x="3009299" y="2776998"/>
            <a:ext cx="731246" cy="372800"/>
            <a:chOff x="2078666" y="4020797"/>
            <a:chExt cx="755595" cy="397709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2289622" y="4294876"/>
              <a:ext cx="0" cy="123630"/>
            </a:xfrm>
            <a:prstGeom prst="line">
              <a:avLst/>
            </a:prstGeom>
            <a:ln w="19050" cmpd="sng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TextBox 245"/>
            <p:cNvSpPr txBox="1">
              <a:spLocks noChangeArrowheads="1"/>
            </p:cNvSpPr>
            <p:nvPr/>
          </p:nvSpPr>
          <p:spPr bwMode="auto">
            <a:xfrm>
              <a:off x="2078666" y="4020797"/>
              <a:ext cx="755595" cy="262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000">
                  <a:latin typeface="Helvetica" charset="0"/>
                  <a:ea typeface="Helvetica" charset="0"/>
                  <a:cs typeface="Helvetica" charset="0"/>
                </a:rPr>
                <a:t>NcoI</a:t>
              </a:r>
            </a:p>
          </p:txBody>
        </p:sp>
      </p:grpSp>
      <p:cxnSp>
        <p:nvCxnSpPr>
          <p:cNvPr id="27" name="Straight Connector 26"/>
          <p:cNvCxnSpPr/>
          <p:nvPr/>
        </p:nvCxnSpPr>
        <p:spPr bwMode="auto">
          <a:xfrm>
            <a:off x="5685195" y="3037092"/>
            <a:ext cx="0" cy="114300"/>
          </a:xfrm>
          <a:prstGeom prst="line">
            <a:avLst/>
          </a:prstGeom>
          <a:ln w="19050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 bwMode="auto">
          <a:xfrm>
            <a:off x="6388457" y="3033917"/>
            <a:ext cx="0" cy="115887"/>
          </a:xfrm>
          <a:prstGeom prst="line">
            <a:avLst/>
          </a:prstGeom>
          <a:ln w="19050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11"/>
          <p:cNvSpPr txBox="1">
            <a:spLocks noChangeArrowheads="1"/>
          </p:cNvSpPr>
          <p:nvPr/>
        </p:nvSpPr>
        <p:spPr bwMode="auto">
          <a:xfrm>
            <a:off x="6223980" y="2704955"/>
            <a:ext cx="4475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 dirty="0" err="1">
                <a:latin typeface="Helvetica" charset="0"/>
                <a:ea typeface="Helvetica" charset="0"/>
                <a:cs typeface="Helvetica" charset="0"/>
              </a:rPr>
              <a:t>NcoI</a:t>
            </a:r>
            <a:endParaRPr lang="en-US" sz="1000" dirty="0"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30" name="Straight Connector 29"/>
          <p:cNvCxnSpPr/>
          <p:nvPr/>
        </p:nvCxnSpPr>
        <p:spPr bwMode="auto">
          <a:xfrm>
            <a:off x="4621570" y="3389517"/>
            <a:ext cx="1063625" cy="0"/>
          </a:xfrm>
          <a:prstGeom prst="line">
            <a:avLst/>
          </a:prstGeom>
          <a:ln w="285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213"/>
          <p:cNvSpPr txBox="1">
            <a:spLocks noChangeArrowheads="1"/>
          </p:cNvSpPr>
          <p:nvPr/>
        </p:nvSpPr>
        <p:spPr bwMode="auto">
          <a:xfrm>
            <a:off x="4863075" y="3438183"/>
            <a:ext cx="6843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7,066bp</a:t>
            </a:r>
          </a:p>
        </p:txBody>
      </p:sp>
      <p:sp>
        <p:nvSpPr>
          <p:cNvPr id="32" name="Line 53"/>
          <p:cNvSpPr>
            <a:spLocks noChangeShapeType="1"/>
          </p:cNvSpPr>
          <p:nvPr/>
        </p:nvSpPr>
        <p:spPr bwMode="auto">
          <a:xfrm>
            <a:off x="4599099" y="1709190"/>
            <a:ext cx="0" cy="19844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3" name="TextBox 237"/>
          <p:cNvSpPr txBox="1">
            <a:spLocks noChangeArrowheads="1"/>
          </p:cNvSpPr>
          <p:nvPr/>
        </p:nvSpPr>
        <p:spPr bwMode="auto">
          <a:xfrm>
            <a:off x="4412078" y="1363946"/>
            <a:ext cx="4475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 dirty="0" err="1">
                <a:latin typeface="Helvetica" charset="0"/>
                <a:ea typeface="Helvetica" charset="0"/>
                <a:cs typeface="Helvetica" charset="0"/>
              </a:rPr>
              <a:t>NcoI</a:t>
            </a:r>
            <a:endParaRPr lang="en-US" sz="10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4034975" y="1775029"/>
            <a:ext cx="168275" cy="254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5</a:t>
            </a:r>
            <a:endParaRPr lang="en-US" sz="10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4170720" y="1776617"/>
            <a:ext cx="623887" cy="252412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MYH11</a:t>
            </a:r>
            <a:endParaRPr lang="en-US" sz="1000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6" name="Isosceles Triangle 35"/>
          <p:cNvSpPr/>
          <p:nvPr/>
        </p:nvSpPr>
        <p:spPr bwMode="auto">
          <a:xfrm rot="16200000" flipH="1">
            <a:off x="4769207" y="1889330"/>
            <a:ext cx="198437" cy="80962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0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7" name="Isosceles Triangle 36"/>
          <p:cNvSpPr/>
          <p:nvPr/>
        </p:nvSpPr>
        <p:spPr bwMode="auto">
          <a:xfrm rot="16200000" flipH="1">
            <a:off x="5515332" y="1895679"/>
            <a:ext cx="196850" cy="82550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00"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38" name="Straight Connector 37"/>
          <p:cNvCxnSpPr>
            <a:stCxn id="61" idx="1"/>
            <a:endCxn id="34" idx="1"/>
          </p:cNvCxnSpPr>
          <p:nvPr/>
        </p:nvCxnSpPr>
        <p:spPr bwMode="auto">
          <a:xfrm flipH="1">
            <a:off x="4034975" y="688385"/>
            <a:ext cx="29382" cy="1213643"/>
          </a:xfrm>
          <a:prstGeom prst="line">
            <a:avLst/>
          </a:prstGeom>
          <a:ln w="12700"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 bwMode="auto">
          <a:xfrm flipH="1">
            <a:off x="3565991" y="688385"/>
            <a:ext cx="7830" cy="1225192"/>
          </a:xfrm>
          <a:prstGeom prst="line">
            <a:avLst/>
          </a:prstGeom>
          <a:ln w="12700"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 bwMode="auto">
          <a:xfrm>
            <a:off x="4704120" y="695529"/>
            <a:ext cx="1330325" cy="1231900"/>
          </a:xfrm>
          <a:prstGeom prst="line">
            <a:avLst/>
          </a:prstGeom>
          <a:ln w="12700"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219"/>
          <p:cNvSpPr txBox="1">
            <a:spLocks noChangeArrowheads="1"/>
          </p:cNvSpPr>
          <p:nvPr/>
        </p:nvSpPr>
        <p:spPr bwMode="auto">
          <a:xfrm>
            <a:off x="4843958" y="1363946"/>
            <a:ext cx="4475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 dirty="0" err="1">
                <a:latin typeface="Helvetica" charset="0"/>
                <a:ea typeface="Helvetica" charset="0"/>
                <a:cs typeface="Helvetica" charset="0"/>
              </a:rPr>
              <a:t>NcoI</a:t>
            </a:r>
            <a:endParaRPr lang="en-US" sz="10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2" name="TextBox 220"/>
          <p:cNvSpPr txBox="1">
            <a:spLocks noChangeArrowheads="1"/>
          </p:cNvSpPr>
          <p:nvPr/>
        </p:nvSpPr>
        <p:spPr bwMode="auto">
          <a:xfrm>
            <a:off x="4504282" y="2103463"/>
            <a:ext cx="38751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DE</a:t>
            </a:r>
          </a:p>
        </p:txBody>
      </p:sp>
      <p:grpSp>
        <p:nvGrpSpPr>
          <p:cNvPr id="43" name="Group 221"/>
          <p:cNvGrpSpPr>
            <a:grpSpLocks/>
          </p:cNvGrpSpPr>
          <p:nvPr/>
        </p:nvGrpSpPr>
        <p:grpSpPr bwMode="auto">
          <a:xfrm>
            <a:off x="3613090" y="2704955"/>
            <a:ext cx="1678408" cy="872041"/>
            <a:chOff x="3815333" y="3943934"/>
            <a:chExt cx="2274206" cy="930307"/>
          </a:xfrm>
        </p:grpSpPr>
        <p:sp>
          <p:nvSpPr>
            <p:cNvPr id="46" name="Line 53"/>
            <p:cNvSpPr>
              <a:spLocks noChangeShapeType="1"/>
            </p:cNvSpPr>
            <p:nvPr/>
          </p:nvSpPr>
          <p:spPr bwMode="auto">
            <a:xfrm>
              <a:off x="5202074" y="4185122"/>
              <a:ext cx="0" cy="2117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47" name="Line 53"/>
            <p:cNvSpPr>
              <a:spLocks noChangeShapeType="1"/>
            </p:cNvSpPr>
            <p:nvPr/>
          </p:nvSpPr>
          <p:spPr bwMode="auto">
            <a:xfrm>
              <a:off x="4608175" y="4185122"/>
              <a:ext cx="0" cy="2117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48" name="TextBox 225"/>
            <p:cNvSpPr txBox="1">
              <a:spLocks noChangeArrowheads="1"/>
            </p:cNvSpPr>
            <p:nvPr/>
          </p:nvSpPr>
          <p:spPr bwMode="auto">
            <a:xfrm>
              <a:off x="4416749" y="3943934"/>
              <a:ext cx="606431" cy="262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000" dirty="0" err="1">
                  <a:latin typeface="Helvetica" charset="0"/>
                  <a:ea typeface="Helvetica" charset="0"/>
                  <a:cs typeface="Helvetica" charset="0"/>
                </a:rPr>
                <a:t>NcoI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815333" y="4264393"/>
              <a:ext cx="228009" cy="27097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rgbClr val="000000"/>
                  </a:solidFill>
                  <a:latin typeface="Helvetica" charset="0"/>
                  <a:ea typeface="Helvetica" charset="0"/>
                  <a:cs typeface="Helvetica" charset="0"/>
                </a:rPr>
                <a:t>5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011643" y="4264393"/>
              <a:ext cx="916339" cy="270971"/>
            </a:xfrm>
            <a:prstGeom prst="rect">
              <a:avLst/>
            </a:prstGeom>
            <a:pattFill prst="pct20">
              <a:fgClr>
                <a:schemeClr val="tx1"/>
              </a:fgClr>
              <a:bgClr>
                <a:schemeClr val="bg1"/>
              </a:bgClr>
            </a:patt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rgbClr val="000000"/>
                  </a:solidFill>
                  <a:latin typeface="Helvetica" charset="0"/>
                  <a:ea typeface="Helvetica" charset="0"/>
                  <a:cs typeface="Helvetica" charset="0"/>
                </a:rPr>
                <a:t>MYH11</a:t>
              </a:r>
              <a:endParaRPr lang="en-US" sz="1000" b="1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059194" y="4267780"/>
              <a:ext cx="916339" cy="255729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 err="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rPr>
                <a:t>pgkNeo</a:t>
              </a:r>
              <a:endParaRPr lang="en-US" sz="1000" b="1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52" name="Isosceles Triangle 51"/>
            <p:cNvSpPr/>
            <p:nvPr/>
          </p:nvSpPr>
          <p:spPr>
            <a:xfrm rot="16200000" flipH="1">
              <a:off x="4900417" y="4354113"/>
              <a:ext cx="210003" cy="111854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00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53" name="Isosceles Triangle 52"/>
            <p:cNvSpPr/>
            <p:nvPr/>
          </p:nvSpPr>
          <p:spPr>
            <a:xfrm rot="16200000" flipH="1">
              <a:off x="5928610" y="4354113"/>
              <a:ext cx="210003" cy="111854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00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54" name="TextBox 232"/>
            <p:cNvSpPr txBox="1">
              <a:spLocks noChangeArrowheads="1"/>
            </p:cNvSpPr>
            <p:nvPr/>
          </p:nvSpPr>
          <p:spPr bwMode="auto">
            <a:xfrm>
              <a:off x="5000994" y="3943934"/>
              <a:ext cx="606431" cy="262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000">
                  <a:latin typeface="Helvetica" charset="0"/>
                  <a:ea typeface="Helvetica" charset="0"/>
                  <a:cs typeface="Helvetica" charset="0"/>
                </a:rPr>
                <a:t>NcoI</a:t>
              </a:r>
            </a:p>
          </p:txBody>
        </p:sp>
        <p:sp>
          <p:nvSpPr>
            <p:cNvPr id="55" name="TextBox 233"/>
            <p:cNvSpPr txBox="1">
              <a:spLocks noChangeArrowheads="1"/>
            </p:cNvSpPr>
            <p:nvPr/>
          </p:nvSpPr>
          <p:spPr bwMode="auto">
            <a:xfrm>
              <a:off x="4408960" y="4611569"/>
              <a:ext cx="519971" cy="262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000" dirty="0">
                  <a:solidFill>
                    <a:srgbClr val="000000"/>
                  </a:solidFill>
                  <a:latin typeface="Helvetica" charset="0"/>
                  <a:ea typeface="Helvetica" charset="0"/>
                  <a:cs typeface="Helvetica" charset="0"/>
                </a:rPr>
                <a:t>DE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4646196" y="4537057"/>
              <a:ext cx="0" cy="115163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22"/>
          <p:cNvSpPr>
            <a:spLocks noChangeArrowheads="1"/>
          </p:cNvSpPr>
          <p:nvPr/>
        </p:nvSpPr>
        <p:spPr bwMode="auto">
          <a:xfrm>
            <a:off x="5564147" y="3188499"/>
            <a:ext cx="114818" cy="758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00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45" name="Picture 303" descr="C3C4.t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01"/>
          <a:stretch/>
        </p:blipFill>
        <p:spPr bwMode="auto">
          <a:xfrm flipH="1">
            <a:off x="1338698" y="4583207"/>
            <a:ext cx="1001688" cy="1221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2264"/>
          <p:cNvSpPr txBox="1">
            <a:spLocks noChangeArrowheads="1"/>
          </p:cNvSpPr>
          <p:nvPr/>
        </p:nvSpPr>
        <p:spPr bwMode="auto">
          <a:xfrm>
            <a:off x="1010178" y="4946301"/>
            <a:ext cx="49392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 dirty="0">
                <a:latin typeface="Helvetica" charset="0"/>
                <a:ea typeface="Helvetica" charset="0"/>
                <a:cs typeface="Helvetica" charset="0"/>
              </a:rPr>
              <a:t>WT</a:t>
            </a:r>
          </a:p>
        </p:txBody>
      </p:sp>
      <p:sp>
        <p:nvSpPr>
          <p:cNvPr id="8" name="TextBox 306"/>
          <p:cNvSpPr txBox="1">
            <a:spLocks noChangeArrowheads="1"/>
          </p:cNvSpPr>
          <p:nvPr/>
        </p:nvSpPr>
        <p:spPr bwMode="auto">
          <a:xfrm>
            <a:off x="876946" y="5504380"/>
            <a:ext cx="6384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 dirty="0" err="1" smtClean="0">
                <a:latin typeface="Helvetica" charset="0"/>
                <a:ea typeface="Helvetica" charset="0"/>
                <a:cs typeface="Helvetica" charset="0"/>
              </a:rPr>
              <a:t>mDE</a:t>
            </a:r>
            <a:endParaRPr lang="en-US" sz="10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9039" y="26190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charset="0"/>
                <a:ea typeface="Helvetica" charset="0"/>
                <a:cs typeface="Helvetica" charset="0"/>
              </a:rPr>
              <a:t>a</a:t>
            </a:r>
          </a:p>
        </p:txBody>
      </p:sp>
      <p:sp>
        <p:nvSpPr>
          <p:cNvPr id="79" name="Line 53"/>
          <p:cNvSpPr>
            <a:spLocks noChangeShapeType="1"/>
          </p:cNvSpPr>
          <p:nvPr/>
        </p:nvSpPr>
        <p:spPr bwMode="auto">
          <a:xfrm>
            <a:off x="4667640" y="1703579"/>
            <a:ext cx="0" cy="19844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80" name="Line 53"/>
          <p:cNvSpPr>
            <a:spLocks noChangeShapeType="1"/>
          </p:cNvSpPr>
          <p:nvPr/>
        </p:nvSpPr>
        <p:spPr bwMode="auto">
          <a:xfrm>
            <a:off x="5395174" y="1715128"/>
            <a:ext cx="0" cy="19844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94820" y="4236956"/>
            <a:ext cx="443564" cy="366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latin typeface="Helvetica" charset="0"/>
                <a:ea typeface="Helvetica" charset="0"/>
                <a:cs typeface="Helvetica" charset="0"/>
              </a:rPr>
              <a:t>b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0" name="Rectangle 222"/>
          <p:cNvSpPr>
            <a:spLocks noChangeArrowheads="1"/>
          </p:cNvSpPr>
          <p:nvPr/>
        </p:nvSpPr>
        <p:spPr bwMode="auto">
          <a:xfrm>
            <a:off x="4427470" y="3662202"/>
            <a:ext cx="114818" cy="7589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000">
              <a:latin typeface="Helvetica" charset="0"/>
              <a:ea typeface="Helvetica" charset="0"/>
              <a:cs typeface="Helvetica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3609878" y="3218909"/>
            <a:ext cx="2518015" cy="3397225"/>
            <a:chOff x="7969182" y="3146969"/>
            <a:chExt cx="2518015" cy="3397225"/>
          </a:xfrm>
        </p:grpSpPr>
        <p:cxnSp>
          <p:nvCxnSpPr>
            <p:cNvPr id="74" name="Straight Arrow Connector 73"/>
            <p:cNvCxnSpPr/>
            <p:nvPr/>
          </p:nvCxnSpPr>
          <p:spPr>
            <a:xfrm flipH="1">
              <a:off x="9299260" y="4807599"/>
              <a:ext cx="271547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flipH="1">
              <a:off x="9299260" y="6001967"/>
              <a:ext cx="271547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9537678" y="5880649"/>
              <a:ext cx="7277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Helvetica" charset="0"/>
                  <a:ea typeface="Helvetica" charset="0"/>
                  <a:cs typeface="Helvetica" charset="0"/>
                </a:rPr>
                <a:t>CBFβ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9570807" y="4642109"/>
              <a:ext cx="9163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Helvetica" charset="0"/>
                  <a:ea typeface="Helvetica" charset="0"/>
                  <a:cs typeface="Helvetica" charset="0"/>
                </a:rPr>
                <a:t>CBFβ-SMMHC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pic>
          <p:nvPicPr>
            <p:cNvPr id="73" name="Picture 72" descr="Cmut WB2015-03-08 14hr 05min 07sec.tif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7969182" y="4351966"/>
              <a:ext cx="1312895" cy="21922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9" name="TextBox 88"/>
            <p:cNvSpPr txBox="1"/>
            <p:nvPr/>
          </p:nvSpPr>
          <p:spPr>
            <a:xfrm rot="17779288">
              <a:off x="8212953" y="3976675"/>
              <a:ext cx="57731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Helvetica" charset="0"/>
                  <a:ea typeface="Helvetica" charset="0"/>
                  <a:cs typeface="Helvetica" charset="0"/>
                </a:rPr>
                <a:t>WT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 rot="18049241">
              <a:off x="8361187" y="3685001"/>
              <a:ext cx="13101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err="1" smtClean="0">
                  <a:latin typeface="Helvetica" charset="0"/>
                  <a:ea typeface="Helvetica" charset="0"/>
                  <a:cs typeface="Helvetica" charset="0"/>
                </a:rPr>
                <a:t>Cbfb</a:t>
              </a:r>
              <a:r>
                <a:rPr lang="en-US" sz="1000" i="1" baseline="30000" dirty="0" smtClean="0">
                  <a:latin typeface="Helvetica" charset="0"/>
                  <a:ea typeface="Helvetica" charset="0"/>
                  <a:cs typeface="Helvetica" charset="0"/>
                </a:rPr>
                <a:t>+/MYH11</a:t>
              </a:r>
              <a:endParaRPr lang="en-US" sz="1000" i="1" baseline="30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 rot="17922489">
              <a:off x="8675799" y="3678922"/>
              <a:ext cx="13101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err="1" smtClean="0">
                  <a:latin typeface="Helvetica" charset="0"/>
                  <a:ea typeface="Helvetica" charset="0"/>
                  <a:cs typeface="Helvetica" charset="0"/>
                </a:rPr>
                <a:t>Cbfb</a:t>
              </a:r>
              <a:r>
                <a:rPr lang="en-US" sz="1000" i="1" baseline="30000" dirty="0" smtClean="0">
                  <a:latin typeface="Helvetica" charset="0"/>
                  <a:ea typeface="Helvetica" charset="0"/>
                  <a:cs typeface="Helvetica" charset="0"/>
                </a:rPr>
                <a:t>+/</a:t>
              </a:r>
              <a:r>
                <a:rPr lang="en-US" sz="1000" i="1" baseline="30000" dirty="0" err="1" smtClean="0">
                  <a:latin typeface="Helvetica" charset="0"/>
                  <a:ea typeface="Helvetica" charset="0"/>
                  <a:cs typeface="Helvetica" charset="0"/>
                </a:rPr>
                <a:t>mDE</a:t>
              </a:r>
              <a:endParaRPr lang="en-US" sz="1000" i="1" baseline="30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sp>
        <p:nvSpPr>
          <p:cNvPr id="100" name="Rectangle 99"/>
          <p:cNvSpPr/>
          <p:nvPr/>
        </p:nvSpPr>
        <p:spPr>
          <a:xfrm>
            <a:off x="3296972" y="412431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latin typeface="Helvetica" charset="0"/>
                <a:ea typeface="Helvetica" charset="0"/>
                <a:cs typeface="Helvetica" charset="0"/>
              </a:rPr>
              <a:t>c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42902" y="1508491"/>
            <a:ext cx="6224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Helvetica" charset="0"/>
                <a:ea typeface="Helvetica" charset="0"/>
                <a:cs typeface="Helvetica" charset="0"/>
              </a:rPr>
              <a:t>BamH1</a:t>
            </a:r>
            <a:endParaRPr lang="en-US" sz="10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142791" y="1529952"/>
            <a:ext cx="6224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Helvetica" charset="0"/>
                <a:ea typeface="Helvetica" charset="0"/>
                <a:cs typeface="Helvetica" charset="0"/>
              </a:rPr>
              <a:t>BamH1</a:t>
            </a:r>
            <a:endParaRPr lang="en-US" sz="10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397979" y="4330732"/>
            <a:ext cx="11908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Helvetica" charset="0"/>
                <a:ea typeface="Helvetica" charset="0"/>
                <a:cs typeface="Helvetica" charset="0"/>
              </a:rPr>
              <a:t>1    2    3     4	</a:t>
            </a:r>
            <a:endParaRPr lang="en-US" sz="1000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6824" y="4047435"/>
            <a:ext cx="2178759" cy="258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156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79296" y="136851"/>
            <a:ext cx="2977567" cy="4150131"/>
            <a:chOff x="267848" y="524039"/>
            <a:chExt cx="3715035" cy="5982336"/>
          </a:xfrm>
        </p:grpSpPr>
        <p:pic>
          <p:nvPicPr>
            <p:cNvPr id="5" name="Picture 4" descr="canonical pathway.jpe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667" b="4191"/>
            <a:stretch/>
          </p:blipFill>
          <p:spPr>
            <a:xfrm>
              <a:off x="267848" y="1384300"/>
              <a:ext cx="3715035" cy="512207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2658214" y="956780"/>
              <a:ext cx="1142600" cy="27711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i="1" dirty="0" err="1">
                  <a:latin typeface="Helvetica" charset="0"/>
                  <a:ea typeface="Helvetica" charset="0"/>
                  <a:cs typeface="Helvetica" charset="0"/>
                </a:rPr>
                <a:t>Cbfb</a:t>
              </a:r>
              <a:r>
                <a:rPr lang="en-US" sz="800" i="1" baseline="30000" dirty="0">
                  <a:latin typeface="Helvetica" charset="0"/>
                  <a:ea typeface="Helvetica" charset="0"/>
                  <a:cs typeface="Helvetica" charset="0"/>
                </a:rPr>
                <a:t>+/MYH11</a:t>
              </a:r>
              <a:endParaRPr lang="en-US" sz="8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2965992" y="956780"/>
              <a:ext cx="1142600" cy="27711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i="1" dirty="0" err="1" smtClean="0">
                  <a:latin typeface="Helvetica" charset="0"/>
                  <a:ea typeface="Helvetica" charset="0"/>
                  <a:cs typeface="Helvetica" charset="0"/>
                </a:rPr>
                <a:t>Cbfb</a:t>
              </a:r>
              <a:r>
                <a:rPr lang="en-US" sz="800" i="1" baseline="30000" dirty="0" smtClean="0">
                  <a:latin typeface="Helvetica" charset="0"/>
                  <a:ea typeface="Helvetica" charset="0"/>
                  <a:cs typeface="Helvetica" charset="0"/>
                </a:rPr>
                <a:t>-/-</a:t>
              </a:r>
              <a:endParaRPr lang="en-US" sz="8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3228427" y="956780"/>
              <a:ext cx="1142600" cy="27711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i="1" dirty="0" err="1" smtClean="0">
                  <a:latin typeface="Helvetica" charset="0"/>
                  <a:ea typeface="Helvetica" charset="0"/>
                  <a:cs typeface="Helvetica" charset="0"/>
                </a:rPr>
                <a:t>Cbfb</a:t>
              </a:r>
              <a:r>
                <a:rPr lang="en-US" sz="800" i="1" baseline="30000" dirty="0" err="1" smtClean="0">
                  <a:latin typeface="Helvetica" charset="0"/>
                  <a:ea typeface="Helvetica" charset="0"/>
                  <a:cs typeface="Helvetica" charset="0"/>
                </a:rPr>
                <a:t>mDE</a:t>
              </a:r>
              <a:r>
                <a:rPr lang="en-US" sz="800" i="1" baseline="30000" dirty="0" smtClean="0">
                  <a:latin typeface="Helvetica" charset="0"/>
                  <a:ea typeface="Helvetica" charset="0"/>
                  <a:cs typeface="Helvetica" charset="0"/>
                </a:rPr>
                <a:t>/</a:t>
              </a:r>
              <a:r>
                <a:rPr lang="en-US" sz="800" i="1" baseline="30000" dirty="0" err="1" smtClean="0">
                  <a:latin typeface="Helvetica" charset="0"/>
                  <a:ea typeface="Helvetica" charset="0"/>
                  <a:cs typeface="Helvetica" charset="0"/>
                </a:rPr>
                <a:t>mDE</a:t>
              </a:r>
              <a:endParaRPr lang="en-US" sz="8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041057" y="189140"/>
            <a:ext cx="2546078" cy="3958457"/>
            <a:chOff x="4815530" y="698901"/>
            <a:chExt cx="3729210" cy="5884779"/>
          </a:xfrm>
        </p:grpSpPr>
        <p:pic>
          <p:nvPicPr>
            <p:cNvPr id="10" name="Picture 9" descr="disease fuc.jpe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955" b="20992"/>
            <a:stretch/>
          </p:blipFill>
          <p:spPr>
            <a:xfrm>
              <a:off x="4815530" y="1485900"/>
              <a:ext cx="3711813" cy="509778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 rot="16200000">
              <a:off x="7231944" y="1098930"/>
              <a:ext cx="1142599" cy="34254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i="1" dirty="0" err="1">
                  <a:latin typeface="Helvetica" charset="0"/>
                  <a:ea typeface="Helvetica" charset="0"/>
                  <a:cs typeface="Helvetica" charset="0"/>
                </a:rPr>
                <a:t>Cbfb</a:t>
              </a:r>
              <a:r>
                <a:rPr lang="en-US" sz="800" i="1" baseline="30000" dirty="0">
                  <a:latin typeface="Helvetica" charset="0"/>
                  <a:ea typeface="Helvetica" charset="0"/>
                  <a:cs typeface="Helvetica" charset="0"/>
                </a:rPr>
                <a:t>+/MYH11</a:t>
              </a:r>
              <a:endParaRPr lang="en-US" sz="8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7539731" y="1098934"/>
              <a:ext cx="1142599" cy="34254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i="1" dirty="0" err="1" smtClean="0">
                  <a:latin typeface="Helvetica" charset="0"/>
                  <a:ea typeface="Helvetica" charset="0"/>
                  <a:cs typeface="Helvetica" charset="0"/>
                </a:rPr>
                <a:t>Cbfb</a:t>
              </a:r>
              <a:r>
                <a:rPr lang="en-US" sz="800" i="1" baseline="30000" dirty="0" smtClean="0">
                  <a:latin typeface="Helvetica" charset="0"/>
                  <a:ea typeface="Helvetica" charset="0"/>
                  <a:cs typeface="Helvetica" charset="0"/>
                </a:rPr>
                <a:t>-/-</a:t>
              </a:r>
              <a:endParaRPr lang="en-US" sz="8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7802169" y="1098934"/>
              <a:ext cx="1142599" cy="34254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i="1" dirty="0" err="1" smtClean="0">
                  <a:latin typeface="Helvetica" charset="0"/>
                  <a:ea typeface="Helvetica" charset="0"/>
                  <a:cs typeface="Helvetica" charset="0"/>
                </a:rPr>
                <a:t>Cbfb</a:t>
              </a:r>
              <a:r>
                <a:rPr lang="en-US" sz="800" i="1" baseline="30000" dirty="0" err="1" smtClean="0">
                  <a:latin typeface="Helvetica" charset="0"/>
                  <a:ea typeface="Helvetica" charset="0"/>
                  <a:cs typeface="Helvetica" charset="0"/>
                </a:rPr>
                <a:t>mDE</a:t>
              </a:r>
              <a:r>
                <a:rPr lang="en-US" sz="800" i="1" baseline="30000" dirty="0" smtClean="0">
                  <a:latin typeface="Helvetica" charset="0"/>
                  <a:ea typeface="Helvetica" charset="0"/>
                  <a:cs typeface="Helvetica" charset="0"/>
                </a:rPr>
                <a:t>/</a:t>
              </a:r>
              <a:r>
                <a:rPr lang="en-US" sz="800" i="1" baseline="30000" dirty="0" err="1" smtClean="0">
                  <a:latin typeface="Helvetica" charset="0"/>
                  <a:ea typeface="Helvetica" charset="0"/>
                  <a:cs typeface="Helvetica" charset="0"/>
                </a:rPr>
                <a:t>mDE</a:t>
              </a:r>
              <a:endParaRPr lang="en-US" sz="8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82523" y="128626"/>
            <a:ext cx="443564" cy="366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659659" y="113978"/>
            <a:ext cx="443564" cy="366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2" name="Rectangle 1"/>
          <p:cNvSpPr/>
          <p:nvPr/>
        </p:nvSpPr>
        <p:spPr>
          <a:xfrm>
            <a:off x="998483" y="4519448"/>
            <a:ext cx="721210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Supplementary </a:t>
            </a:r>
            <a:r>
              <a:rPr lang="en-US" b="1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Figure </a:t>
            </a:r>
            <a:r>
              <a:rPr lang="en-US" b="1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S8. 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Pathway analyses of microarray data from PB cells of </a:t>
            </a:r>
            <a:r>
              <a:rPr lang="en-US" i="1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Cbfb</a:t>
            </a:r>
            <a:r>
              <a:rPr lang="en-US" i="1" baseline="30000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mDE</a:t>
            </a:r>
            <a:r>
              <a:rPr lang="en-US" i="1" baseline="30000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/</a:t>
            </a:r>
            <a:r>
              <a:rPr lang="en-US" i="1" baseline="30000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mDE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and </a:t>
            </a:r>
            <a:r>
              <a:rPr lang="en-US" i="1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Cbfb</a:t>
            </a:r>
            <a:r>
              <a:rPr lang="en-US" i="1" baseline="30000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+/MYH11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embryos at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E12.0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. (</a:t>
            </a:r>
            <a:r>
              <a:rPr lang="en-US" b="1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a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) Canonical pathway analysis of microarray data by IPA showed that genes in the indicated pathways were mostly downregulated in </a:t>
            </a:r>
            <a:r>
              <a:rPr lang="en-US" i="1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Cbfb</a:t>
            </a:r>
            <a:r>
              <a:rPr lang="en-US" i="1" baseline="30000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mDE</a:t>
            </a:r>
            <a:r>
              <a:rPr lang="en-US" i="1" baseline="30000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/</a:t>
            </a:r>
            <a:r>
              <a:rPr lang="en-US" i="1" baseline="30000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mDE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embryos while they were mostly upregulated in </a:t>
            </a:r>
            <a:r>
              <a:rPr lang="en-US" i="1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Cbfb</a:t>
            </a:r>
            <a:r>
              <a:rPr lang="en-US" i="1" baseline="30000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+/MYH11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. (</a:t>
            </a:r>
            <a:r>
              <a:rPr lang="en-US" b="1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b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) Disease and biological function analysis. Blue color indicates pathway inhibition and orange color indicates activated pathways.</a:t>
            </a:r>
            <a:endParaRPr lang="en-US" sz="1200" dirty="0">
              <a:effectLst/>
              <a:latin typeface="Calibri" charset="0"/>
              <a:ea typeface="DengXian" charset="-122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022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498269" y="46520"/>
            <a:ext cx="4314542" cy="5057477"/>
            <a:chOff x="463342" y="854480"/>
            <a:chExt cx="4314542" cy="5057477"/>
          </a:xfrm>
        </p:grpSpPr>
        <p:sp>
          <p:nvSpPr>
            <p:cNvPr id="5" name="TextBox 4"/>
            <p:cNvSpPr txBox="1"/>
            <p:nvPr/>
          </p:nvSpPr>
          <p:spPr>
            <a:xfrm>
              <a:off x="2302196" y="5604180"/>
              <a:ext cx="14076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Helvetica" charset="0"/>
                  <a:ea typeface="Helvetica" charset="0"/>
                  <a:cs typeface="Helvetica" charset="0"/>
                </a:rPr>
                <a:t>Genotype</a:t>
              </a:r>
              <a:endParaRPr 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-958779" y="3165819"/>
              <a:ext cx="36542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Helvetica" charset="0"/>
                  <a:ea typeface="Helvetica" charset="0"/>
                  <a:cs typeface="Helvetica" charset="0"/>
                </a:rPr>
                <a:t>Total expressed gene numbers (FPKM≥10)</a:t>
              </a:r>
              <a:endParaRPr 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graphicFrame>
          <p:nvGraphicFramePr>
            <p:cNvPr id="8" name="Chart 7"/>
            <p:cNvGraphicFramePr>
              <a:graphicFrameLocks/>
            </p:cNvGraphicFramePr>
            <p:nvPr>
              <p:extLst/>
            </p:nvPr>
          </p:nvGraphicFramePr>
          <p:xfrm>
            <a:off x="1173490" y="1733484"/>
            <a:ext cx="3604394" cy="40687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0" name="Straight Connector 9"/>
            <p:cNvCxnSpPr/>
            <p:nvPr/>
          </p:nvCxnSpPr>
          <p:spPr>
            <a:xfrm>
              <a:off x="3050022" y="1773538"/>
              <a:ext cx="1326757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007432" y="1937219"/>
              <a:ext cx="959134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007432" y="1562170"/>
              <a:ext cx="9546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Helvetica" charset="0"/>
                  <a:ea typeface="Helvetica" charset="0"/>
                  <a:cs typeface="Helvetica" charset="0"/>
                </a:rPr>
                <a:t>p=0.001</a:t>
              </a:r>
              <a:endParaRPr 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00812" y="1369613"/>
              <a:ext cx="818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Helvetica" charset="0"/>
                  <a:ea typeface="Helvetica" charset="0"/>
                  <a:cs typeface="Helvetica" charset="0"/>
                </a:rPr>
                <a:t>P&lt;0.05</a:t>
              </a:r>
              <a:endParaRPr 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3342" y="854480"/>
              <a:ext cx="1420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latin typeface="Helvetica" charset="0"/>
                  <a:ea typeface="Helvetica" charset="0"/>
                  <a:cs typeface="Helvetica" charset="0"/>
                </a:rPr>
                <a:t>b</a:t>
              </a:r>
              <a:endParaRPr lang="en-US" b="1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33602" y="35757"/>
            <a:ext cx="3423274" cy="4868012"/>
            <a:chOff x="5108133" y="756204"/>
            <a:chExt cx="3423274" cy="4868012"/>
          </a:xfrm>
        </p:grpSpPr>
        <p:graphicFrame>
          <p:nvGraphicFramePr>
            <p:cNvPr id="16" name="Chart 15"/>
            <p:cNvGraphicFramePr>
              <a:graphicFrameLocks/>
            </p:cNvGraphicFramePr>
            <p:nvPr>
              <p:extLst/>
            </p:nvPr>
          </p:nvGraphicFramePr>
          <p:xfrm>
            <a:off x="5818281" y="1178066"/>
            <a:ext cx="2713126" cy="39687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 rot="16200000">
              <a:off x="3775820" y="2954500"/>
              <a:ext cx="36808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Helvetica" charset="0"/>
                  <a:ea typeface="Helvetica" charset="0"/>
                  <a:cs typeface="Helvetica" charset="0"/>
                </a:rPr>
                <a:t>Differentially </a:t>
              </a:r>
              <a:r>
                <a:rPr lang="en-US" sz="1400">
                  <a:latin typeface="Helvetica" charset="0"/>
                  <a:ea typeface="Helvetica" charset="0"/>
                  <a:cs typeface="Helvetica" charset="0"/>
                </a:rPr>
                <a:t>Expressed/total genes (%) </a:t>
              </a:r>
              <a:endParaRPr 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471016" y="5316439"/>
              <a:ext cx="14076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Helvetica" charset="0"/>
                  <a:ea typeface="Helvetica" charset="0"/>
                  <a:cs typeface="Helvetica" charset="0"/>
                </a:rPr>
                <a:t>Genotype</a:t>
              </a:r>
              <a:endParaRPr 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108133" y="756204"/>
              <a:ext cx="1420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latin typeface="Helvetica" charset="0"/>
                  <a:ea typeface="Helvetica" charset="0"/>
                  <a:cs typeface="Helvetica" charset="0"/>
                </a:rPr>
                <a:t>a</a:t>
              </a:r>
              <a:endParaRPr lang="en-US" b="1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13447" y="5103997"/>
            <a:ext cx="86078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  <a:ea typeface="Helvetica" charset="0"/>
                <a:cs typeface="Helvetica" charset="0"/>
              </a:rPr>
              <a:t>Supplementary Figure S9. </a:t>
            </a:r>
            <a:r>
              <a:rPr lang="en-US" dirty="0" smtClean="0">
                <a:latin typeface="+mj-lt"/>
                <a:ea typeface="Helvetica" charset="0"/>
                <a:cs typeface="Helvetica" charset="0"/>
              </a:rPr>
              <a:t>Numbers of differentially expressed and total expressed genes by RNA-</a:t>
            </a:r>
            <a:r>
              <a:rPr lang="en-US" dirty="0" err="1" smtClean="0">
                <a:latin typeface="+mj-lt"/>
                <a:ea typeface="Helvetica" charset="0"/>
                <a:cs typeface="Helvetica" charset="0"/>
              </a:rPr>
              <a:t>Seq</a:t>
            </a:r>
            <a:r>
              <a:rPr lang="en-US" dirty="0" smtClean="0">
                <a:latin typeface="+mj-lt"/>
                <a:ea typeface="Helvetica" charset="0"/>
                <a:cs typeface="Helvetica" charset="0"/>
              </a:rPr>
              <a:t> analysis.</a:t>
            </a:r>
            <a:r>
              <a:rPr lang="en-US" b="1" dirty="0" smtClean="0">
                <a:latin typeface="+mj-lt"/>
                <a:ea typeface="Helvetica" charset="0"/>
                <a:cs typeface="Helvetica" charset="0"/>
              </a:rPr>
              <a:t>  (a</a:t>
            </a:r>
            <a:r>
              <a:rPr lang="en-US" dirty="0" smtClean="0">
                <a:latin typeface="+mj-lt"/>
                <a:ea typeface="Helvetica" charset="0"/>
                <a:cs typeface="Helvetica" charset="0"/>
              </a:rPr>
              <a:t>) </a:t>
            </a:r>
            <a:r>
              <a:rPr lang="en-US" dirty="0">
                <a:latin typeface="+mj-lt"/>
                <a:ea typeface="Helvetica" charset="0"/>
                <a:cs typeface="Helvetica" charset="0"/>
              </a:rPr>
              <a:t>Ratio of differentially expressed </a:t>
            </a:r>
            <a:r>
              <a:rPr lang="en-US" dirty="0" smtClean="0">
                <a:latin typeface="+mj-lt"/>
                <a:ea typeface="Helvetica" charset="0"/>
                <a:cs typeface="Helvetica" charset="0"/>
              </a:rPr>
              <a:t>genes/ </a:t>
            </a:r>
            <a:r>
              <a:rPr lang="en-US" dirty="0">
                <a:latin typeface="+mj-lt"/>
                <a:ea typeface="Helvetica" charset="0"/>
                <a:cs typeface="Helvetica" charset="0"/>
              </a:rPr>
              <a:t>total expressed </a:t>
            </a:r>
            <a:r>
              <a:rPr lang="en-US" dirty="0" smtClean="0">
                <a:latin typeface="+mj-lt"/>
                <a:ea typeface="Helvetica" charset="0"/>
                <a:cs typeface="Helvetica" charset="0"/>
              </a:rPr>
              <a:t>genes (</a:t>
            </a:r>
            <a:r>
              <a:rPr lang="en-US" dirty="0">
                <a:latin typeface="+mj-lt"/>
                <a:ea typeface="Helvetica" charset="0"/>
                <a:cs typeface="Helvetica" charset="0"/>
              </a:rPr>
              <a:t>average of three samples). </a:t>
            </a:r>
            <a:r>
              <a:rPr lang="en-US" dirty="0" smtClean="0">
                <a:latin typeface="+mj-lt"/>
                <a:ea typeface="Helvetica" charset="0"/>
                <a:cs typeface="Helvetica" charset="0"/>
              </a:rPr>
              <a:t>(</a:t>
            </a:r>
            <a:r>
              <a:rPr lang="en-US" b="1" dirty="0">
                <a:latin typeface="+mj-lt"/>
                <a:ea typeface="Helvetica" charset="0"/>
                <a:cs typeface="Helvetica" charset="0"/>
              </a:rPr>
              <a:t>b</a:t>
            </a:r>
            <a:r>
              <a:rPr lang="en-US" dirty="0" smtClean="0">
                <a:latin typeface="+mj-lt"/>
                <a:ea typeface="Helvetica" charset="0"/>
                <a:cs typeface="Helvetica" charset="0"/>
              </a:rPr>
              <a:t>) </a:t>
            </a:r>
            <a:r>
              <a:rPr lang="en-US" dirty="0">
                <a:latin typeface="+mj-lt"/>
                <a:ea typeface="Helvetica" charset="0"/>
                <a:cs typeface="Helvetica" charset="0"/>
              </a:rPr>
              <a:t>Total expressed gene numbers from two sets of </a:t>
            </a:r>
            <a:r>
              <a:rPr lang="en-US" dirty="0" smtClean="0">
                <a:latin typeface="+mj-lt"/>
                <a:ea typeface="Helvetica" charset="0"/>
                <a:cs typeface="Helvetica" charset="0"/>
              </a:rPr>
              <a:t>RNA-</a:t>
            </a:r>
            <a:r>
              <a:rPr lang="en-US" dirty="0" err="1" smtClean="0">
                <a:latin typeface="+mj-lt"/>
                <a:ea typeface="Helvetica" charset="0"/>
                <a:cs typeface="Helvetica" charset="0"/>
              </a:rPr>
              <a:t>Seq</a:t>
            </a:r>
            <a:r>
              <a:rPr lang="en-US" dirty="0" smtClean="0">
                <a:latin typeface="+mj-lt"/>
                <a:ea typeface="Helvetica" charset="0"/>
                <a:cs typeface="Helvetica" charset="0"/>
              </a:rPr>
              <a:t> samples. </a:t>
            </a:r>
            <a:r>
              <a:rPr lang="en-US" dirty="0">
                <a:latin typeface="+mj-lt"/>
              </a:rPr>
              <a:t>RSEM was used to obtain </a:t>
            </a:r>
            <a:r>
              <a:rPr lang="en-US" dirty="0" smtClean="0">
                <a:latin typeface="+mj-lt"/>
              </a:rPr>
              <a:t>RNA-</a:t>
            </a:r>
            <a:r>
              <a:rPr lang="en-US" dirty="0" err="1" smtClean="0">
                <a:latin typeface="+mj-lt"/>
              </a:rPr>
              <a:t>Seq</a:t>
            </a:r>
            <a:r>
              <a:rPr lang="en-US" dirty="0" smtClean="0">
                <a:latin typeface="+mj-lt"/>
              </a:rPr>
              <a:t> count and to estimate the transcript abundance level. </a:t>
            </a:r>
            <a:r>
              <a:rPr lang="en-US" dirty="0" smtClean="0">
                <a:latin typeface="+mj-lt"/>
                <a:ea typeface="Helvetica" charset="0"/>
                <a:cs typeface="Helvetica" charset="0"/>
              </a:rPr>
              <a:t>Genes were </a:t>
            </a:r>
            <a:r>
              <a:rPr lang="en-US" dirty="0">
                <a:latin typeface="+mj-lt"/>
                <a:ea typeface="Helvetica" charset="0"/>
                <a:cs typeface="Helvetica" charset="0"/>
              </a:rPr>
              <a:t>considered expressed if the average FPKM </a:t>
            </a:r>
            <a:r>
              <a:rPr lang="en-US" dirty="0" smtClean="0">
                <a:latin typeface="+mj-lt"/>
                <a:ea typeface="Helvetica" charset="0"/>
                <a:cs typeface="Helvetica" charset="0"/>
              </a:rPr>
              <a:t>was ≥ </a:t>
            </a:r>
            <a:r>
              <a:rPr lang="en-US" dirty="0">
                <a:latin typeface="+mj-lt"/>
                <a:ea typeface="Helvetica" charset="0"/>
                <a:cs typeface="Helvetica" charset="0"/>
              </a:rPr>
              <a:t>10.</a:t>
            </a:r>
          </a:p>
        </p:txBody>
      </p:sp>
    </p:spTree>
    <p:extLst>
      <p:ext uri="{BB962C8B-B14F-4D97-AF65-F5344CB8AC3E}">
        <p14:creationId xmlns:p14="http://schemas.microsoft.com/office/powerpoint/2010/main" val="438213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40524" y="441435"/>
            <a:ext cx="737826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Supplementary Figure S1</a:t>
            </a:r>
            <a:r>
              <a:rPr lang="en-US" b="1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.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</a:t>
            </a:r>
            <a:r>
              <a:rPr lang="en-US" i="1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Cbfb-MYH11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C-terminal 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DE mutation </a:t>
            </a:r>
            <a:r>
              <a:rPr lang="en-US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knockin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(</a:t>
            </a:r>
            <a:r>
              <a:rPr lang="en-US" i="1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Cbfb</a:t>
            </a:r>
            <a:r>
              <a:rPr lang="en-US" i="1" baseline="30000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+/</a:t>
            </a:r>
            <a:r>
              <a:rPr lang="en-US" i="1" baseline="30000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mDE</a:t>
            </a:r>
            <a:r>
              <a:rPr lang="en-US" i="1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)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design. (</a:t>
            </a:r>
            <a:r>
              <a:rPr lang="en-US" b="1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a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) Schematic representation of the targeting strategy. Genomic DNA was cut by </a:t>
            </a:r>
            <a:r>
              <a:rPr lang="en-US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NcoI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and probed with 0.2C (solid block) and Neo Probe (grey box). DE: the mutations in the D&amp;E helices.  (</a:t>
            </a:r>
            <a:r>
              <a:rPr lang="en-US" b="1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b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) Southern blot hybridization of 4 mouse embryonic stem cell lines (No.1-4) with probe 0.2C to show the wildtype band (top) in all 4 lines and the mutated DE </a:t>
            </a:r>
            <a:r>
              <a:rPr lang="en-US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knockin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band (bottom) only in line No.1, which was used to generate the DE </a:t>
            </a:r>
            <a:r>
              <a:rPr lang="en-US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knockin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mice.  (</a:t>
            </a:r>
            <a:r>
              <a:rPr lang="en-US" b="1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) Representative western blot that shows the endogenous CBFβ bands in all BM samples with the indicated genotype, and the CBFβ-SMMHC </a:t>
            </a:r>
            <a:r>
              <a:rPr lang="en-US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knockin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protein bands (same size with or without the DE mutation) in </a:t>
            </a:r>
            <a:r>
              <a:rPr lang="en-US" i="1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Cbfb</a:t>
            </a:r>
            <a:r>
              <a:rPr lang="en-US" i="1" baseline="30000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+/MYH11 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and </a:t>
            </a:r>
            <a:r>
              <a:rPr lang="en-US" i="1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Cbfb</a:t>
            </a:r>
            <a:r>
              <a:rPr lang="en-US" i="1" baseline="30000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+/</a:t>
            </a:r>
            <a:r>
              <a:rPr lang="en-US" i="1" baseline="30000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mDE</a:t>
            </a:r>
            <a:r>
              <a:rPr lang="en-US" i="1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BM</a:t>
            </a:r>
            <a:r>
              <a:rPr lang="en-US" i="1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samples. The graphs on the right show relative </a:t>
            </a:r>
            <a:r>
              <a:rPr lang="en-US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knockin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vs endogenous </a:t>
            </a:r>
            <a:r>
              <a:rPr lang="en-US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CBFß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band intensity of </a:t>
            </a:r>
            <a:r>
              <a:rPr lang="en-US" i="1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Cbfb</a:t>
            </a:r>
            <a:r>
              <a:rPr lang="en-US" i="1" baseline="30000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+/</a:t>
            </a:r>
            <a:r>
              <a:rPr lang="en-US" i="1" baseline="30000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mDE</a:t>
            </a:r>
            <a:r>
              <a:rPr lang="en-US" i="1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(N=5) and </a:t>
            </a:r>
            <a:r>
              <a:rPr lang="en-US" i="1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Cbfb</a:t>
            </a:r>
            <a:r>
              <a:rPr lang="en-US" i="1" baseline="30000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+/MYH11 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(N=4) BM</a:t>
            </a:r>
            <a:r>
              <a:rPr lang="en-US" i="1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samples. </a:t>
            </a:r>
            <a:endParaRPr lang="en-US" sz="1200" dirty="0">
              <a:effectLst/>
              <a:latin typeface="Times New Roman" charset="0"/>
              <a:ea typeface="DengXian" charset="-122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909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419312" y="489058"/>
            <a:ext cx="4381847" cy="1535265"/>
            <a:chOff x="19667137" y="17054020"/>
            <a:chExt cx="6721758" cy="1503901"/>
          </a:xfrm>
        </p:grpSpPr>
        <p:pic>
          <p:nvPicPr>
            <p:cNvPr id="5" name="Picture 303" descr="3-6 3-  20x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497" t="42406" r="76" b="2"/>
            <a:stretch>
              <a:fillRect/>
            </a:stretch>
          </p:blipFill>
          <p:spPr bwMode="auto">
            <a:xfrm>
              <a:off x="19667137" y="17057457"/>
              <a:ext cx="2240092" cy="1500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05" descr="3-8 3-  20x.t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71" t="42406" r="2"/>
            <a:stretch>
              <a:fillRect/>
            </a:stretch>
          </p:blipFill>
          <p:spPr bwMode="auto">
            <a:xfrm>
              <a:off x="21920091" y="17058722"/>
              <a:ext cx="2225255" cy="14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06" descr="3-1 2-3 20x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74" t="42406"/>
            <a:stretch>
              <a:fillRect/>
            </a:stretch>
          </p:blipFill>
          <p:spPr bwMode="auto">
            <a:xfrm>
              <a:off x="24154654" y="17059900"/>
              <a:ext cx="2234241" cy="1496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 bwMode="auto">
            <a:xfrm>
              <a:off x="21928439" y="17054020"/>
              <a:ext cx="933391" cy="211043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800" i="1" dirty="0" err="1">
                  <a:latin typeface="Helvetica" charset="0"/>
                  <a:ea typeface="Helvetica" charset="0"/>
                  <a:cs typeface="Helvetica" charset="0"/>
                </a:rPr>
                <a:t>Cbfb</a:t>
              </a:r>
              <a:r>
                <a:rPr lang="en-US" sz="800" i="1" baseline="30000" dirty="0">
                  <a:latin typeface="Helvetica" charset="0"/>
                  <a:ea typeface="Helvetica" charset="0"/>
                  <a:cs typeface="Helvetica" charset="0"/>
                </a:rPr>
                <a:t>+/</a:t>
              </a:r>
              <a:r>
                <a:rPr lang="en-US" sz="800" i="1" baseline="30000" dirty="0" err="1">
                  <a:latin typeface="Helvetica" charset="0"/>
                  <a:ea typeface="Helvetica" charset="0"/>
                  <a:cs typeface="Helvetica" charset="0"/>
                </a:rPr>
                <a:t>mDE</a:t>
              </a:r>
              <a:r>
                <a:rPr lang="en-US" sz="800" i="1" baseline="30000" dirty="0">
                  <a:latin typeface="Helvetica" charset="0"/>
                  <a:ea typeface="Helvetica" charset="0"/>
                  <a:cs typeface="Helvetica" charset="0"/>
                </a:rPr>
                <a:t> </a:t>
              </a:r>
              <a:endParaRPr lang="en-US" sz="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9" name="TextBox 2267"/>
            <p:cNvSpPr txBox="1">
              <a:spLocks noChangeArrowheads="1"/>
            </p:cNvSpPr>
            <p:nvPr/>
          </p:nvSpPr>
          <p:spPr bwMode="auto">
            <a:xfrm>
              <a:off x="19668735" y="17057457"/>
              <a:ext cx="566993" cy="21104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800" dirty="0">
                  <a:latin typeface="Helvetica" charset="0"/>
                  <a:ea typeface="Helvetica" charset="0"/>
                  <a:cs typeface="Helvetica" charset="0"/>
                </a:rPr>
                <a:t>WT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24163757" y="17056592"/>
              <a:ext cx="1216027" cy="211043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800" i="1" dirty="0" err="1">
                  <a:latin typeface="Helvetica" charset="0"/>
                  <a:ea typeface="Helvetica" charset="0"/>
                  <a:cs typeface="Helvetica" charset="0"/>
                </a:rPr>
                <a:t>Cbfb</a:t>
              </a:r>
              <a:r>
                <a:rPr lang="en-US" sz="800" i="1" baseline="30000" dirty="0" err="1">
                  <a:latin typeface="Helvetica" charset="0"/>
                  <a:ea typeface="Helvetica" charset="0"/>
                  <a:cs typeface="Helvetica" charset="0"/>
                </a:rPr>
                <a:t>mDE</a:t>
              </a:r>
              <a:r>
                <a:rPr lang="en-US" sz="800" i="1" baseline="30000" dirty="0">
                  <a:latin typeface="Helvetica" charset="0"/>
                  <a:ea typeface="Helvetica" charset="0"/>
                  <a:cs typeface="Helvetica" charset="0"/>
                </a:rPr>
                <a:t>/</a:t>
              </a:r>
              <a:r>
                <a:rPr lang="en-US" sz="800" i="1" baseline="30000" dirty="0" err="1">
                  <a:latin typeface="Helvetica" charset="0"/>
                  <a:ea typeface="Helvetica" charset="0"/>
                  <a:cs typeface="Helvetica" charset="0"/>
                </a:rPr>
                <a:t>mDE</a:t>
              </a:r>
              <a:r>
                <a:rPr lang="en-US" sz="800" i="1" baseline="30000" dirty="0">
                  <a:latin typeface="Helvetica" charset="0"/>
                  <a:ea typeface="Helvetica" charset="0"/>
                  <a:cs typeface="Helvetica" charset="0"/>
                </a:rPr>
                <a:t> </a:t>
              </a:r>
              <a:endParaRPr lang="en-US" sz="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graphicFrame>
        <p:nvGraphicFramePr>
          <p:cNvPr id="11" name="Chart 10"/>
          <p:cNvGraphicFramePr>
            <a:graphicFrameLocks/>
          </p:cNvGraphicFramePr>
          <p:nvPr>
            <p:extLst/>
          </p:nvPr>
        </p:nvGraphicFramePr>
        <p:xfrm>
          <a:off x="5481350" y="383804"/>
          <a:ext cx="3031523" cy="189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/>
          <p:cNvSpPr txBox="1"/>
          <p:nvPr/>
        </p:nvSpPr>
        <p:spPr>
          <a:xfrm rot="16200000">
            <a:off x="4536856" y="1076034"/>
            <a:ext cx="1623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Helvetica" charset="0"/>
                <a:ea typeface="Helvetica" charset="0"/>
                <a:cs typeface="Helvetica" charset="0"/>
              </a:rPr>
              <a:t>Colony number / 1x10</a:t>
            </a:r>
            <a:r>
              <a:rPr lang="en-US" sz="900" baseline="30000" dirty="0" smtClean="0">
                <a:latin typeface="Helvetica" charset="0"/>
                <a:ea typeface="Helvetica" charset="0"/>
                <a:cs typeface="Helvetica" charset="0"/>
              </a:rPr>
              <a:t>4</a:t>
            </a:r>
            <a:r>
              <a:rPr lang="en-US" sz="900" dirty="0" smtClean="0">
                <a:latin typeface="Helvetica" charset="0"/>
                <a:ea typeface="Helvetica" charset="0"/>
                <a:cs typeface="Helvetica" charset="0"/>
              </a:rPr>
              <a:t> cells</a:t>
            </a:r>
            <a:endParaRPr lang="en-US" sz="9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3830" y="6748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40847" y="3521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latin typeface="Helvetica" charset="0"/>
                <a:ea typeface="Helvetica" charset="0"/>
                <a:cs typeface="Helvetica" charset="0"/>
              </a:rPr>
              <a:t>b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66251" y="2654157"/>
            <a:ext cx="3266445" cy="1422332"/>
            <a:chOff x="811514" y="2343476"/>
            <a:chExt cx="3782352" cy="2154556"/>
          </a:xfrm>
        </p:grpSpPr>
        <p:pic>
          <p:nvPicPr>
            <p:cNvPr id="16" name="Picture 32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3256" y="2343476"/>
              <a:ext cx="3600610" cy="1923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oup 299"/>
            <p:cNvGrpSpPr>
              <a:grpSpLocks/>
            </p:cNvGrpSpPr>
            <p:nvPr/>
          </p:nvGrpSpPr>
          <p:grpSpPr bwMode="auto">
            <a:xfrm>
              <a:off x="922638" y="3982791"/>
              <a:ext cx="333375" cy="310462"/>
              <a:chOff x="19358647" y="10963380"/>
              <a:chExt cx="333271" cy="284250"/>
            </a:xfrm>
          </p:grpSpPr>
          <p:cxnSp>
            <p:nvCxnSpPr>
              <p:cNvPr id="22" name="Straight Arrow Connector 21"/>
              <p:cNvCxnSpPr/>
              <p:nvPr/>
            </p:nvCxnSpPr>
            <p:spPr bwMode="auto">
              <a:xfrm>
                <a:off x="19358647" y="11247630"/>
                <a:ext cx="333271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" name="Straight Arrow Connector 22"/>
              <p:cNvCxnSpPr/>
              <p:nvPr/>
            </p:nvCxnSpPr>
            <p:spPr bwMode="auto">
              <a:xfrm flipV="1">
                <a:off x="19366583" y="10963380"/>
                <a:ext cx="7935" cy="28425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8" name="TextBox 298"/>
            <p:cNvSpPr txBox="1">
              <a:spLocks noChangeArrowheads="1"/>
            </p:cNvSpPr>
            <p:nvPr/>
          </p:nvSpPr>
          <p:spPr bwMode="auto">
            <a:xfrm>
              <a:off x="1192562" y="4171684"/>
              <a:ext cx="684058" cy="326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3" tIns="45717" rIns="91433" bIns="45717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800" dirty="0">
                  <a:latin typeface="Helvetica" charset="0"/>
                  <a:ea typeface="Helvetica" charset="0"/>
                  <a:cs typeface="Helvetica" charset="0"/>
                </a:rPr>
                <a:t>Ter119</a:t>
              </a:r>
            </a:p>
          </p:txBody>
        </p:sp>
        <p:sp>
          <p:nvSpPr>
            <p:cNvPr id="19" name="TextBox 300"/>
            <p:cNvSpPr txBox="1">
              <a:spLocks noChangeArrowheads="1"/>
            </p:cNvSpPr>
            <p:nvPr/>
          </p:nvSpPr>
          <p:spPr bwMode="auto">
            <a:xfrm rot="16200000">
              <a:off x="456459" y="3450462"/>
              <a:ext cx="959575" cy="249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3" tIns="45717" rIns="91433" bIns="45717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800" dirty="0" smtClean="0">
                  <a:latin typeface="Helvetica" charset="0"/>
                  <a:ea typeface="Helvetica" charset="0"/>
                  <a:cs typeface="Helvetica" charset="0"/>
                </a:rPr>
                <a:t>C-KIT</a:t>
              </a:r>
              <a:endParaRPr lang="en-US" sz="8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 flipV="1">
              <a:off x="2954637" y="4315280"/>
              <a:ext cx="39528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1" name="TextBox 312"/>
            <p:cNvSpPr txBox="1">
              <a:spLocks noChangeArrowheads="1"/>
            </p:cNvSpPr>
            <p:nvPr/>
          </p:nvSpPr>
          <p:spPr bwMode="auto">
            <a:xfrm>
              <a:off x="3294123" y="4171685"/>
              <a:ext cx="621093" cy="326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3" tIns="45717" rIns="91433" bIns="45717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800" dirty="0">
                  <a:latin typeface="Helvetica" charset="0"/>
                  <a:ea typeface="Helvetica" charset="0"/>
                  <a:cs typeface="Helvetica" charset="0"/>
                </a:rPr>
                <a:t>CD131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064497" y="2675177"/>
            <a:ext cx="3267171" cy="1452915"/>
            <a:chOff x="4598001" y="2349675"/>
            <a:chExt cx="3927174" cy="2178307"/>
          </a:xfrm>
        </p:grpSpPr>
        <p:sp>
          <p:nvSpPr>
            <p:cNvPr id="25" name="TextBox 349"/>
            <p:cNvSpPr txBox="1">
              <a:spLocks noChangeArrowheads="1"/>
            </p:cNvSpPr>
            <p:nvPr/>
          </p:nvSpPr>
          <p:spPr bwMode="auto">
            <a:xfrm rot="16200000">
              <a:off x="4373505" y="3597034"/>
              <a:ext cx="707951" cy="258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3" tIns="45717" rIns="91433" bIns="45717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800" dirty="0" smtClean="0">
                  <a:latin typeface="Helvetica" charset="0"/>
                  <a:ea typeface="Helvetica" charset="0"/>
                  <a:cs typeface="Helvetica" charset="0"/>
                </a:rPr>
                <a:t>C-KIT</a:t>
              </a:r>
              <a:endParaRPr lang="en-US" sz="8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4709991" y="2349675"/>
              <a:ext cx="3815184" cy="2178307"/>
              <a:chOff x="4709991" y="2349675"/>
              <a:chExt cx="3815184" cy="2178307"/>
            </a:xfrm>
          </p:grpSpPr>
          <p:pic>
            <p:nvPicPr>
              <p:cNvPr id="27" name="Picture 328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90388" y="2349675"/>
                <a:ext cx="3734787" cy="19635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8" name="Group 347"/>
              <p:cNvGrpSpPr>
                <a:grpSpLocks/>
              </p:cNvGrpSpPr>
              <p:nvPr/>
            </p:nvGrpSpPr>
            <p:grpSpPr bwMode="auto">
              <a:xfrm>
                <a:off x="4709991" y="4014517"/>
                <a:ext cx="333375" cy="312196"/>
                <a:chOff x="19281135" y="11009361"/>
                <a:chExt cx="333271" cy="285838"/>
              </a:xfrm>
            </p:grpSpPr>
            <p:cxnSp>
              <p:nvCxnSpPr>
                <p:cNvPr id="32" name="Straight Arrow Connector 31"/>
                <p:cNvCxnSpPr/>
                <p:nvPr/>
              </p:nvCxnSpPr>
              <p:spPr bwMode="auto">
                <a:xfrm>
                  <a:off x="19281135" y="11295199"/>
                  <a:ext cx="333271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3" name="Straight Arrow Connector 32"/>
                <p:cNvCxnSpPr/>
                <p:nvPr/>
              </p:nvCxnSpPr>
              <p:spPr bwMode="auto">
                <a:xfrm flipV="1">
                  <a:off x="19289070" y="11009361"/>
                  <a:ext cx="7936" cy="285838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29" name="TextBox 348"/>
              <p:cNvSpPr txBox="1">
                <a:spLocks noChangeArrowheads="1"/>
              </p:cNvSpPr>
              <p:nvPr/>
            </p:nvSpPr>
            <p:spPr bwMode="auto">
              <a:xfrm>
                <a:off x="4976997" y="4204983"/>
                <a:ext cx="684059" cy="322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33" tIns="45717" rIns="91433" bIns="45717">
                <a:spAutoFit/>
              </a:bodyPr>
              <a:lstStyle>
                <a:lvl1pPr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r>
                  <a:rPr lang="en-US" sz="800" dirty="0">
                    <a:latin typeface="Helvetica" charset="0"/>
                    <a:ea typeface="Helvetica" charset="0"/>
                    <a:cs typeface="Helvetica" charset="0"/>
                  </a:rPr>
                  <a:t>Ter119</a:t>
                </a:r>
              </a:p>
            </p:txBody>
          </p:sp>
          <p:cxnSp>
            <p:nvCxnSpPr>
              <p:cNvPr id="30" name="Straight Arrow Connector 29"/>
              <p:cNvCxnSpPr/>
              <p:nvPr/>
            </p:nvCxnSpPr>
            <p:spPr bwMode="auto">
              <a:xfrm flipV="1">
                <a:off x="6820200" y="4338637"/>
                <a:ext cx="395287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sp>
            <p:nvSpPr>
              <p:cNvPr id="31" name="TextBox 359"/>
              <p:cNvSpPr txBox="1">
                <a:spLocks noChangeArrowheads="1"/>
              </p:cNvSpPr>
              <p:nvPr/>
            </p:nvSpPr>
            <p:spPr bwMode="auto">
              <a:xfrm>
                <a:off x="7152702" y="4193993"/>
                <a:ext cx="621093" cy="322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33" tIns="45717" rIns="91433" bIns="45717">
                <a:spAutoFit/>
              </a:bodyPr>
              <a:lstStyle>
                <a:lvl1pPr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3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r>
                  <a:rPr lang="en-US" sz="800" dirty="0">
                    <a:latin typeface="Helvetica" charset="0"/>
                    <a:ea typeface="Helvetica" charset="0"/>
                    <a:cs typeface="Helvetica" charset="0"/>
                  </a:rPr>
                  <a:t>CD131</a:t>
                </a:r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194253" y="227071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latin typeface="Helvetica" charset="0"/>
                <a:ea typeface="Helvetica" charset="0"/>
                <a:cs typeface="Helvetica" charset="0"/>
              </a:rPr>
              <a:t>c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35" name="Picture 27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2"/>
          <a:stretch>
            <a:fillRect/>
          </a:stretch>
        </p:blipFill>
        <p:spPr bwMode="auto">
          <a:xfrm>
            <a:off x="850120" y="4310969"/>
            <a:ext cx="2882576" cy="251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" name="Group 35"/>
          <p:cNvGrpSpPr/>
          <p:nvPr/>
        </p:nvGrpSpPr>
        <p:grpSpPr>
          <a:xfrm>
            <a:off x="5103199" y="4649304"/>
            <a:ext cx="2351890" cy="2168198"/>
            <a:chOff x="5107260" y="1806497"/>
            <a:chExt cx="3458716" cy="3524782"/>
          </a:xfrm>
        </p:grpSpPr>
        <p:pic>
          <p:nvPicPr>
            <p:cNvPr id="37" name="Picture 28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7260" y="1806497"/>
              <a:ext cx="3458716" cy="3524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 rot="19162437">
              <a:off x="5547874" y="4447563"/>
              <a:ext cx="866414" cy="3502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b="1" dirty="0" err="1" smtClean="0">
                  <a:latin typeface="Helvetica" charset="0"/>
                  <a:ea typeface="Helvetica" charset="0"/>
                  <a:cs typeface="Helvetica" charset="0"/>
                </a:rPr>
                <a:t>Cbfb</a:t>
              </a:r>
              <a:r>
                <a:rPr lang="en-US" sz="800" b="1" baseline="30000" dirty="0" smtClean="0">
                  <a:latin typeface="Helvetica" charset="0"/>
                  <a:ea typeface="Helvetica" charset="0"/>
                  <a:cs typeface="Helvetica" charset="0"/>
                </a:rPr>
                <a:t>+/+</a:t>
              </a:r>
              <a:endParaRPr lang="en-US" sz="800" b="1" baseline="30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67513" y="4175755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latin typeface="Helvetica" charset="0"/>
                <a:ea typeface="Helvetica" charset="0"/>
                <a:cs typeface="Helvetica" charset="0"/>
              </a:rPr>
              <a:t>d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763022" y="436042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latin typeface="Helvetica" charset="0"/>
                <a:ea typeface="Helvetica" charset="0"/>
                <a:cs typeface="Helvetica" charset="0"/>
              </a:rPr>
              <a:t>e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1" name="TextBox 288"/>
          <p:cNvSpPr txBox="1">
            <a:spLocks noChangeArrowheads="1"/>
          </p:cNvSpPr>
          <p:nvPr/>
        </p:nvSpPr>
        <p:spPr bwMode="auto">
          <a:xfrm>
            <a:off x="1980667" y="2426423"/>
            <a:ext cx="976260" cy="24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3" tIns="45717" rIns="91433" bIns="45717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 i="1" dirty="0" err="1" smtClean="0">
                <a:latin typeface="Helvetica" charset="0"/>
                <a:ea typeface="Helvetica" charset="0"/>
                <a:cs typeface="Helvetica" charset="0"/>
              </a:rPr>
              <a:t>Cbfb</a:t>
            </a:r>
            <a:r>
              <a:rPr lang="en-US" sz="1000" i="1" baseline="30000" dirty="0" smtClean="0">
                <a:latin typeface="Helvetica" charset="0"/>
                <a:ea typeface="Helvetica" charset="0"/>
                <a:cs typeface="Helvetica" charset="0"/>
              </a:rPr>
              <a:t>+/+</a:t>
            </a:r>
            <a:endParaRPr lang="en-US" sz="1000" i="1" baseline="300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2" name="TextBox 288"/>
          <p:cNvSpPr txBox="1">
            <a:spLocks noChangeArrowheads="1"/>
          </p:cNvSpPr>
          <p:nvPr/>
        </p:nvSpPr>
        <p:spPr bwMode="auto">
          <a:xfrm>
            <a:off x="5376514" y="2447982"/>
            <a:ext cx="976260" cy="24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3" tIns="45717" rIns="91433" bIns="45717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 i="1" dirty="0" err="1" smtClean="0">
                <a:latin typeface="Helvetica" charset="0"/>
                <a:ea typeface="Helvetica" charset="0"/>
                <a:cs typeface="Helvetica" charset="0"/>
              </a:rPr>
              <a:t>Cbfb</a:t>
            </a:r>
            <a:r>
              <a:rPr lang="en-US" sz="1000" i="1" baseline="30000" dirty="0" err="1" smtClean="0">
                <a:latin typeface="Helvetica" charset="0"/>
                <a:ea typeface="Helvetica" charset="0"/>
                <a:cs typeface="Helvetica" charset="0"/>
              </a:rPr>
              <a:t>mDE</a:t>
            </a:r>
            <a:r>
              <a:rPr lang="en-US" sz="1000" i="1" baseline="30000" dirty="0" smtClean="0">
                <a:latin typeface="Helvetica" charset="0"/>
                <a:ea typeface="Helvetica" charset="0"/>
                <a:cs typeface="Helvetica" charset="0"/>
              </a:rPr>
              <a:t>/</a:t>
            </a:r>
            <a:r>
              <a:rPr lang="en-US" sz="1000" i="1" baseline="30000" dirty="0" err="1" smtClean="0">
                <a:latin typeface="Helvetica" charset="0"/>
                <a:ea typeface="Helvetica" charset="0"/>
                <a:cs typeface="Helvetica" charset="0"/>
              </a:rPr>
              <a:t>mDE</a:t>
            </a:r>
            <a:endParaRPr lang="en-US" sz="1000" i="1" baseline="300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16200000">
            <a:off x="263798" y="5237645"/>
            <a:ext cx="128317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smtClean="0">
                <a:latin typeface="Helvetica" charset="0"/>
                <a:ea typeface="Helvetica" charset="0"/>
                <a:cs typeface="Helvetica" charset="0"/>
              </a:rPr>
              <a:t>Percentage (%)</a:t>
            </a:r>
            <a:endParaRPr lang="en-US" sz="9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16200000">
            <a:off x="4505834" y="5318126"/>
            <a:ext cx="144454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Helvetica" charset="0"/>
                <a:ea typeface="Helvetica" charset="0"/>
                <a:cs typeface="Helvetica" charset="0"/>
              </a:rPr>
              <a:t>Percentage CD131</a:t>
            </a:r>
            <a:r>
              <a:rPr lang="en-US" sz="900" baseline="30000" dirty="0" smtClean="0">
                <a:latin typeface="Helvetica" charset="0"/>
                <a:ea typeface="Helvetica" charset="0"/>
                <a:cs typeface="Helvetica" charset="0"/>
              </a:rPr>
              <a:t>+</a:t>
            </a:r>
            <a:r>
              <a:rPr lang="en-US" sz="900" dirty="0" smtClean="0">
                <a:latin typeface="Helvetica" charset="0"/>
                <a:ea typeface="Helvetica" charset="0"/>
                <a:cs typeface="Helvetica" charset="0"/>
              </a:rPr>
              <a:t>  (%)</a:t>
            </a:r>
            <a:endParaRPr lang="en-US" sz="900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9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283" y="412531"/>
            <a:ext cx="8229600" cy="4525963"/>
          </a:xfrm>
        </p:spPr>
        <p:txBody>
          <a:bodyPr>
            <a:normAutofit/>
          </a:bodyPr>
          <a:lstStyle/>
          <a:p>
            <a:pPr marL="0" indent="0" defTabSz="914400">
              <a:spcBef>
                <a:spcPts val="0"/>
              </a:spcBef>
              <a:buNone/>
            </a:pPr>
            <a:r>
              <a:rPr lang="en-US" sz="1800" b="1" dirty="0" smtClean="0"/>
              <a:t>Supplementary Figure S2.</a:t>
            </a:r>
            <a:r>
              <a:rPr lang="en-US" sz="1800" dirty="0" smtClean="0"/>
              <a:t> </a:t>
            </a:r>
            <a:r>
              <a:rPr lang="en-US" sz="1800" dirty="0"/>
              <a:t>Embryonic phenotype of </a:t>
            </a:r>
            <a:r>
              <a:rPr lang="en-US" sz="1800" i="1" dirty="0" err="1"/>
              <a:t>Cbfb</a:t>
            </a:r>
            <a:r>
              <a:rPr lang="en-US" sz="1800" i="1" baseline="30000" dirty="0"/>
              <a:t>+/</a:t>
            </a:r>
            <a:r>
              <a:rPr lang="en-US" sz="1800" i="1" baseline="30000" dirty="0" err="1"/>
              <a:t>mDE</a:t>
            </a:r>
            <a:r>
              <a:rPr lang="en-US" sz="1800" i="1" dirty="0"/>
              <a:t> </a:t>
            </a:r>
            <a:r>
              <a:rPr lang="en-US" sz="1800" dirty="0"/>
              <a:t>and </a:t>
            </a:r>
            <a:r>
              <a:rPr lang="en-US" sz="1800" dirty="0" err="1"/>
              <a:t>C</a:t>
            </a:r>
            <a:r>
              <a:rPr lang="en-US" sz="1800" i="1" dirty="0" err="1"/>
              <a:t>bfb</a:t>
            </a:r>
            <a:r>
              <a:rPr lang="en-US" sz="1800" i="1" baseline="30000" dirty="0" err="1"/>
              <a:t>mDE</a:t>
            </a:r>
            <a:r>
              <a:rPr lang="en-US" sz="1800" i="1" baseline="30000" dirty="0"/>
              <a:t>/</a:t>
            </a:r>
            <a:r>
              <a:rPr lang="en-US" sz="1800" i="1" baseline="30000" dirty="0" err="1"/>
              <a:t>mDE</a:t>
            </a:r>
            <a:r>
              <a:rPr lang="en-US" sz="1800" dirty="0"/>
              <a:t> mice. (</a:t>
            </a:r>
            <a:r>
              <a:rPr lang="en-US" sz="1800" b="1" dirty="0"/>
              <a:t>a</a:t>
            </a:r>
            <a:r>
              <a:rPr lang="en-US" sz="1800" dirty="0"/>
              <a:t>) Fetal liver of E11.5 </a:t>
            </a:r>
            <a:r>
              <a:rPr lang="en-US" sz="1800" i="1" dirty="0" err="1"/>
              <a:t>Cbfb</a:t>
            </a:r>
            <a:r>
              <a:rPr lang="en-US" sz="1800" i="1" baseline="30000" dirty="0" err="1"/>
              <a:t>mDE</a:t>
            </a:r>
            <a:r>
              <a:rPr lang="en-US" sz="1800" i="1" baseline="30000" dirty="0"/>
              <a:t>/</a:t>
            </a:r>
            <a:r>
              <a:rPr lang="en-US" sz="1800" i="1" baseline="30000" dirty="0" err="1"/>
              <a:t>mDE</a:t>
            </a:r>
            <a:r>
              <a:rPr lang="en-US" sz="1800" i="1" baseline="30000" dirty="0"/>
              <a:t> </a:t>
            </a:r>
            <a:r>
              <a:rPr lang="en-US" sz="1800" dirty="0"/>
              <a:t>mice showed decreased cellularity and hematopoietic cells. (</a:t>
            </a:r>
            <a:r>
              <a:rPr lang="en-US" sz="1800" b="1" dirty="0"/>
              <a:t>b</a:t>
            </a:r>
            <a:r>
              <a:rPr lang="en-US" sz="1800" dirty="0"/>
              <a:t>) Colony forming assay using E12.5 fetal liver cells from WT (N=3</a:t>
            </a:r>
            <a:r>
              <a:rPr lang="en-US" sz="1800" dirty="0" smtClean="0"/>
              <a:t>), </a:t>
            </a:r>
            <a:r>
              <a:rPr lang="en-US" sz="1800" i="1" dirty="0" err="1" smtClean="0"/>
              <a:t>Cbfb</a:t>
            </a:r>
            <a:r>
              <a:rPr lang="en-US" sz="1800" i="1" baseline="30000" dirty="0"/>
              <a:t>+/</a:t>
            </a:r>
            <a:r>
              <a:rPr lang="en-US" sz="1800" i="1" baseline="30000" dirty="0" err="1"/>
              <a:t>mDE</a:t>
            </a:r>
            <a:r>
              <a:rPr lang="en-US" sz="1800" dirty="0"/>
              <a:t>  </a:t>
            </a:r>
            <a:r>
              <a:rPr lang="en-US" sz="1800" i="1" dirty="0"/>
              <a:t>(</a:t>
            </a:r>
            <a:r>
              <a:rPr lang="en-US" sz="1800" dirty="0"/>
              <a:t>N=6</a:t>
            </a:r>
            <a:r>
              <a:rPr lang="en-US" sz="1800" dirty="0" smtClean="0"/>
              <a:t>), </a:t>
            </a:r>
            <a:r>
              <a:rPr lang="en-US" sz="1800" dirty="0"/>
              <a:t>and </a:t>
            </a:r>
            <a:r>
              <a:rPr lang="en-US" sz="1800" dirty="0" err="1"/>
              <a:t>C</a:t>
            </a:r>
            <a:r>
              <a:rPr lang="en-US" sz="1800" i="1" dirty="0" err="1"/>
              <a:t>bfb</a:t>
            </a:r>
            <a:r>
              <a:rPr lang="en-US" sz="1800" i="1" baseline="30000" dirty="0" err="1"/>
              <a:t>mDE</a:t>
            </a:r>
            <a:r>
              <a:rPr lang="en-US" sz="1800" i="1" baseline="30000" dirty="0"/>
              <a:t>/</a:t>
            </a:r>
            <a:r>
              <a:rPr lang="en-US" sz="1800" i="1" baseline="30000" dirty="0" err="1"/>
              <a:t>mDE</a:t>
            </a:r>
            <a:r>
              <a:rPr lang="en-US" sz="1800" dirty="0"/>
              <a:t>  (N=3) mice. No colonies were found on plates with cells from </a:t>
            </a:r>
            <a:r>
              <a:rPr lang="en-US" sz="1800" dirty="0" err="1"/>
              <a:t>C</a:t>
            </a:r>
            <a:r>
              <a:rPr lang="en-US" sz="1800" i="1" dirty="0" err="1"/>
              <a:t>bfb</a:t>
            </a:r>
            <a:r>
              <a:rPr lang="en-US" sz="1800" i="1" baseline="30000" dirty="0" err="1"/>
              <a:t>mDE</a:t>
            </a:r>
            <a:r>
              <a:rPr lang="en-US" sz="1800" i="1" baseline="30000" dirty="0"/>
              <a:t>/</a:t>
            </a:r>
            <a:r>
              <a:rPr lang="en-US" sz="1800" i="1" baseline="30000" dirty="0" err="1"/>
              <a:t>mDE</a:t>
            </a:r>
            <a:r>
              <a:rPr lang="en-US" sz="1800" dirty="0"/>
              <a:t> mice. There are no significant differences between WT and </a:t>
            </a:r>
            <a:r>
              <a:rPr lang="en-US" sz="1800" dirty="0" err="1"/>
              <a:t>C</a:t>
            </a:r>
            <a:r>
              <a:rPr lang="en-US" sz="1800" i="1" dirty="0" err="1"/>
              <a:t>bfb</a:t>
            </a:r>
            <a:r>
              <a:rPr lang="en-US" sz="1800" i="1" baseline="30000" dirty="0"/>
              <a:t>+/</a:t>
            </a:r>
            <a:r>
              <a:rPr lang="en-US" sz="1800" i="1" baseline="30000" dirty="0" err="1"/>
              <a:t>mDE</a:t>
            </a:r>
            <a:r>
              <a:rPr lang="en-US" sz="1800" dirty="0"/>
              <a:t> mice for all types of colonies counted. (</a:t>
            </a:r>
            <a:r>
              <a:rPr lang="en-US" sz="1800" b="1" dirty="0"/>
              <a:t>c</a:t>
            </a:r>
            <a:r>
              <a:rPr lang="en-US" sz="1800" dirty="0"/>
              <a:t>) Representative flow data of E10.5 PB from WT and </a:t>
            </a:r>
            <a:r>
              <a:rPr lang="en-US" sz="1800" dirty="0" err="1"/>
              <a:t>C</a:t>
            </a:r>
            <a:r>
              <a:rPr lang="en-US" sz="1800" i="1" dirty="0" err="1"/>
              <a:t>bfb</a:t>
            </a:r>
            <a:r>
              <a:rPr lang="en-US" sz="1800" i="1" baseline="30000" dirty="0" err="1"/>
              <a:t>mDE</a:t>
            </a:r>
            <a:r>
              <a:rPr lang="en-US" sz="1800" i="1" baseline="30000" dirty="0"/>
              <a:t>/</a:t>
            </a:r>
            <a:r>
              <a:rPr lang="en-US" sz="1800" i="1" baseline="30000" dirty="0" err="1"/>
              <a:t>mDE</a:t>
            </a:r>
            <a:r>
              <a:rPr lang="en-US" sz="1800" dirty="0"/>
              <a:t> mice. (</a:t>
            </a:r>
            <a:r>
              <a:rPr lang="en-US" sz="1800" b="1" dirty="0"/>
              <a:t>d</a:t>
            </a:r>
            <a:r>
              <a:rPr lang="en-US" sz="1800" dirty="0"/>
              <a:t>) Percentages of each indicated cell surface marker combination for E10.5 PB cells of each indicated genotype. (</a:t>
            </a:r>
            <a:r>
              <a:rPr lang="en-US" sz="1800" b="1" dirty="0"/>
              <a:t>e</a:t>
            </a:r>
            <a:r>
              <a:rPr lang="en-US" sz="1800" dirty="0"/>
              <a:t>) Percentages of CD131</a:t>
            </a:r>
            <a:r>
              <a:rPr lang="en-US" sz="1800" baseline="30000" dirty="0"/>
              <a:t>+</a:t>
            </a:r>
            <a:r>
              <a:rPr lang="en-US" sz="1800" dirty="0"/>
              <a:t> cells in E10.5 PB for each indicated genotype.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7651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51490" y="4845620"/>
            <a:ext cx="76410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Supplementary Figure S3.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Summary 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of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FACS 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analysis of different types of PB cells in aged mice (&gt;12 months).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CD19</a:t>
            </a:r>
            <a:r>
              <a:rPr lang="en-US" baseline="30000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+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B cells were decreased and Gr1</a:t>
            </a:r>
            <a:r>
              <a:rPr lang="en-US" baseline="30000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+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/Mac1</a:t>
            </a:r>
            <a:r>
              <a:rPr lang="en-US" baseline="30000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+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cells increased 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in the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peripheral blood 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of </a:t>
            </a:r>
            <a:r>
              <a:rPr lang="en-US" i="1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Cbfb</a:t>
            </a:r>
            <a:r>
              <a:rPr lang="en-US" i="1" baseline="30000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+/</a:t>
            </a:r>
            <a:r>
              <a:rPr lang="en-US" i="1" baseline="30000" dirty="0" err="1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mDE</a:t>
            </a:r>
            <a:r>
              <a:rPr lang="en-US" i="1" baseline="30000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mice 12 months after ENU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treatment, as compared to </a:t>
            </a:r>
            <a:r>
              <a:rPr lang="en-US" i="1" dirty="0" err="1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Cbfb</a:t>
            </a:r>
            <a:r>
              <a:rPr lang="en-US" i="1" baseline="30000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+/+</a:t>
            </a:r>
            <a:r>
              <a:rPr lang="en-US" i="1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mice.</a:t>
            </a:r>
            <a:endParaRPr lang="en-US" sz="1200" dirty="0">
              <a:effectLst/>
              <a:latin typeface="Times New Roman" charset="0"/>
              <a:ea typeface="DengXian" charset="-122"/>
              <a:cs typeface="Times New Roman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2" t="22963" r="21446" b="21733"/>
          <a:stretch/>
        </p:blipFill>
        <p:spPr>
          <a:xfrm>
            <a:off x="2006600" y="906888"/>
            <a:ext cx="5130800" cy="37927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378467" y="1526808"/>
            <a:ext cx="250257" cy="1864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628147" y="2064218"/>
            <a:ext cx="250257" cy="1864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311496" y="1588879"/>
            <a:ext cx="205798" cy="109291"/>
            <a:chOff x="8153400" y="683126"/>
            <a:chExt cx="381000" cy="171245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8153400" y="699677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153400" y="683126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534400" y="687625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4596190" y="2151196"/>
            <a:ext cx="205798" cy="109291"/>
            <a:chOff x="8153400" y="683126"/>
            <a:chExt cx="381000" cy="17124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8153400" y="699677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153400" y="683126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8534400" y="687625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3177328" y="1409917"/>
            <a:ext cx="4741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/>
              <a:t>P&lt;0.05</a:t>
            </a:r>
            <a:endParaRPr lang="en-US" sz="800"/>
          </a:p>
        </p:txBody>
      </p:sp>
      <p:sp>
        <p:nvSpPr>
          <p:cNvPr id="19" name="TextBox 18"/>
          <p:cNvSpPr txBox="1"/>
          <p:nvPr/>
        </p:nvSpPr>
        <p:spPr>
          <a:xfrm>
            <a:off x="4466551" y="1977505"/>
            <a:ext cx="4741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/>
              <a:t>P&lt;0.05</a:t>
            </a:r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88869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0604460"/>
              </p:ext>
            </p:extLst>
          </p:nvPr>
        </p:nvGraphicFramePr>
        <p:xfrm>
          <a:off x="552450" y="909981"/>
          <a:ext cx="3943350" cy="269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3599" y="4163855"/>
            <a:ext cx="76751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S4. </a:t>
            </a:r>
            <a:r>
              <a:rPr lang="en-US" dirty="0" smtClean="0"/>
              <a:t>FACS analysis of adult bone marrow cells.  (</a:t>
            </a:r>
            <a:r>
              <a:rPr lang="en-US" b="1" dirty="0" smtClean="0"/>
              <a:t>a</a:t>
            </a:r>
            <a:r>
              <a:rPr lang="en-US" dirty="0" smtClean="0"/>
              <a:t>) FACS analysis with the indicated lineage markers. </a:t>
            </a:r>
            <a:r>
              <a:rPr lang="en-US" i="1" dirty="0" err="1"/>
              <a:t>Cbfb</a:t>
            </a:r>
            <a:r>
              <a:rPr lang="en-US" i="1" baseline="30000" dirty="0"/>
              <a:t>+/</a:t>
            </a:r>
            <a:r>
              <a:rPr lang="en-US" i="1" baseline="30000" dirty="0" err="1" smtClean="0"/>
              <a:t>mDE</a:t>
            </a:r>
            <a:r>
              <a:rPr lang="en-US" i="1" baseline="30000" dirty="0" smtClean="0"/>
              <a:t> </a:t>
            </a:r>
            <a:r>
              <a:rPr lang="en-US" dirty="0" smtClean="0"/>
              <a:t>mice were analyzed at the indicated time points (</a:t>
            </a:r>
            <a:r>
              <a:rPr lang="en-US" dirty="0"/>
              <a:t>2.5,4.5 and 6 </a:t>
            </a:r>
            <a:r>
              <a:rPr lang="en-US" dirty="0" smtClean="0"/>
              <a:t>months) while the WT control mice were analyzed at 2.5 months. (</a:t>
            </a:r>
            <a:r>
              <a:rPr lang="en-US" b="1" dirty="0" smtClean="0"/>
              <a:t>b</a:t>
            </a:r>
            <a:r>
              <a:rPr lang="en-US" dirty="0" smtClean="0"/>
              <a:t>) Comparing bone marrow hematopoietic lineage cells among mice with the indicated genotypes. All </a:t>
            </a:r>
            <a:r>
              <a:rPr lang="en-US" dirty="0"/>
              <a:t>lineage cell population in the BM of </a:t>
            </a:r>
            <a:r>
              <a:rPr lang="en-US" i="1" dirty="0" err="1"/>
              <a:t>Cbfb</a:t>
            </a:r>
            <a:r>
              <a:rPr lang="en-US" i="1" baseline="30000" dirty="0"/>
              <a:t>+/</a:t>
            </a:r>
            <a:r>
              <a:rPr lang="en-US" i="1" baseline="30000" dirty="0" err="1"/>
              <a:t>mDE</a:t>
            </a:r>
            <a:r>
              <a:rPr lang="en-US" i="1" baseline="30000" dirty="0"/>
              <a:t> </a:t>
            </a:r>
            <a:r>
              <a:rPr lang="en-US" dirty="0"/>
              <a:t>mice are comparable to WT control (</a:t>
            </a:r>
            <a:r>
              <a:rPr lang="en-US" i="1" dirty="0" err="1"/>
              <a:t>Cbfb</a:t>
            </a:r>
            <a:r>
              <a:rPr lang="en-US" i="1" baseline="30000" dirty="0"/>
              <a:t>+/+</a:t>
            </a:r>
            <a:r>
              <a:rPr lang="en-US" dirty="0"/>
              <a:t>) </a:t>
            </a:r>
            <a:r>
              <a:rPr lang="en-US" dirty="0" smtClean="0"/>
              <a:t>mice, rather than the </a:t>
            </a:r>
            <a:r>
              <a:rPr lang="en-US" i="1" dirty="0" err="1" smtClean="0"/>
              <a:t>Cbfb</a:t>
            </a:r>
            <a:r>
              <a:rPr lang="en-US" i="1" baseline="30000" dirty="0"/>
              <a:t>+/MYH11 </a:t>
            </a:r>
            <a:r>
              <a:rPr lang="en-US" dirty="0" smtClean="0"/>
              <a:t>mice. </a:t>
            </a:r>
            <a:endParaRPr lang="en-US" i="1" baseline="30000" dirty="0"/>
          </a:p>
          <a:p>
            <a:endParaRPr lang="en-US" i="1" dirty="0"/>
          </a:p>
        </p:txBody>
      </p:sp>
      <p:sp>
        <p:nvSpPr>
          <p:cNvPr id="8" name="Rectangle 7"/>
          <p:cNvSpPr/>
          <p:nvPr/>
        </p:nvSpPr>
        <p:spPr>
          <a:xfrm>
            <a:off x="4566011" y="495889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Helvetica" charset="0"/>
                <a:ea typeface="Helvetica" charset="0"/>
                <a:cs typeface="Helvetica" charset="0"/>
              </a:rPr>
              <a:t>b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750914"/>
              </p:ext>
            </p:extLst>
          </p:nvPr>
        </p:nvGraphicFramePr>
        <p:xfrm>
          <a:off x="4773590" y="527583"/>
          <a:ext cx="3908425" cy="3029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289"/>
          <p:cNvSpPr txBox="1">
            <a:spLocks noChangeArrowheads="1"/>
          </p:cNvSpPr>
          <p:nvPr/>
        </p:nvSpPr>
        <p:spPr bwMode="auto">
          <a:xfrm>
            <a:off x="6020149" y="958094"/>
            <a:ext cx="332160" cy="153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700" b="1" i="1" dirty="0" err="1" smtClean="0">
                <a:latin typeface="Helvetica" charset="0"/>
                <a:ea typeface="Helvetica" charset="0"/>
                <a:cs typeface="Helvetica" charset="0"/>
              </a:rPr>
              <a:t>Cbfb</a:t>
            </a:r>
            <a:r>
              <a:rPr lang="en-US" sz="700" b="1" i="1" baseline="30000" dirty="0" smtClean="0">
                <a:latin typeface="Helvetica" charset="0"/>
                <a:ea typeface="Helvetica" charset="0"/>
                <a:cs typeface="Helvetica" charset="0"/>
              </a:rPr>
              <a:t>+/+</a:t>
            </a:r>
            <a:endParaRPr lang="en-US" sz="700" b="1" i="1" baseline="300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2" name="TextBox 332"/>
          <p:cNvSpPr txBox="1">
            <a:spLocks noChangeArrowheads="1"/>
          </p:cNvSpPr>
          <p:nvPr/>
        </p:nvSpPr>
        <p:spPr bwMode="auto">
          <a:xfrm>
            <a:off x="6525667" y="904897"/>
            <a:ext cx="481130" cy="2000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700" b="1" i="1" dirty="0" err="1" smtClean="0">
                <a:latin typeface="Helvetica" charset="0"/>
                <a:ea typeface="Helvetica" charset="0"/>
                <a:cs typeface="Helvetica" charset="0"/>
              </a:rPr>
              <a:t>Cbfb</a:t>
            </a:r>
            <a:r>
              <a:rPr lang="en-US" sz="700" b="1" i="1" baseline="30000" dirty="0" smtClean="0">
                <a:latin typeface="Helvetica" charset="0"/>
                <a:ea typeface="Helvetica" charset="0"/>
                <a:cs typeface="Helvetica" charset="0"/>
              </a:rPr>
              <a:t>+/</a:t>
            </a:r>
            <a:r>
              <a:rPr lang="en-US" sz="700" b="1" i="1" baseline="30000" dirty="0" err="1">
                <a:latin typeface="Helvetica" charset="0"/>
                <a:ea typeface="Helvetica" charset="0"/>
                <a:cs typeface="Helvetica" charset="0"/>
              </a:rPr>
              <a:t>mDE</a:t>
            </a:r>
            <a:endParaRPr lang="en-US" sz="700" b="1" i="1" baseline="300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1130" y="502374"/>
            <a:ext cx="504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latin typeface="Helvetica" charset="0"/>
                <a:ea typeface="Helvetica" charset="0"/>
                <a:cs typeface="Helvetica" charset="0"/>
              </a:rPr>
              <a:t>a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16200000">
            <a:off x="-455396" y="1697971"/>
            <a:ext cx="1491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percentage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4012303" y="1697970"/>
            <a:ext cx="1491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percentage</a:t>
            </a:r>
            <a:endParaRPr lang="en-US"/>
          </a:p>
        </p:txBody>
      </p:sp>
      <p:sp>
        <p:nvSpPr>
          <p:cNvPr id="14" name="TextBox 332"/>
          <p:cNvSpPr txBox="1">
            <a:spLocks noChangeArrowheads="1"/>
          </p:cNvSpPr>
          <p:nvPr/>
        </p:nvSpPr>
        <p:spPr bwMode="auto">
          <a:xfrm>
            <a:off x="7117737" y="911927"/>
            <a:ext cx="855553" cy="2000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700" b="1" i="1" dirty="0" err="1" smtClean="0">
                <a:latin typeface="Helvetica" charset="0"/>
                <a:ea typeface="Helvetica" charset="0"/>
                <a:cs typeface="Helvetica" charset="0"/>
              </a:rPr>
              <a:t>Cbfb</a:t>
            </a:r>
            <a:r>
              <a:rPr lang="en-US" sz="700" b="1" i="1" baseline="30000" dirty="0" smtClean="0">
                <a:latin typeface="Helvetica" charset="0"/>
                <a:ea typeface="Helvetica" charset="0"/>
                <a:cs typeface="Helvetica" charset="0"/>
              </a:rPr>
              <a:t>+/MYH11</a:t>
            </a:r>
            <a:endParaRPr lang="en-US" sz="700" b="1" i="1" baseline="30000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365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7"/>
          <p:cNvSpPr txBox="1">
            <a:spLocks noChangeArrowheads="1"/>
          </p:cNvSpPr>
          <p:nvPr/>
        </p:nvSpPr>
        <p:spPr bwMode="auto">
          <a:xfrm>
            <a:off x="812800" y="3973216"/>
            <a:ext cx="7894319" cy="230831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3" tIns="45717" rIns="91433" bIns="45717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 dirty="0" smtClean="0">
                <a:latin typeface="+mn-lt"/>
                <a:ea typeface="Helvetica" charset="0"/>
                <a:cs typeface="Helvetica" charset="0"/>
              </a:rPr>
              <a:t>Supplementary Figure S5. </a:t>
            </a:r>
            <a:r>
              <a:rPr lang="en-US" sz="1800" dirty="0" smtClean="0">
                <a:latin typeface="+mn-lt"/>
                <a:ea typeface="Helvetica" charset="0"/>
                <a:cs typeface="Helvetica" charset="0"/>
              </a:rPr>
              <a:t>Colony </a:t>
            </a:r>
            <a:r>
              <a:rPr lang="en-US" sz="1800" dirty="0">
                <a:latin typeface="+mn-lt"/>
                <a:ea typeface="Helvetica" charset="0"/>
                <a:cs typeface="Helvetica" charset="0"/>
              </a:rPr>
              <a:t>forming assay </a:t>
            </a:r>
            <a:r>
              <a:rPr lang="en-US" sz="1800" dirty="0" smtClean="0">
                <a:latin typeface="+mn-lt"/>
                <a:ea typeface="Helvetica" charset="0"/>
                <a:cs typeface="Helvetica" charset="0"/>
              </a:rPr>
              <a:t>with </a:t>
            </a:r>
            <a:r>
              <a:rPr lang="en-US" sz="1800" dirty="0">
                <a:latin typeface="+mn-lt"/>
                <a:ea typeface="Helvetica" charset="0"/>
                <a:cs typeface="Helvetica" charset="0"/>
              </a:rPr>
              <a:t>adult </a:t>
            </a:r>
            <a:r>
              <a:rPr lang="en-US" sz="1800" i="1" dirty="0" err="1">
                <a:latin typeface="+mn-lt"/>
                <a:ea typeface="Helvetica" charset="0"/>
                <a:cs typeface="Helvetica" charset="0"/>
              </a:rPr>
              <a:t>Cbfb</a:t>
            </a:r>
            <a:r>
              <a:rPr lang="en-US" sz="1800" i="1" baseline="30000" dirty="0">
                <a:latin typeface="+mn-lt"/>
                <a:ea typeface="Helvetica" charset="0"/>
                <a:cs typeface="Helvetica" charset="0"/>
              </a:rPr>
              <a:t>+/+</a:t>
            </a:r>
            <a:r>
              <a:rPr lang="en-US" sz="1800" i="1" dirty="0">
                <a:latin typeface="+mn-lt"/>
                <a:ea typeface="Helvetica" charset="0"/>
                <a:cs typeface="Helvetica" charset="0"/>
              </a:rPr>
              <a:t>, </a:t>
            </a:r>
            <a:r>
              <a:rPr lang="en-US" sz="1800" i="1" dirty="0" err="1" smtClean="0">
                <a:latin typeface="+mn-lt"/>
                <a:ea typeface="Helvetica" charset="0"/>
                <a:cs typeface="Helvetica" charset="0"/>
              </a:rPr>
              <a:t>Cbfb</a:t>
            </a:r>
            <a:r>
              <a:rPr lang="en-US" sz="1800" i="1" baseline="30000" dirty="0">
                <a:latin typeface="+mn-lt"/>
                <a:ea typeface="Helvetica" charset="0"/>
                <a:cs typeface="Helvetica" charset="0"/>
              </a:rPr>
              <a:t>+/</a:t>
            </a:r>
            <a:r>
              <a:rPr lang="en-US" sz="1800" i="1" baseline="30000" dirty="0" err="1">
                <a:latin typeface="+mn-lt"/>
                <a:ea typeface="Helvetica" charset="0"/>
                <a:cs typeface="Helvetica" charset="0"/>
              </a:rPr>
              <a:t>mDE</a:t>
            </a:r>
            <a:r>
              <a:rPr lang="en-US" sz="1800" i="1" dirty="0">
                <a:latin typeface="+mn-lt"/>
                <a:ea typeface="Helvetica" charset="0"/>
                <a:cs typeface="Helvetica" charset="0"/>
              </a:rPr>
              <a:t> </a:t>
            </a:r>
            <a:r>
              <a:rPr lang="en-US" sz="1800" dirty="0">
                <a:latin typeface="+mn-lt"/>
                <a:ea typeface="Helvetica" charset="0"/>
                <a:cs typeface="Helvetica" charset="0"/>
              </a:rPr>
              <a:t>and </a:t>
            </a:r>
            <a:r>
              <a:rPr lang="en-US" sz="1800" i="1" dirty="0" err="1">
                <a:latin typeface="+mn-lt"/>
                <a:ea typeface="Helvetica" charset="0"/>
                <a:cs typeface="Helvetica" charset="0"/>
              </a:rPr>
              <a:t>Cbfb</a:t>
            </a:r>
            <a:r>
              <a:rPr lang="en-US" sz="1800" i="1" baseline="30000" dirty="0">
                <a:latin typeface="+mn-lt"/>
                <a:ea typeface="Helvetica" charset="0"/>
                <a:cs typeface="Helvetica" charset="0"/>
              </a:rPr>
              <a:t>+/MYH11</a:t>
            </a:r>
            <a:r>
              <a:rPr lang="en-US" sz="1800" i="1" dirty="0">
                <a:latin typeface="+mn-lt"/>
                <a:ea typeface="Helvetica" charset="0"/>
                <a:cs typeface="Helvetica" charset="0"/>
              </a:rPr>
              <a:t> </a:t>
            </a:r>
            <a:r>
              <a:rPr lang="en-US" sz="1800" dirty="0" smtClean="0">
                <a:latin typeface="+mn-lt"/>
                <a:ea typeface="Helvetica" charset="0"/>
                <a:cs typeface="Helvetica" charset="0"/>
              </a:rPr>
              <a:t>bone marrow (BM) cells. Three mice from each genotype at the age of 8-12 weeks were used for the experiments. </a:t>
            </a:r>
            <a:r>
              <a:rPr lang="en-US" sz="1800" i="1" dirty="0" err="1" smtClean="0">
                <a:latin typeface="+mn-lt"/>
                <a:ea typeface="Helvetica" charset="0"/>
                <a:cs typeface="Helvetica" charset="0"/>
              </a:rPr>
              <a:t>Cbfb</a:t>
            </a:r>
            <a:r>
              <a:rPr lang="en-US" sz="1800" i="1" baseline="30000" dirty="0">
                <a:latin typeface="+mn-lt"/>
                <a:ea typeface="Helvetica" charset="0"/>
                <a:cs typeface="Helvetica" charset="0"/>
              </a:rPr>
              <a:t>+/</a:t>
            </a:r>
            <a:r>
              <a:rPr lang="en-US" sz="1800" i="1" baseline="30000" dirty="0" err="1">
                <a:latin typeface="+mn-lt"/>
                <a:ea typeface="Helvetica" charset="0"/>
                <a:cs typeface="Helvetica" charset="0"/>
              </a:rPr>
              <a:t>mDE</a:t>
            </a:r>
            <a:r>
              <a:rPr lang="en-US" sz="1800" i="1" baseline="30000" dirty="0">
                <a:latin typeface="+mn-lt"/>
                <a:ea typeface="Helvetica" charset="0"/>
                <a:cs typeface="Helvetica" charset="0"/>
              </a:rPr>
              <a:t> </a:t>
            </a:r>
            <a:r>
              <a:rPr lang="en-US" sz="1800" dirty="0">
                <a:latin typeface="+mn-lt"/>
                <a:ea typeface="Helvetica" charset="0"/>
                <a:cs typeface="Helvetica" charset="0"/>
              </a:rPr>
              <a:t>BM cells </a:t>
            </a:r>
            <a:r>
              <a:rPr lang="en-US" sz="1800" dirty="0" smtClean="0">
                <a:latin typeface="+mn-lt"/>
                <a:ea typeface="Helvetica" charset="0"/>
                <a:cs typeface="Helvetica" charset="0"/>
              </a:rPr>
              <a:t>were </a:t>
            </a:r>
            <a:r>
              <a:rPr lang="en-US" sz="1800" dirty="0">
                <a:latin typeface="+mn-lt"/>
                <a:ea typeface="Helvetica" charset="0"/>
                <a:cs typeface="Helvetica" charset="0"/>
              </a:rPr>
              <a:t>similar to WT BM </a:t>
            </a:r>
            <a:r>
              <a:rPr lang="en-US" sz="1800" dirty="0" smtClean="0">
                <a:latin typeface="+mn-lt"/>
                <a:ea typeface="Helvetica" charset="0"/>
                <a:cs typeface="Helvetica" charset="0"/>
              </a:rPr>
              <a:t>cells but different </a:t>
            </a:r>
            <a:r>
              <a:rPr lang="en-US" sz="1800" dirty="0">
                <a:latin typeface="+mn-lt"/>
                <a:ea typeface="Helvetica" charset="0"/>
                <a:cs typeface="Helvetica" charset="0"/>
              </a:rPr>
              <a:t>from </a:t>
            </a:r>
            <a:r>
              <a:rPr lang="en-US" sz="1800" i="1" dirty="0" err="1">
                <a:latin typeface="+mn-lt"/>
                <a:ea typeface="Helvetica" charset="0"/>
                <a:cs typeface="Helvetica" charset="0"/>
              </a:rPr>
              <a:t>Cbfb</a:t>
            </a:r>
            <a:r>
              <a:rPr lang="en-US" sz="1800" i="1" baseline="30000" dirty="0">
                <a:latin typeface="+mn-lt"/>
                <a:ea typeface="Helvetica" charset="0"/>
                <a:cs typeface="Helvetica" charset="0"/>
              </a:rPr>
              <a:t>+/</a:t>
            </a:r>
            <a:r>
              <a:rPr lang="en-US" sz="1800" i="1" baseline="30000" dirty="0" smtClean="0">
                <a:latin typeface="+mn-lt"/>
                <a:ea typeface="Helvetica" charset="0"/>
                <a:cs typeface="Helvetica" charset="0"/>
              </a:rPr>
              <a:t>MYH11 </a:t>
            </a:r>
            <a:r>
              <a:rPr lang="en-US" sz="1800" dirty="0" smtClean="0">
                <a:latin typeface="+mn-lt"/>
                <a:ea typeface="Helvetica" charset="0"/>
                <a:cs typeface="Helvetica" charset="0"/>
              </a:rPr>
              <a:t>BM cells. E: BFU-E, G: CFU-G, M: CFU-M, GM: CFU-GM, GEMM: CFU-GEMM, Total: sum of all colonies, G/M: G+M+GM. There is no difference between </a:t>
            </a:r>
            <a:r>
              <a:rPr lang="en-US" sz="1800" i="1" dirty="0" err="1" smtClean="0">
                <a:latin typeface="+mn-lt"/>
                <a:ea typeface="Helvetica" charset="0"/>
                <a:cs typeface="Helvetica" charset="0"/>
              </a:rPr>
              <a:t>Cbfb</a:t>
            </a:r>
            <a:r>
              <a:rPr lang="en-US" sz="1800" i="1" baseline="30000" dirty="0" smtClean="0">
                <a:latin typeface="+mn-lt"/>
                <a:ea typeface="Helvetica" charset="0"/>
                <a:cs typeface="Helvetica" charset="0"/>
              </a:rPr>
              <a:t>+/+</a:t>
            </a:r>
            <a:r>
              <a:rPr lang="en-US" sz="1800" i="1" dirty="0" smtClean="0">
                <a:latin typeface="+mn-lt"/>
                <a:ea typeface="Helvetica" charset="0"/>
                <a:cs typeface="Helvetica" charset="0"/>
              </a:rPr>
              <a:t> </a:t>
            </a:r>
            <a:r>
              <a:rPr lang="en-US" sz="1800" dirty="0" smtClean="0">
                <a:latin typeface="+mn-lt"/>
                <a:ea typeface="Helvetica" charset="0"/>
                <a:cs typeface="Helvetica" charset="0"/>
              </a:rPr>
              <a:t>and </a:t>
            </a:r>
            <a:r>
              <a:rPr lang="en-US" sz="1800" i="1" dirty="0" err="1" smtClean="0">
                <a:latin typeface="+mn-lt"/>
                <a:ea typeface="Helvetica" charset="0"/>
                <a:cs typeface="Helvetica" charset="0"/>
              </a:rPr>
              <a:t>Cbfb</a:t>
            </a:r>
            <a:r>
              <a:rPr lang="en-US" sz="1800" i="1" baseline="30000" dirty="0" smtClean="0">
                <a:latin typeface="+mn-lt"/>
                <a:ea typeface="Helvetica" charset="0"/>
                <a:cs typeface="Helvetica" charset="0"/>
              </a:rPr>
              <a:t>+/</a:t>
            </a:r>
            <a:r>
              <a:rPr lang="en-US" sz="1800" i="1" baseline="30000" dirty="0" err="1" smtClean="0">
                <a:latin typeface="+mn-lt"/>
                <a:ea typeface="Helvetica" charset="0"/>
                <a:cs typeface="Helvetica" charset="0"/>
              </a:rPr>
              <a:t>mDE</a:t>
            </a:r>
            <a:r>
              <a:rPr lang="en-US" sz="1800" i="1" baseline="30000" dirty="0" smtClean="0">
                <a:latin typeface="+mn-lt"/>
                <a:ea typeface="Helvetica" charset="0"/>
                <a:cs typeface="Helvetica" charset="0"/>
              </a:rPr>
              <a:t> </a:t>
            </a:r>
            <a:r>
              <a:rPr lang="en-US" sz="1800" dirty="0" smtClean="0">
                <a:latin typeface="+mn-lt"/>
                <a:ea typeface="Helvetica" charset="0"/>
                <a:cs typeface="Helvetica" charset="0"/>
              </a:rPr>
              <a:t>BM cells. </a:t>
            </a:r>
            <a:r>
              <a:rPr lang="en-US" sz="1800" i="1" dirty="0" err="1" smtClean="0">
                <a:latin typeface="+mn-lt"/>
                <a:ea typeface="Helvetica" charset="0"/>
                <a:cs typeface="Helvetica" charset="0"/>
              </a:rPr>
              <a:t>Cbfb</a:t>
            </a:r>
            <a:r>
              <a:rPr lang="en-US" sz="1800" i="1" baseline="30000" dirty="0" smtClean="0">
                <a:latin typeface="+mn-lt"/>
                <a:ea typeface="Helvetica" charset="0"/>
                <a:cs typeface="Helvetica" charset="0"/>
              </a:rPr>
              <a:t>+/MYH11 </a:t>
            </a:r>
            <a:r>
              <a:rPr lang="en-US" sz="1800" dirty="0" smtClean="0">
                <a:latin typeface="+mn-lt"/>
                <a:ea typeface="Helvetica" charset="0"/>
                <a:cs typeface="Helvetica" charset="0"/>
              </a:rPr>
              <a:t>BM cells have significantly higher number of colonies in all categories except BFU-E (E) colonies.   </a:t>
            </a:r>
            <a:r>
              <a:rPr lang="en-US" sz="1800" dirty="0">
                <a:ea typeface="Helvetica" charset="0"/>
                <a:cs typeface="Helvetica" charset="0"/>
              </a:rPr>
              <a:t>*: </a:t>
            </a:r>
            <a:r>
              <a:rPr lang="en-US" sz="1800" dirty="0" smtClean="0">
                <a:ea typeface="Helvetica" charset="0"/>
                <a:cs typeface="Helvetica" charset="0"/>
              </a:rPr>
              <a:t>p &lt;0.05, **: p &lt; 0.01</a:t>
            </a:r>
            <a:endParaRPr lang="en-US" sz="1800" dirty="0">
              <a:ea typeface="Helvetica" charset="0"/>
              <a:cs typeface="Helvetica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383321" y="772160"/>
            <a:ext cx="6124919" cy="3181750"/>
            <a:chOff x="1383321" y="772160"/>
            <a:chExt cx="6124919" cy="3181750"/>
          </a:xfrm>
        </p:grpSpPr>
        <p:sp>
          <p:nvSpPr>
            <p:cNvPr id="8" name="TextBox 277"/>
            <p:cNvSpPr txBox="1">
              <a:spLocks noChangeArrowheads="1"/>
            </p:cNvSpPr>
            <p:nvPr/>
          </p:nvSpPr>
          <p:spPr bwMode="auto">
            <a:xfrm rot="16200000">
              <a:off x="466280" y="2205938"/>
              <a:ext cx="2126470" cy="292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300" dirty="0">
                  <a:latin typeface="Helvetica" charset="0"/>
                  <a:ea typeface="Helvetica" charset="0"/>
                  <a:cs typeface="Helvetica" charset="0"/>
                </a:rPr>
                <a:t>Colony number /1x10</a:t>
              </a:r>
              <a:r>
                <a:rPr lang="en-US" sz="1300" baseline="30000" dirty="0">
                  <a:latin typeface="Helvetica" charset="0"/>
                  <a:ea typeface="Helvetica" charset="0"/>
                  <a:cs typeface="Helvetica" charset="0"/>
                </a:rPr>
                <a:t>5</a:t>
              </a:r>
              <a:r>
                <a:rPr lang="en-US" sz="1300" dirty="0">
                  <a:latin typeface="Helvetica" charset="0"/>
                  <a:ea typeface="Helvetica" charset="0"/>
                  <a:cs typeface="Helvetica" charset="0"/>
                </a:rPr>
                <a:t> cell</a:t>
              </a:r>
            </a:p>
          </p:txBody>
        </p:sp>
        <p:graphicFrame>
          <p:nvGraphicFramePr>
            <p:cNvPr id="21" name="Chart 2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2108801"/>
                </p:ext>
              </p:extLst>
            </p:nvPr>
          </p:nvGraphicFramePr>
          <p:xfrm>
            <a:off x="1675709" y="772160"/>
            <a:ext cx="5832531" cy="31817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3806571" y="2724661"/>
              <a:ext cx="386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003248" y="2569348"/>
              <a:ext cx="4696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**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96653" y="2500502"/>
              <a:ext cx="4696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**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50395" y="2923646"/>
              <a:ext cx="4696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**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994393" y="1103934"/>
              <a:ext cx="4696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**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766725" y="1502397"/>
              <a:ext cx="4696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**</a:t>
              </a:r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037668" y="2800027"/>
            <a:ext cx="330630" cy="104987"/>
            <a:chOff x="8153400" y="683126"/>
            <a:chExt cx="381000" cy="171245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8153400" y="699677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153400" y="683126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534400" y="687625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3784174" y="2952427"/>
            <a:ext cx="330630" cy="104987"/>
            <a:chOff x="8153400" y="683126"/>
            <a:chExt cx="381000" cy="17124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8153400" y="699677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8153400" y="683126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8534400" y="687625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4538418" y="2714791"/>
            <a:ext cx="330630" cy="104987"/>
            <a:chOff x="8153400" y="683126"/>
            <a:chExt cx="381000" cy="171245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8153400" y="699677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8153400" y="683126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8534400" y="687625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284918" y="3130662"/>
            <a:ext cx="330630" cy="104987"/>
            <a:chOff x="8153400" y="683126"/>
            <a:chExt cx="381000" cy="171245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8153400" y="699677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8153400" y="683126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8534400" y="687625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6039339" y="1316601"/>
            <a:ext cx="330630" cy="104987"/>
            <a:chOff x="8153400" y="683126"/>
            <a:chExt cx="381000" cy="171245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8153400" y="699677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153400" y="683126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8534400" y="687625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6783089" y="1720315"/>
            <a:ext cx="330630" cy="104987"/>
            <a:chOff x="8153400" y="683126"/>
            <a:chExt cx="381000" cy="171245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8153400" y="699677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8153400" y="683126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8534400" y="687625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4363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8730989"/>
              </p:ext>
            </p:extLst>
          </p:nvPr>
        </p:nvGraphicFramePr>
        <p:xfrm>
          <a:off x="419241" y="3221724"/>
          <a:ext cx="4001360" cy="2811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/>
          <p:cNvSpPr/>
          <p:nvPr/>
        </p:nvSpPr>
        <p:spPr>
          <a:xfrm>
            <a:off x="216815" y="400151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latin typeface="Helvetica" charset="0"/>
                <a:ea typeface="Helvetica" charset="0"/>
                <a:cs typeface="Helvetica" charset="0"/>
              </a:rPr>
              <a:t>a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08170" y="414484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latin typeface="Helvetica" charset="0"/>
                <a:ea typeface="Helvetica" charset="0"/>
                <a:cs typeface="Helvetica" charset="0"/>
              </a:rPr>
              <a:t>b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3829358" y="1500965"/>
            <a:ext cx="19168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Live cell count (x10</a:t>
            </a:r>
            <a:r>
              <a:rPr lang="en-US" sz="1200" baseline="30000" dirty="0" smtClean="0"/>
              <a:t>6</a:t>
            </a:r>
            <a:r>
              <a:rPr lang="en-US" sz="1200" dirty="0" smtClean="0"/>
              <a:t>)/femur 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179389" y="276179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latin typeface="Helvetica" charset="0"/>
                <a:ea typeface="Helvetica" charset="0"/>
                <a:cs typeface="Helvetica" charset="0"/>
              </a:rPr>
              <a:t>c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2930428"/>
            <a:ext cx="4205099" cy="368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Supplementary Figure S6. </a:t>
            </a:r>
            <a:r>
              <a:rPr lang="en-US" sz="1400" dirty="0" smtClean="0"/>
              <a:t>Analysis of cell viability and apoptosis.  </a:t>
            </a:r>
          </a:p>
          <a:p>
            <a:r>
              <a:rPr lang="en-US" sz="1400" b="1" dirty="0" smtClean="0"/>
              <a:t>(a</a:t>
            </a:r>
            <a:r>
              <a:rPr lang="en-US" sz="1400" dirty="0" smtClean="0"/>
              <a:t>) Viability of </a:t>
            </a:r>
            <a:r>
              <a:rPr lang="en-US" sz="1400" i="1" dirty="0" err="1" smtClean="0"/>
              <a:t>Cbfb</a:t>
            </a:r>
            <a:r>
              <a:rPr lang="en-US" sz="1400" i="1" baseline="30000" dirty="0"/>
              <a:t>+/</a:t>
            </a:r>
            <a:r>
              <a:rPr lang="en-US" sz="1400" i="1" baseline="30000" dirty="0" err="1"/>
              <a:t>mDE</a:t>
            </a:r>
            <a:r>
              <a:rPr lang="en-US" sz="1400" i="1" baseline="30000" dirty="0"/>
              <a:t> </a:t>
            </a:r>
            <a:r>
              <a:rPr lang="en-US" sz="1400" i="1" dirty="0" smtClean="0"/>
              <a:t> </a:t>
            </a:r>
            <a:r>
              <a:rPr lang="en-US" sz="1400" dirty="0" smtClean="0"/>
              <a:t>BM cells (shaded bars) at 2.5, 4.5 and 6 months (m) was similar (p &gt; 0.05) to WT mice at 2.5 months (WT 2.5m). (</a:t>
            </a:r>
            <a:r>
              <a:rPr lang="en-US" sz="1400" b="1" dirty="0"/>
              <a:t>b</a:t>
            </a:r>
            <a:r>
              <a:rPr lang="en-US" sz="1400" dirty="0" smtClean="0"/>
              <a:t>) Bone </a:t>
            </a:r>
            <a:r>
              <a:rPr lang="en-US" sz="1400" dirty="0"/>
              <a:t>marrow (from femur) </a:t>
            </a:r>
            <a:r>
              <a:rPr lang="en-US" sz="1400" dirty="0" smtClean="0"/>
              <a:t>live cell counts of </a:t>
            </a:r>
            <a:r>
              <a:rPr lang="en-US" sz="1400" i="1" dirty="0" err="1"/>
              <a:t>Cbfb</a:t>
            </a:r>
            <a:r>
              <a:rPr lang="en-US" sz="1400" i="1" baseline="30000" dirty="0"/>
              <a:t>+/</a:t>
            </a:r>
            <a:r>
              <a:rPr lang="en-US" sz="1400" i="1" baseline="30000" dirty="0" err="1"/>
              <a:t>mDE</a:t>
            </a:r>
            <a:r>
              <a:rPr lang="en-US" sz="1400" dirty="0" smtClean="0"/>
              <a:t> mice  (shaded bars) were comparable to WT (2.5m) mice (p &gt; 0.05).   (</a:t>
            </a:r>
            <a:r>
              <a:rPr lang="en-US" sz="1400" b="1" dirty="0"/>
              <a:t>c</a:t>
            </a:r>
            <a:r>
              <a:rPr lang="en-US" sz="1400" dirty="0" smtClean="0"/>
              <a:t>) BM cells were </a:t>
            </a:r>
            <a:r>
              <a:rPr lang="en-US" sz="1400" dirty="0"/>
              <a:t>stained with l</a:t>
            </a:r>
            <a:r>
              <a:rPr lang="en-US" sz="1400" dirty="0" smtClean="0"/>
              <a:t>ineage </a:t>
            </a:r>
            <a:r>
              <a:rPr lang="en-US" sz="1400" dirty="0"/>
              <a:t>markers (CD3,CD4,CD8,CD19,GR1,MAC1), </a:t>
            </a:r>
            <a:r>
              <a:rPr lang="en-US" sz="1400" dirty="0" smtClean="0"/>
              <a:t>C-KIT</a:t>
            </a:r>
            <a:r>
              <a:rPr lang="en-US" sz="1400" dirty="0"/>
              <a:t>, SCA-1, 7AAD and </a:t>
            </a:r>
            <a:r>
              <a:rPr lang="en-US" sz="1400" dirty="0" err="1"/>
              <a:t>Annexin</a:t>
            </a:r>
            <a:r>
              <a:rPr lang="en-US" sz="1400" dirty="0"/>
              <a:t> V (BD Biosciences).  </a:t>
            </a:r>
            <a:r>
              <a:rPr lang="en-US" sz="1400" dirty="0" smtClean="0"/>
              <a:t>Percentage of 7AAD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Annexin </a:t>
            </a:r>
            <a:r>
              <a:rPr lang="en-US" sz="1400" dirty="0"/>
              <a:t>V</a:t>
            </a:r>
            <a:r>
              <a:rPr lang="en-US" sz="1400" baseline="30000" dirty="0"/>
              <a:t>+</a:t>
            </a:r>
            <a:r>
              <a:rPr lang="en-US" sz="1400" dirty="0"/>
              <a:t> apoptotic cells and 7AAD</a:t>
            </a:r>
            <a:r>
              <a:rPr lang="en-US" sz="1400" baseline="30000" dirty="0"/>
              <a:t>+</a:t>
            </a:r>
            <a:r>
              <a:rPr lang="en-US" sz="1400" dirty="0"/>
              <a:t> dead cells </a:t>
            </a:r>
            <a:r>
              <a:rPr lang="en-US" sz="1400" dirty="0" smtClean="0"/>
              <a:t>from Lin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 and Lin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 cells were compared among different genotypes.</a:t>
            </a:r>
            <a:r>
              <a:rPr lang="en-US" sz="1400" dirty="0"/>
              <a:t> </a:t>
            </a:r>
            <a:r>
              <a:rPr lang="en-US" sz="1400" i="1" dirty="0" err="1" smtClean="0"/>
              <a:t>Cbfb</a:t>
            </a:r>
            <a:r>
              <a:rPr lang="en-US" sz="1400" i="1" baseline="30000" dirty="0"/>
              <a:t>+/</a:t>
            </a:r>
            <a:r>
              <a:rPr lang="en-US" sz="1400" i="1" baseline="30000" dirty="0" err="1"/>
              <a:t>mDE</a:t>
            </a:r>
            <a:r>
              <a:rPr lang="en-US" sz="1400" i="1" baseline="30000" dirty="0"/>
              <a:t> </a:t>
            </a:r>
            <a:r>
              <a:rPr lang="en-US" sz="1400" dirty="0" smtClean="0"/>
              <a:t> mice had similar apoptosis rates as compared to the WT (</a:t>
            </a:r>
            <a:r>
              <a:rPr lang="en-US" sz="1400" i="1" dirty="0" err="1" smtClean="0"/>
              <a:t>Cbfb</a:t>
            </a:r>
            <a:r>
              <a:rPr lang="en-US" sz="1400" i="1" baseline="30000" dirty="0" smtClean="0"/>
              <a:t>+/+</a:t>
            </a:r>
            <a:r>
              <a:rPr lang="en-US" sz="1400" dirty="0" smtClean="0"/>
              <a:t> ) mice except a slight increase in Lin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 apoptotic cells. Three mice </a:t>
            </a:r>
            <a:r>
              <a:rPr lang="en-US" sz="1400" dirty="0"/>
              <a:t>were </a:t>
            </a:r>
            <a:r>
              <a:rPr lang="en-US" sz="1400" dirty="0" smtClean="0"/>
              <a:t>used in each group. </a:t>
            </a:r>
          </a:p>
          <a:p>
            <a:endParaRPr lang="en-US" sz="1400" i="1" baseline="30000" dirty="0"/>
          </a:p>
        </p:txBody>
      </p:sp>
      <p:sp>
        <p:nvSpPr>
          <p:cNvPr id="2" name="TextBox 1"/>
          <p:cNvSpPr txBox="1"/>
          <p:nvPr/>
        </p:nvSpPr>
        <p:spPr>
          <a:xfrm rot="16200000">
            <a:off x="-1001881" y="4496371"/>
            <a:ext cx="300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Percentages of </a:t>
            </a:r>
            <a:r>
              <a:rPr lang="en-US" sz="1200" dirty="0" err="1" smtClean="0"/>
              <a:t>annexin</a:t>
            </a:r>
            <a:r>
              <a:rPr lang="en-US" sz="1200" dirty="0" smtClean="0"/>
              <a:t> V/7AAD positive cells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095234" y="4412277"/>
            <a:ext cx="4741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/>
              <a:t>P=0.04</a:t>
            </a:r>
            <a:endParaRPr lang="en-US" sz="800"/>
          </a:p>
        </p:txBody>
      </p:sp>
      <p:grpSp>
        <p:nvGrpSpPr>
          <p:cNvPr id="22" name="Group 21"/>
          <p:cNvGrpSpPr/>
          <p:nvPr/>
        </p:nvGrpSpPr>
        <p:grpSpPr>
          <a:xfrm>
            <a:off x="1247273" y="4593854"/>
            <a:ext cx="183593" cy="70382"/>
            <a:chOff x="8153400" y="683126"/>
            <a:chExt cx="381000" cy="171245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8153400" y="699677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153400" y="683126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8534400" y="687625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2038921" y="4862876"/>
            <a:ext cx="381000" cy="81658"/>
            <a:chOff x="8153400" y="683126"/>
            <a:chExt cx="381000" cy="171245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8153400" y="699677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8153400" y="683126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8534400" y="687625"/>
              <a:ext cx="0" cy="1667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2009828" y="4664236"/>
            <a:ext cx="4741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/>
              <a:t>P=0.04</a:t>
            </a:r>
            <a:endParaRPr lang="en-US" sz="800"/>
          </a:p>
        </p:txBody>
      </p:sp>
      <p:sp>
        <p:nvSpPr>
          <p:cNvPr id="3" name="TextBox 2"/>
          <p:cNvSpPr txBox="1"/>
          <p:nvPr/>
        </p:nvSpPr>
        <p:spPr>
          <a:xfrm rot="16200000">
            <a:off x="24794" y="1485575"/>
            <a:ext cx="1119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Viability </a:t>
            </a:r>
            <a:endParaRPr lang="en-US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3" t="27036" r="32512" b="29112"/>
          <a:stretch/>
        </p:blipFill>
        <p:spPr>
          <a:xfrm>
            <a:off x="716460" y="603137"/>
            <a:ext cx="2835302" cy="229161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8" t="30222" r="28197" b="29891"/>
          <a:stretch/>
        </p:blipFill>
        <p:spPr>
          <a:xfrm>
            <a:off x="4926284" y="681038"/>
            <a:ext cx="3207206" cy="2111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943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49238" y="681038"/>
            <a:ext cx="3308361" cy="2866527"/>
            <a:chOff x="2621523" y="1378021"/>
            <a:chExt cx="4270853" cy="4061158"/>
          </a:xfrm>
        </p:grpSpPr>
        <p:pic>
          <p:nvPicPr>
            <p:cNvPr id="5" name="Picture 4"/>
            <p:cNvPicPr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0" r="66761"/>
            <a:stretch/>
          </p:blipFill>
          <p:spPr>
            <a:xfrm>
              <a:off x="3972016" y="1990669"/>
              <a:ext cx="1399354" cy="1701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cxnSp>
          <p:nvCxnSpPr>
            <p:cNvPr id="6" name="Straight Connector 5"/>
            <p:cNvCxnSpPr/>
            <p:nvPr/>
          </p:nvCxnSpPr>
          <p:spPr>
            <a:xfrm>
              <a:off x="4013304" y="1713493"/>
              <a:ext cx="5923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3933743" y="1650321"/>
              <a:ext cx="499916" cy="4038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Cy</a:t>
              </a:r>
              <a:endParaRPr lang="en-US" sz="1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11600" y="1677847"/>
              <a:ext cx="544115" cy="4038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Nu</a:t>
              </a:r>
              <a:endParaRPr lang="en-US" sz="1000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4765889" y="1713493"/>
              <a:ext cx="5923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682338" y="1677847"/>
              <a:ext cx="499916" cy="4038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/>
                <a:t>Cy</a:t>
              </a:r>
              <a:endParaRPr lang="en-US" sz="10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993433" y="1683402"/>
              <a:ext cx="544115" cy="4038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Nu</a:t>
              </a:r>
              <a:endParaRPr lang="en-US" sz="1000" dirty="0"/>
            </a:p>
          </p:txBody>
        </p:sp>
        <p:pic>
          <p:nvPicPr>
            <p:cNvPr id="12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581"/>
            <a:stretch/>
          </p:blipFill>
          <p:spPr>
            <a:xfrm>
              <a:off x="5425403" y="1990669"/>
              <a:ext cx="730266" cy="1701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cxnSp>
          <p:nvCxnSpPr>
            <p:cNvPr id="13" name="Straight Connector 12"/>
            <p:cNvCxnSpPr/>
            <p:nvPr/>
          </p:nvCxnSpPr>
          <p:spPr>
            <a:xfrm>
              <a:off x="5457479" y="1713495"/>
              <a:ext cx="59236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364058" y="1677849"/>
              <a:ext cx="499916" cy="4038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/>
                <a:t>Cy</a:t>
              </a:r>
              <a:endParaRPr lang="en-US" sz="10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691285" y="1686042"/>
              <a:ext cx="544115" cy="4038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Nu</a:t>
              </a:r>
              <a:endParaRPr lang="en-US" sz="1000" dirty="0"/>
            </a:p>
          </p:txBody>
        </p:sp>
        <p:pic>
          <p:nvPicPr>
            <p:cNvPr id="16" name="图片 5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" r="66268"/>
            <a:stretch/>
          </p:blipFill>
          <p:spPr>
            <a:xfrm>
              <a:off x="3972016" y="4755801"/>
              <a:ext cx="1394793" cy="28629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7" name="图片 58"/>
            <p:cNvPicPr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575"/>
            <a:stretch/>
          </p:blipFill>
          <p:spPr>
            <a:xfrm>
              <a:off x="5425403" y="4755801"/>
              <a:ext cx="731194" cy="28788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8" name="Picture 1"/>
            <p:cNvPicPr>
              <a:picLocks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498"/>
            <a:stretch/>
          </p:blipFill>
          <p:spPr>
            <a:xfrm>
              <a:off x="3972016" y="5120759"/>
              <a:ext cx="1399354" cy="31053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9" name="Picture 1"/>
            <p:cNvPicPr>
              <a:picLocks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090"/>
            <a:stretch/>
          </p:blipFill>
          <p:spPr>
            <a:xfrm>
              <a:off x="5425403" y="5120759"/>
              <a:ext cx="731194" cy="31053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0" name="矩形 38"/>
            <p:cNvSpPr/>
            <p:nvPr/>
          </p:nvSpPr>
          <p:spPr>
            <a:xfrm>
              <a:off x="3171491" y="3911458"/>
              <a:ext cx="767958" cy="4038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altLang="zh-CN" sz="1000" b="1" dirty="0">
                  <a:ea typeface="Arial Unicode MS" panose="020B0604020202020204" pitchFamily="34" charset="-122"/>
                  <a:cs typeface="Arial"/>
                </a:rPr>
                <a:t>RUNX1</a:t>
              </a:r>
            </a:p>
          </p:txBody>
        </p:sp>
        <p:sp>
          <p:nvSpPr>
            <p:cNvPr id="21" name="矩形 39"/>
            <p:cNvSpPr/>
            <p:nvPr/>
          </p:nvSpPr>
          <p:spPr>
            <a:xfrm>
              <a:off x="2621523" y="1969934"/>
              <a:ext cx="1265752" cy="4038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altLang="zh-CN" sz="1000" b="1" dirty="0">
                  <a:ea typeface="Arial Unicode MS" panose="020B0604020202020204" pitchFamily="34" charset="-122"/>
                  <a:cs typeface="Arial"/>
                </a:rPr>
                <a:t>CBFβ-SMMHC</a:t>
              </a:r>
            </a:p>
          </p:txBody>
        </p:sp>
        <p:sp>
          <p:nvSpPr>
            <p:cNvPr id="22" name="矩形 40"/>
            <p:cNvSpPr/>
            <p:nvPr/>
          </p:nvSpPr>
          <p:spPr>
            <a:xfrm>
              <a:off x="3282284" y="3378648"/>
              <a:ext cx="621034" cy="4038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altLang="zh-CN" sz="1000" b="1" dirty="0">
                  <a:ea typeface="Arial Unicode MS" panose="020B0604020202020204" pitchFamily="34" charset="-122"/>
                  <a:cs typeface="Arial"/>
                </a:rPr>
                <a:t>CBFβ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3820229" y="2154599"/>
              <a:ext cx="12920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3823544" y="3557139"/>
              <a:ext cx="12920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矩形 42"/>
            <p:cNvSpPr/>
            <p:nvPr/>
          </p:nvSpPr>
          <p:spPr>
            <a:xfrm>
              <a:off x="3155171" y="5090345"/>
              <a:ext cx="716412" cy="3488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altLang="zh-CN" sz="1000" b="1" dirty="0" smtClean="0">
                  <a:latin typeface="Symbol" charset="2"/>
                  <a:ea typeface="Symbol" charset="2"/>
                  <a:cs typeface="Symbol" charset="2"/>
                </a:rPr>
                <a:t>b</a:t>
              </a:r>
              <a:r>
                <a:rPr lang="en-US" altLang="zh-CN" sz="1000" b="1" dirty="0" smtClean="0">
                  <a:ea typeface="Arial Unicode MS" panose="020B0604020202020204" pitchFamily="34" charset="-122"/>
                  <a:cs typeface="Arial"/>
                </a:rPr>
                <a:t>-actin</a:t>
              </a:r>
              <a:endParaRPr lang="en-US" altLang="zh-CN" sz="1000" b="1" dirty="0">
                <a:ea typeface="Arial Unicode MS" panose="020B0604020202020204" pitchFamily="34" charset="-122"/>
                <a:cs typeface="Arial"/>
              </a:endParaRPr>
            </a:p>
          </p:txBody>
        </p:sp>
        <p:sp>
          <p:nvSpPr>
            <p:cNvPr id="26" name="矩形 38"/>
            <p:cNvSpPr/>
            <p:nvPr/>
          </p:nvSpPr>
          <p:spPr>
            <a:xfrm>
              <a:off x="3016183" y="4746627"/>
              <a:ext cx="831555" cy="4038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altLang="zh-CN" sz="1000" b="1" dirty="0" err="1" smtClean="0">
                  <a:ea typeface="Arial Unicode MS" panose="020B0604020202020204" pitchFamily="34" charset="-122"/>
                  <a:cs typeface="Arial"/>
                </a:rPr>
                <a:t>Lamin</a:t>
              </a:r>
              <a:r>
                <a:rPr lang="en-US" altLang="zh-CN" sz="1000" b="1" dirty="0" smtClean="0">
                  <a:ea typeface="Arial Unicode MS" panose="020B0604020202020204" pitchFamily="34" charset="-122"/>
                  <a:cs typeface="Arial"/>
                </a:rPr>
                <a:t> B</a:t>
              </a:r>
              <a:endParaRPr lang="en-US" altLang="zh-CN" sz="1000" b="1" dirty="0">
                <a:ea typeface="Arial Unicode MS" panose="020B0604020202020204" pitchFamily="34" charset="-122"/>
                <a:cs typeface="Arial"/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3828800" y="4099063"/>
              <a:ext cx="12920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929599" y="1378021"/>
              <a:ext cx="741646" cy="4038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+/</a:t>
              </a:r>
              <a:r>
                <a:rPr lang="en-US" sz="1000" dirty="0" err="1" smtClean="0"/>
                <a:t>mDE</a:t>
              </a:r>
              <a:endParaRPr lang="en-US" sz="10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817387" y="1378021"/>
              <a:ext cx="496039" cy="4038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+/+</a:t>
              </a:r>
              <a:endParaRPr lang="en-US" sz="10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329195" y="1378021"/>
              <a:ext cx="1260094" cy="403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err="1">
                  <a:ea typeface="Arial" charset="0"/>
                  <a:cs typeface="Arial" charset="0"/>
                </a:rPr>
                <a:t>Cbfb</a:t>
              </a:r>
              <a:r>
                <a:rPr lang="en-US" sz="1000" i="1" baseline="30000" dirty="0">
                  <a:ea typeface="Arial" charset="0"/>
                  <a:cs typeface="Arial" charset="0"/>
                </a:rPr>
                <a:t>+</a:t>
              </a:r>
              <a:r>
                <a:rPr lang="en-US" sz="1000" i="1" baseline="30000" dirty="0" smtClean="0">
                  <a:ea typeface="Arial" charset="0"/>
                  <a:cs typeface="Arial" charset="0"/>
                </a:rPr>
                <a:t>/MYH11</a:t>
              </a:r>
              <a:endParaRPr lang="en-US" sz="1000" dirty="0">
                <a:ea typeface="Arial" charset="0"/>
                <a:cs typeface="Arial" charset="0"/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6123"/>
            <a:stretch/>
          </p:blipFill>
          <p:spPr>
            <a:xfrm>
              <a:off x="5425403" y="3739334"/>
              <a:ext cx="730919" cy="93825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60" r="57076"/>
            <a:stretch/>
          </p:blipFill>
          <p:spPr>
            <a:xfrm>
              <a:off x="3972016" y="3739335"/>
              <a:ext cx="1399032" cy="92959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33" name="Straight Connector 32"/>
            <p:cNvCxnSpPr/>
            <p:nvPr/>
          </p:nvCxnSpPr>
          <p:spPr>
            <a:xfrm>
              <a:off x="6150920" y="4168575"/>
              <a:ext cx="9144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6177045" y="3970846"/>
              <a:ext cx="715331" cy="4038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smtClean="0"/>
                <a:t>50KDa</a:t>
              </a:r>
              <a:endParaRPr lang="en-US" sz="1000"/>
            </a:p>
          </p:txBody>
        </p:sp>
        <p:cxnSp>
          <p:nvCxnSpPr>
            <p:cNvPr id="35" name="Straight Connector 29"/>
            <p:cNvCxnSpPr/>
            <p:nvPr/>
          </p:nvCxnSpPr>
          <p:spPr>
            <a:xfrm>
              <a:off x="6150920" y="4564557"/>
              <a:ext cx="9144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6177045" y="4383156"/>
              <a:ext cx="715331" cy="4038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smtClean="0"/>
                <a:t>40KDa</a:t>
              </a:r>
              <a:endParaRPr lang="en-US" sz="1000" dirty="0"/>
            </a:p>
          </p:txBody>
        </p:sp>
        <p:cxnSp>
          <p:nvCxnSpPr>
            <p:cNvPr id="37" name="Straight Connector 29"/>
            <p:cNvCxnSpPr/>
            <p:nvPr/>
          </p:nvCxnSpPr>
          <p:spPr>
            <a:xfrm>
              <a:off x="6150920" y="3806174"/>
              <a:ext cx="9144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6177045" y="3608446"/>
              <a:ext cx="715331" cy="4038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60KDa</a:t>
              </a:r>
              <a:endParaRPr lang="en-US" sz="1000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986626" y="-129336"/>
            <a:ext cx="4501073" cy="3816713"/>
            <a:chOff x="2065114" y="-328619"/>
            <a:chExt cx="7349489" cy="6034149"/>
          </a:xfrm>
        </p:grpSpPr>
        <p:sp>
          <p:nvSpPr>
            <p:cNvPr id="40" name="矩形 38"/>
            <p:cNvSpPr/>
            <p:nvPr/>
          </p:nvSpPr>
          <p:spPr>
            <a:xfrm>
              <a:off x="2526444" y="4296562"/>
              <a:ext cx="957111" cy="3406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altLang="zh-CN" sz="800" b="1" dirty="0">
                  <a:latin typeface="Arial"/>
                  <a:ea typeface="Arial Unicode MS" panose="020B0604020202020204" pitchFamily="34" charset="-122"/>
                  <a:cs typeface="Arial"/>
                </a:rPr>
                <a:t>RUNX1</a:t>
              </a:r>
            </a:p>
          </p:txBody>
        </p:sp>
        <p:sp>
          <p:nvSpPr>
            <p:cNvPr id="41" name="矩形 39"/>
            <p:cNvSpPr/>
            <p:nvPr/>
          </p:nvSpPr>
          <p:spPr>
            <a:xfrm>
              <a:off x="2065114" y="1938941"/>
              <a:ext cx="1428882" cy="215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altLang="zh-CN" sz="800" b="1" dirty="0">
                  <a:latin typeface="Arial"/>
                  <a:ea typeface="Arial Unicode MS" panose="020B0604020202020204" pitchFamily="34" charset="-122"/>
                  <a:cs typeface="Arial"/>
                </a:rPr>
                <a:t>CBFβ-SMMHC</a:t>
              </a: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3353279" y="3937681"/>
              <a:ext cx="15051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3353279" y="4434841"/>
              <a:ext cx="15051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矩形 39"/>
            <p:cNvSpPr/>
            <p:nvPr/>
          </p:nvSpPr>
          <p:spPr>
            <a:xfrm>
              <a:off x="2657820" y="3779675"/>
              <a:ext cx="799659" cy="3406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altLang="zh-CN" sz="800" b="1" dirty="0">
                  <a:latin typeface="Arial"/>
                  <a:ea typeface="Arial Unicode MS" panose="020B0604020202020204" pitchFamily="34" charset="-122"/>
                  <a:cs typeface="Arial"/>
                </a:rPr>
                <a:t>CBFβ</a:t>
              </a: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3365384" y="2092829"/>
              <a:ext cx="15051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矩形 38"/>
            <p:cNvSpPr/>
            <p:nvPr/>
          </p:nvSpPr>
          <p:spPr>
            <a:xfrm>
              <a:off x="2346772" y="5364917"/>
              <a:ext cx="1104915" cy="3406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altLang="zh-CN" sz="800" b="1" dirty="0" err="1">
                  <a:latin typeface="Arial"/>
                  <a:ea typeface="Arial Unicode MS" panose="020B0604020202020204" pitchFamily="34" charset="-122"/>
                  <a:cs typeface="Arial"/>
                </a:rPr>
                <a:t>Lamin</a:t>
              </a:r>
              <a:r>
                <a:rPr lang="en-US" altLang="zh-CN" sz="800" b="1" dirty="0">
                  <a:latin typeface="Arial"/>
                  <a:ea typeface="Arial Unicode MS" panose="020B0604020202020204" pitchFamily="34" charset="-122"/>
                  <a:cs typeface="Arial"/>
                </a:rPr>
                <a:t> </a:t>
              </a:r>
              <a:r>
                <a:rPr lang="en-US" altLang="zh-CN" sz="800" b="1" dirty="0" smtClean="0">
                  <a:latin typeface="Arial"/>
                  <a:ea typeface="Arial Unicode MS" panose="020B0604020202020204" pitchFamily="34" charset="-122"/>
                  <a:cs typeface="Arial"/>
                </a:rPr>
                <a:t>B</a:t>
              </a:r>
              <a:endParaRPr lang="en-US" altLang="zh-CN" sz="800" b="1" dirty="0">
                <a:latin typeface="Arial"/>
                <a:ea typeface="Arial Unicode MS" panose="020B0604020202020204" pitchFamily="34" charset="-122"/>
                <a:cs typeface="Arial"/>
              </a:endParaRP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3340746" y="5540049"/>
              <a:ext cx="15051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矩形 38"/>
            <p:cNvSpPr/>
            <p:nvPr/>
          </p:nvSpPr>
          <p:spPr>
            <a:xfrm>
              <a:off x="2548729" y="4805592"/>
              <a:ext cx="902294" cy="215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l-GR" altLang="zh-CN" sz="800" b="1" dirty="0">
                  <a:latin typeface="Arial"/>
                  <a:ea typeface="Arial Unicode MS" panose="020B0604020202020204" pitchFamily="34" charset="-122"/>
                  <a:cs typeface="Arial"/>
                </a:rPr>
                <a:t>β</a:t>
              </a:r>
              <a:r>
                <a:rPr lang="en-US" altLang="zh-CN" sz="800" b="1" dirty="0">
                  <a:latin typeface="Arial"/>
                  <a:ea typeface="Arial Unicode MS" panose="020B0604020202020204" pitchFamily="34" charset="-122"/>
                  <a:cs typeface="Arial"/>
                </a:rPr>
                <a:t>-Actin </a:t>
              </a: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>
              <a:off x="3340746" y="4981057"/>
              <a:ext cx="15051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8339367" y="1617442"/>
              <a:ext cx="85143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Cy\ </a:t>
              </a:r>
              <a:r>
                <a:rPr lang="en-US" sz="800" dirty="0" err="1"/>
                <a:t>Nuc</a:t>
              </a:r>
              <a:endParaRPr lang="en-US" sz="8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413083" y="1623010"/>
              <a:ext cx="8526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Cy\ </a:t>
              </a:r>
              <a:r>
                <a:rPr lang="en-US" sz="800" dirty="0" err="1"/>
                <a:t>Nuc</a:t>
              </a:r>
              <a:endParaRPr lang="en-US" sz="8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476422" y="1615401"/>
              <a:ext cx="85262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Cy\ </a:t>
              </a:r>
              <a:r>
                <a:rPr lang="en-US" sz="800" dirty="0" err="1"/>
                <a:t>Nuc</a:t>
              </a:r>
              <a:endParaRPr lang="en-US" sz="8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443382" y="1607548"/>
              <a:ext cx="86992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Cy\ </a:t>
              </a:r>
              <a:r>
                <a:rPr lang="en-US" sz="800" dirty="0" err="1"/>
                <a:t>Nuc</a:t>
              </a:r>
              <a:endParaRPr lang="en-US" sz="8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447851" y="1607548"/>
              <a:ext cx="8940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Cy\ </a:t>
              </a:r>
              <a:r>
                <a:rPr lang="en-US" sz="800" dirty="0" err="1"/>
                <a:t>Nuc</a:t>
              </a:r>
              <a:endParaRPr lang="en-US" sz="8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513249" y="1654542"/>
              <a:ext cx="8844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Cy\ </a:t>
              </a:r>
              <a:r>
                <a:rPr lang="en-US" sz="800" dirty="0" err="1"/>
                <a:t>Nuc</a:t>
              </a:r>
              <a:endParaRPr lang="en-US" sz="800" dirty="0"/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3553405" y="1641382"/>
              <a:ext cx="7313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 rot="18887502">
              <a:off x="3653126" y="1166567"/>
              <a:ext cx="9837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RUNX1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 rot="18887502">
              <a:off x="8395238" y="1035452"/>
              <a:ext cx="14496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RUNX1+CBF</a:t>
              </a:r>
              <a:r>
                <a:rPr lang="el-GR" sz="800" dirty="0"/>
                <a:t>β</a:t>
              </a:r>
              <a:endParaRPr lang="en-US" sz="800" dirty="0"/>
            </a:p>
          </p:txBody>
        </p:sp>
        <p:sp>
          <p:nvSpPr>
            <p:cNvPr id="59" name="TextBox 58"/>
            <p:cNvSpPr txBox="1"/>
            <p:nvPr/>
          </p:nvSpPr>
          <p:spPr>
            <a:xfrm rot="18887502">
              <a:off x="7327117" y="715650"/>
              <a:ext cx="230398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RUNX1+CBF</a:t>
              </a:r>
              <a:r>
                <a:rPr lang="el-GR" sz="800" dirty="0"/>
                <a:t>β</a:t>
              </a:r>
              <a:r>
                <a:rPr lang="en-US" sz="800" dirty="0"/>
                <a:t>-</a:t>
              </a:r>
              <a:r>
                <a:rPr lang="en-US" sz="800" dirty="0" err="1"/>
                <a:t>SMMHC</a:t>
              </a:r>
              <a:r>
                <a:rPr lang="en-US" sz="800" baseline="30000" dirty="0" err="1"/>
                <a:t>mDE</a:t>
              </a:r>
              <a:endParaRPr lang="en-US" sz="800" baseline="30000" dirty="0"/>
            </a:p>
          </p:txBody>
        </p:sp>
        <p:sp>
          <p:nvSpPr>
            <p:cNvPr id="60" name="TextBox 59"/>
            <p:cNvSpPr txBox="1"/>
            <p:nvPr/>
          </p:nvSpPr>
          <p:spPr>
            <a:xfrm rot="18887502">
              <a:off x="6450372" y="791908"/>
              <a:ext cx="20709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RUNX1+CBF</a:t>
              </a:r>
              <a:r>
                <a:rPr lang="el-GR" sz="800" dirty="0"/>
                <a:t>β</a:t>
              </a:r>
              <a:r>
                <a:rPr lang="en-US" sz="800" dirty="0"/>
                <a:t>-SMMHC</a:t>
              </a:r>
              <a:endParaRPr lang="en-US" sz="800" baseline="30000" dirty="0"/>
            </a:p>
          </p:txBody>
        </p:sp>
        <p:sp>
          <p:nvSpPr>
            <p:cNvPr id="61" name="TextBox 60"/>
            <p:cNvSpPr txBox="1"/>
            <p:nvPr/>
          </p:nvSpPr>
          <p:spPr>
            <a:xfrm rot="18887502">
              <a:off x="5448284" y="867160"/>
              <a:ext cx="189315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CBF</a:t>
              </a:r>
              <a:r>
                <a:rPr lang="el-GR" sz="800" dirty="0"/>
                <a:t>β</a:t>
              </a:r>
              <a:r>
                <a:rPr lang="en-US" sz="800" dirty="0"/>
                <a:t>-</a:t>
              </a:r>
              <a:r>
                <a:rPr lang="en-US" sz="800" dirty="0" err="1"/>
                <a:t>SMMHC</a:t>
              </a:r>
              <a:r>
                <a:rPr lang="en-US" sz="800" baseline="30000" dirty="0" err="1"/>
                <a:t>mDE</a:t>
              </a:r>
              <a:endParaRPr lang="en-US" sz="800" baseline="30000" dirty="0"/>
            </a:p>
          </p:txBody>
        </p:sp>
        <p:sp>
          <p:nvSpPr>
            <p:cNvPr id="62" name="TextBox 61"/>
            <p:cNvSpPr txBox="1"/>
            <p:nvPr/>
          </p:nvSpPr>
          <p:spPr>
            <a:xfrm rot="18887502">
              <a:off x="4470124" y="867160"/>
              <a:ext cx="18350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CBF</a:t>
              </a:r>
              <a:r>
                <a:rPr lang="el-GR" sz="800" dirty="0"/>
                <a:t>β</a:t>
              </a:r>
              <a:r>
                <a:rPr lang="en-US" sz="800" dirty="0"/>
                <a:t>-SMMHC</a:t>
              </a:r>
              <a:endParaRPr lang="en-US" sz="800" baseline="30000" dirty="0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5469352" y="1646404"/>
              <a:ext cx="7313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492564" y="1662327"/>
              <a:ext cx="7313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7477564" y="1662327"/>
              <a:ext cx="7313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4488795" y="1640481"/>
              <a:ext cx="7313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8399418" y="1668250"/>
              <a:ext cx="7313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3405" y="4822343"/>
              <a:ext cx="5857449" cy="305150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69" name="Picture 68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42"/>
            <a:stretch/>
          </p:blipFill>
          <p:spPr>
            <a:xfrm>
              <a:off x="3553405" y="5328826"/>
              <a:ext cx="5861198" cy="365112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70" name="Picture 69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06"/>
            <a:stretch/>
          </p:blipFill>
          <p:spPr>
            <a:xfrm>
              <a:off x="3553405" y="4266212"/>
              <a:ext cx="5857449" cy="307776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3405" y="1985420"/>
              <a:ext cx="5857449" cy="2082084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105" name="Rectangle 104"/>
          <p:cNvSpPr/>
          <p:nvPr/>
        </p:nvSpPr>
        <p:spPr>
          <a:xfrm>
            <a:off x="998483" y="4519448"/>
            <a:ext cx="721210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Supplementary </a:t>
            </a:r>
            <a:r>
              <a:rPr lang="en-US" b="1" dirty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Figure </a:t>
            </a:r>
            <a:r>
              <a:rPr lang="en-US" b="1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S7.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Subcellular localization of RUNX1, </a:t>
            </a:r>
            <a:r>
              <a:rPr lang="en-US" dirty="0" err="1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CBF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, and </a:t>
            </a:r>
            <a:r>
              <a:rPr lang="en-US" dirty="0" err="1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CBF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-SMMHC fusion proteins in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bone marrow cells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from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adult mice (a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DengXian" charset="-122"/>
                <a:cs typeface="Times New Roman" charset="0"/>
              </a:rPr>
              <a:t>) and transfected 293 cells (b).  (a) </a:t>
            </a:r>
            <a:r>
              <a:rPr lang="en-US" dirty="0"/>
              <a:t>Western blot of </a:t>
            </a:r>
            <a:r>
              <a:rPr lang="en-US" dirty="0" smtClean="0"/>
              <a:t>bone marrow cells </a:t>
            </a:r>
            <a:r>
              <a:rPr lang="en-US" dirty="0"/>
              <a:t>from </a:t>
            </a:r>
            <a:r>
              <a:rPr lang="en-US" dirty="0" err="1"/>
              <a:t>C</a:t>
            </a:r>
            <a:r>
              <a:rPr lang="en-US" i="1" dirty="0" err="1"/>
              <a:t>bfb</a:t>
            </a:r>
            <a:r>
              <a:rPr lang="en-US" i="1" baseline="30000" dirty="0"/>
              <a:t>+/</a:t>
            </a:r>
            <a:r>
              <a:rPr lang="en-US" i="1" baseline="30000" dirty="0" err="1" smtClean="0"/>
              <a:t>mDE</a:t>
            </a:r>
            <a:r>
              <a:rPr lang="en-US" i="1" dirty="0" smtClean="0"/>
              <a:t>, </a:t>
            </a:r>
            <a:r>
              <a:rPr lang="en-US" dirty="0" smtClean="0"/>
              <a:t>wildtype and </a:t>
            </a:r>
            <a:r>
              <a:rPr lang="en-US" i="1" dirty="0" err="1" smtClean="0"/>
              <a:t>Cbfb</a:t>
            </a:r>
            <a:r>
              <a:rPr lang="en-US" i="1" baseline="30000" dirty="0" smtClean="0"/>
              <a:t>+/MYH11 </a:t>
            </a:r>
            <a:r>
              <a:rPr lang="en-US" dirty="0"/>
              <a:t>mice. </a:t>
            </a:r>
            <a:r>
              <a:rPr lang="en-US" dirty="0" smtClean="0"/>
              <a:t>(b) Western blot of 293 cells transfected with the constructs as indicated. Cy</a:t>
            </a:r>
            <a:r>
              <a:rPr lang="en-US" dirty="0"/>
              <a:t>: cytoplasmic </a:t>
            </a:r>
            <a:r>
              <a:rPr lang="en-US" dirty="0" smtClean="0"/>
              <a:t>protein; </a:t>
            </a:r>
            <a:r>
              <a:rPr lang="en-US" dirty="0"/>
              <a:t>Nu: nuclear </a:t>
            </a:r>
            <a:r>
              <a:rPr lang="en-US" dirty="0" smtClean="0"/>
              <a:t>protein. </a:t>
            </a:r>
            <a:r>
              <a:rPr lang="en-US" dirty="0" err="1" smtClean="0"/>
              <a:t>Lamin</a:t>
            </a:r>
            <a:r>
              <a:rPr lang="en-US" dirty="0" smtClean="0"/>
              <a:t> B and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dirty="0" smtClean="0"/>
              <a:t>-actin were detected as controls for nuclear and cytoplasmic fractions, respectively.</a:t>
            </a:r>
            <a:endParaRPr lang="en-US" dirty="0">
              <a:effectLst/>
              <a:latin typeface="Calibri" charset="0"/>
              <a:ea typeface="DengXian" charset="-122"/>
              <a:cs typeface="Times New Roman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24303" y="317166"/>
            <a:ext cx="443564" cy="366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3804938" y="364047"/>
            <a:ext cx="443564" cy="366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1279888" y="3170315"/>
            <a:ext cx="100089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1268516" y="3431904"/>
            <a:ext cx="100089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37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3798</TotalTime>
  <Words>1344</Words>
  <Application>Microsoft Macintosh PowerPoint</Application>
  <PresentationFormat>On-screen Show (4:3)</PresentationFormat>
  <Paragraphs>159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 Unicode MS</vt:lpstr>
      <vt:lpstr>Calibri</vt:lpstr>
      <vt:lpstr>DengXian</vt:lpstr>
      <vt:lpstr>Helvetica</vt:lpstr>
      <vt:lpstr>Symbol</vt:lpstr>
      <vt:lpstr>Times New Roman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DHHS/NIH/CIT/SDP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Site License</dc:creator>
  <cp:lastModifiedBy>Liu, Paul (NIH/NHGRI) [E]</cp:lastModifiedBy>
  <cp:revision>58</cp:revision>
  <cp:lastPrinted>2017-06-12T23:23:20Z</cp:lastPrinted>
  <dcterms:created xsi:type="dcterms:W3CDTF">2016-12-23T18:40:22Z</dcterms:created>
  <dcterms:modified xsi:type="dcterms:W3CDTF">2017-06-19T17:05:39Z</dcterms:modified>
</cp:coreProperties>
</file>