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ms-powerpoint.presentation.macroEnabled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5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809"/>
    <p:restoredTop sz="94560" autoAdjust="0"/>
  </p:normalViewPr>
  <p:slideViewPr>
    <p:cSldViewPr snapToGrid="0">
      <p:cViewPr>
        <p:scale>
          <a:sx n="130" d="100"/>
          <a:sy n="130" d="100"/>
        </p:scale>
        <p:origin x="2400" y="-139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0594F4D-8D06-4CBF-8890-530A907B9A24}" type="datetimeFigureOut">
              <a:rPr lang="en-US" smtClean="0"/>
              <a:t>9/6/17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853B6CD-5DAE-4E2A-BE56-06AEE6478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511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7214-D05B-450A-B25F-1721790E8414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9B88-3D99-478A-99DB-C5F510618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827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7214-D05B-450A-B25F-1721790E8414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9B88-3D99-478A-99DB-C5F510618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90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7214-D05B-450A-B25F-1721790E8414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9B88-3D99-478A-99DB-C5F510618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34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7214-D05B-450A-B25F-1721790E8414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9B88-3D99-478A-99DB-C5F510618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428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7214-D05B-450A-B25F-1721790E8414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9B88-3D99-478A-99DB-C5F510618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38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7214-D05B-450A-B25F-1721790E8414}" type="datetimeFigureOut">
              <a:rPr lang="en-US" smtClean="0"/>
              <a:t>9/6/17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9B88-3D99-478A-99DB-C5F510618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640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7214-D05B-450A-B25F-1721790E8414}" type="datetimeFigureOut">
              <a:rPr lang="en-US" smtClean="0"/>
              <a:t>9/6/17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9B88-3D99-478A-99DB-C5F510618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93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7214-D05B-450A-B25F-1721790E8414}" type="datetimeFigureOut">
              <a:rPr lang="en-US" smtClean="0"/>
              <a:t>9/6/17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9B88-3D99-478A-99DB-C5F510618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1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7214-D05B-450A-B25F-1721790E8414}" type="datetimeFigureOut">
              <a:rPr lang="en-US" smtClean="0"/>
              <a:t>9/6/17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9B88-3D99-478A-99DB-C5F510618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68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7214-D05B-450A-B25F-1721790E8414}" type="datetimeFigureOut">
              <a:rPr lang="en-US" smtClean="0"/>
              <a:t>9/6/17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9B88-3D99-478A-99DB-C5F510618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509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7214-D05B-450A-B25F-1721790E8414}" type="datetimeFigureOut">
              <a:rPr lang="en-US" smtClean="0"/>
              <a:t>9/6/17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9B88-3D99-478A-99DB-C5F510618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13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97214-D05B-450A-B25F-1721790E8414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29B88-3D99-478A-99DB-C5F510618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327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jpeg"/><Relationship Id="rId14" Type="http://schemas.openxmlformats.org/officeDocument/2006/relationships/image" Target="../media/image13.jpeg"/><Relationship Id="rId15" Type="http://schemas.openxmlformats.org/officeDocument/2006/relationships/image" Target="../media/image14.jpeg"/><Relationship Id="rId16" Type="http://schemas.openxmlformats.org/officeDocument/2006/relationships/image" Target="../media/image15.jpeg"/><Relationship Id="rId17" Type="http://schemas.openxmlformats.org/officeDocument/2006/relationships/image" Target="../media/image16.jpeg"/><Relationship Id="rId18" Type="http://schemas.openxmlformats.org/officeDocument/2006/relationships/image" Target="../media/image17.jpeg"/><Relationship Id="rId19" Type="http://schemas.openxmlformats.org/officeDocument/2006/relationships/image" Target="../media/image18.jpeg"/><Relationship Id="rId50" Type="http://schemas.openxmlformats.org/officeDocument/2006/relationships/image" Target="../media/image49.jpeg"/><Relationship Id="rId51" Type="http://schemas.openxmlformats.org/officeDocument/2006/relationships/image" Target="../media/image50.jpeg"/><Relationship Id="rId52" Type="http://schemas.openxmlformats.org/officeDocument/2006/relationships/image" Target="../media/image51.emf"/><Relationship Id="rId53" Type="http://schemas.openxmlformats.org/officeDocument/2006/relationships/image" Target="../media/image52.emf"/><Relationship Id="rId40" Type="http://schemas.openxmlformats.org/officeDocument/2006/relationships/image" Target="../media/image39.jpeg"/><Relationship Id="rId41" Type="http://schemas.openxmlformats.org/officeDocument/2006/relationships/image" Target="../media/image40.jpeg"/><Relationship Id="rId42" Type="http://schemas.openxmlformats.org/officeDocument/2006/relationships/image" Target="../media/image41.jpeg"/><Relationship Id="rId43" Type="http://schemas.openxmlformats.org/officeDocument/2006/relationships/image" Target="../media/image42.jpeg"/><Relationship Id="rId44" Type="http://schemas.openxmlformats.org/officeDocument/2006/relationships/image" Target="../media/image43.jpeg"/><Relationship Id="rId45" Type="http://schemas.openxmlformats.org/officeDocument/2006/relationships/image" Target="../media/image44.jpeg"/><Relationship Id="rId46" Type="http://schemas.openxmlformats.org/officeDocument/2006/relationships/image" Target="../media/image45.jpeg"/><Relationship Id="rId47" Type="http://schemas.openxmlformats.org/officeDocument/2006/relationships/image" Target="../media/image46.jpeg"/><Relationship Id="rId48" Type="http://schemas.openxmlformats.org/officeDocument/2006/relationships/image" Target="../media/image47.jpeg"/><Relationship Id="rId49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30" Type="http://schemas.openxmlformats.org/officeDocument/2006/relationships/image" Target="../media/image29.jpeg"/><Relationship Id="rId31" Type="http://schemas.openxmlformats.org/officeDocument/2006/relationships/image" Target="../media/image30.jpeg"/><Relationship Id="rId32" Type="http://schemas.openxmlformats.org/officeDocument/2006/relationships/image" Target="../media/image31.jpeg"/><Relationship Id="rId33" Type="http://schemas.openxmlformats.org/officeDocument/2006/relationships/image" Target="../media/image32.jpeg"/><Relationship Id="rId34" Type="http://schemas.openxmlformats.org/officeDocument/2006/relationships/image" Target="../media/image33.jpeg"/><Relationship Id="rId35" Type="http://schemas.openxmlformats.org/officeDocument/2006/relationships/image" Target="../media/image34.jpeg"/><Relationship Id="rId36" Type="http://schemas.openxmlformats.org/officeDocument/2006/relationships/image" Target="../media/image35.jpeg"/><Relationship Id="rId37" Type="http://schemas.openxmlformats.org/officeDocument/2006/relationships/image" Target="../media/image36.jpeg"/><Relationship Id="rId38" Type="http://schemas.openxmlformats.org/officeDocument/2006/relationships/image" Target="../media/image37.jpeg"/><Relationship Id="rId39" Type="http://schemas.openxmlformats.org/officeDocument/2006/relationships/image" Target="../media/image38.jpeg"/><Relationship Id="rId20" Type="http://schemas.openxmlformats.org/officeDocument/2006/relationships/image" Target="../media/image19.jpeg"/><Relationship Id="rId21" Type="http://schemas.openxmlformats.org/officeDocument/2006/relationships/image" Target="../media/image20.jpeg"/><Relationship Id="rId22" Type="http://schemas.openxmlformats.org/officeDocument/2006/relationships/image" Target="../media/image21.jpeg"/><Relationship Id="rId23" Type="http://schemas.openxmlformats.org/officeDocument/2006/relationships/image" Target="../media/image22.jpeg"/><Relationship Id="rId24" Type="http://schemas.openxmlformats.org/officeDocument/2006/relationships/image" Target="../media/image23.jpeg"/><Relationship Id="rId25" Type="http://schemas.openxmlformats.org/officeDocument/2006/relationships/image" Target="../media/image24.jpeg"/><Relationship Id="rId26" Type="http://schemas.openxmlformats.org/officeDocument/2006/relationships/image" Target="../media/image25.jpeg"/><Relationship Id="rId27" Type="http://schemas.openxmlformats.org/officeDocument/2006/relationships/image" Target="../media/image26.jpeg"/><Relationship Id="rId28" Type="http://schemas.openxmlformats.org/officeDocument/2006/relationships/image" Target="../media/image27.jpeg"/><Relationship Id="rId29" Type="http://schemas.openxmlformats.org/officeDocument/2006/relationships/image" Target="../media/image28.jpeg"/><Relationship Id="rId10" Type="http://schemas.openxmlformats.org/officeDocument/2006/relationships/image" Target="../media/image9.jpeg"/><Relationship Id="rId11" Type="http://schemas.openxmlformats.org/officeDocument/2006/relationships/image" Target="../media/image10.jpeg"/><Relationship Id="rId1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:\Users\honaban1\Desktop\exp-results\Proliferation and Migration\Cell Migration and Invasion\8-3-16_SUM149_Top GLIs_HO\8-3-16_Images_10X_HO\DMSO_F12_1_2016y08m04d_10h45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288" y="1301394"/>
            <a:ext cx="274320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1" descr="C:\Users\honaban1\Desktop\exp-results\Proliferation and Migration\Cell Migration and Invasion\8-3-16_SUM149_Top GLIs_HO\8-3-16_Images_10X_HO\DMSO_F12_1_2016y08m04d_15h00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2271" y="1301394"/>
            <a:ext cx="274320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2" descr="C:\Users\honaban1\Desktop\exp-results\Proliferation and Migration\Cell Migration and Invasion\8-3-16_SUM149_Top GLIs_HO\8-3-16_Images_10X_HO\DMSO_F12_1_2016y08m05d_11h00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2332" y="1301394"/>
            <a:ext cx="274320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honaban1\Desktop\exp-results\Proliferation and Migration\Cell Migration and Invasion\8-3-16_SUM149_Top GLIs_HO\8-3-16_Images_10X_HO\DMSO_F12_1_2016y08m05d_03h00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698" y="1301394"/>
            <a:ext cx="274320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honaban1\Desktop\exp-results\Proliferation and Migration\Cell Migration and Invasion\8-3-16_SUM149_Top GLIs_HO\8-3-16_Images_10X_HO\DMSO_F12_1_2016y08m05d_07h00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102" y="1301394"/>
            <a:ext cx="274320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honaban1\Desktop\exp-results\Proliferation and Migration\Cell Migration and Invasion\8-3-16_SUM149_Top GLIs_HO\8-3-16_Images_10X_HO\8-3-16_SUM149_TopGlis_10X_D9_1_2016y08m04d_10h45m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288" y="2566543"/>
            <a:ext cx="274320" cy="25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honaban1\Desktop\exp-results\Proliferation and Migration\Cell Migration and Invasion\8-3-16_SUM149_Top GLIs_HO\8-3-16_Images_10X_HO\8-3-16_SUM149_TopGlis_10X_D9_1_2016y08m04d_15h00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2271" y="2566543"/>
            <a:ext cx="274320" cy="25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honaban1\Desktop\exp-results\Proliferation and Migration\Cell Migration and Invasion\8-3-16_SUM149_Top GLIs_HO\8-3-16_Images_10X_HO\8-3-16_SUM149_TopGlis_10X_D9_1_2016y08m04d_23h00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698" y="2566543"/>
            <a:ext cx="274320" cy="25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honaban1\Desktop\exp-results\Proliferation and Migration\Cell Migration and Invasion\8-3-16_SUM149_Top GLIs_HO\8-3-16_Images_10X_HO\8-3-16_SUM149_TopGlis_10X_D9_1_2016y08m05d_05h00m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102" y="2566543"/>
            <a:ext cx="274320" cy="25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honaban1\Desktop\exp-results\Proliferation and Migration\Cell Migration and Invasion\8-3-16_SUM149_Top GLIs_HO\8-3-16_Images_10X_HO\8-3-16_SUM149_TopGlis_10X_D9_1_2016y08m05d_11h00m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2332" y="2566543"/>
            <a:ext cx="274320" cy="27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91661" y="2582411"/>
            <a:ext cx="5693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800" b="1" dirty="0" err="1" smtClean="0">
                <a:latin typeface="Arial" pitchFamily="34" charset="0"/>
                <a:ea typeface="Arial" charset="0"/>
                <a:cs typeface="Arial" pitchFamily="34" charset="0"/>
              </a:rPr>
              <a:t>Cyto</a:t>
            </a:r>
            <a:r>
              <a:rPr lang="en-US" sz="800" b="1" dirty="0" smtClean="0">
                <a:latin typeface="Arial" pitchFamily="34" charset="0"/>
                <a:ea typeface="Arial" charset="0"/>
                <a:cs typeface="Arial" pitchFamily="34" charset="0"/>
              </a:rPr>
              <a:t> D</a:t>
            </a:r>
          </a:p>
          <a:p>
            <a:pPr algn="l"/>
            <a:r>
              <a:rPr lang="en-US" sz="800" b="1" dirty="0" smtClean="0">
                <a:latin typeface="Arial" pitchFamily="34" charset="0"/>
                <a:ea typeface="Arial" charset="0"/>
                <a:cs typeface="Arial" pitchFamily="34" charset="0"/>
              </a:rPr>
              <a:t>(0.5 µM)</a:t>
            </a:r>
            <a:endParaRPr lang="en-US" sz="800" b="1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pic>
        <p:nvPicPr>
          <p:cNvPr id="15" name="Picture 8" descr="C:\Users\honaban1\Desktop\exp-results\Proliferation and Migration\Cell Migration and Invasion\8-3-16_SUM149_Top GLIs_HO\8-3-16_Images_10X_HO\8-3-16_SUM149_TopGlis_10X_F4_1_2016y08m04d_10h45m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082" y="1956156"/>
            <a:ext cx="274320" cy="25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9" descr="C:\Users\honaban1\Desktop\exp-results\Proliferation and Migration\Cell Migration and Invasion\8-3-16_SUM149_Top GLIs_HO\8-3-16_Images_10X_HO\8-3-16_SUM149_TopGlis_10X_F4_1_2016y08m04d_15h00m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9065" y="1956156"/>
            <a:ext cx="274320" cy="25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C:\Users\honaban1\Desktop\exp-results\Proliferation and Migration\Cell Migration and Invasion\8-3-16_SUM149_Top GLIs_HO\8-3-16_Images_10X_HO\8-3-16_SUM149_TopGlis_10X_F4_1_2016y08m05d_03h00m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492" y="1956156"/>
            <a:ext cx="274320" cy="23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1" descr="C:\Users\honaban1\Desktop\exp-results\Proliferation and Migration\Cell Migration and Invasion\8-3-16_SUM149_Top GLIs_HO\8-3-16_Images_10X_HO\8-3-16_SUM149_TopGlis_10X_F4_1_2016y08m05d_07h00m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896" y="1956156"/>
            <a:ext cx="274320" cy="23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C:\Users\honaban1\Desktop\exp-results\Proliferation and Migration\Cell Migration and Invasion\8-3-16_SUM149_Top GLIs_HO\8-3-16_Images_10X_HO\8-3-16_SUM149_TopGlis_10X_F4_1_2016y08m05d_11h00m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9126" y="1956156"/>
            <a:ext cx="274320" cy="23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661462" y="1079335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>
                <a:latin typeface="Arial" pitchFamily="34" charset="0"/>
                <a:ea typeface="Arial" charset="0"/>
                <a:cs typeface="Arial" pitchFamily="34" charset="0"/>
              </a:rPr>
              <a:t>0</a:t>
            </a:r>
            <a:endParaRPr lang="en-US" sz="1050" b="1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56330" y="1079335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>
                <a:latin typeface="Arial" pitchFamily="34" charset="0"/>
                <a:ea typeface="Arial" charset="0"/>
                <a:cs typeface="Arial" pitchFamily="34" charset="0"/>
              </a:rPr>
              <a:t>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60044" y="1079335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>
                <a:latin typeface="Arial" pitchFamily="34" charset="0"/>
                <a:ea typeface="Arial" charset="0"/>
                <a:cs typeface="Arial" pitchFamily="34" charset="0"/>
              </a:rPr>
              <a:t>12</a:t>
            </a:r>
            <a:endParaRPr lang="en-US" sz="1050" b="1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89245" y="1079335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>
                <a:latin typeface="Arial" pitchFamily="34" charset="0"/>
                <a:ea typeface="Arial" charset="0"/>
                <a:cs typeface="Arial" pitchFamily="34" charset="0"/>
              </a:rPr>
              <a:t>18</a:t>
            </a:r>
            <a:endParaRPr lang="en-US" sz="1050" b="1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12900" y="1079335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>
                <a:latin typeface="Arial" pitchFamily="34" charset="0"/>
                <a:ea typeface="Arial" charset="0"/>
                <a:cs typeface="Arial" pitchFamily="34" charset="0"/>
              </a:rPr>
              <a:t>24</a:t>
            </a:r>
            <a:endParaRPr lang="en-US" sz="1050" b="1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204" y="794811"/>
            <a:ext cx="1041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SUM149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9318" y="1324408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800" b="1" dirty="0" smtClean="0">
                <a:latin typeface="Arial" pitchFamily="34" charset="0"/>
                <a:ea typeface="Arial" charset="0"/>
                <a:cs typeface="Arial" pitchFamily="34" charset="0"/>
              </a:rPr>
              <a:t>DMSO</a:t>
            </a:r>
            <a:endParaRPr lang="en-US" sz="800" b="1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8455" y="1884436"/>
            <a:ext cx="5902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800" b="1" dirty="0" smtClean="0">
                <a:latin typeface="Arial" pitchFamily="34" charset="0"/>
                <a:ea typeface="Arial" charset="0"/>
                <a:cs typeface="Arial" pitchFamily="34" charset="0"/>
              </a:rPr>
              <a:t>GANT61</a:t>
            </a:r>
          </a:p>
          <a:p>
            <a:pPr algn="l"/>
            <a:r>
              <a:rPr lang="en-US" sz="800" b="1" dirty="0" smtClean="0">
                <a:latin typeface="Arial" pitchFamily="34" charset="0"/>
                <a:ea typeface="Arial" charset="0"/>
                <a:cs typeface="Arial" pitchFamily="34" charset="0"/>
              </a:rPr>
              <a:t>(20 </a:t>
            </a:r>
            <a:r>
              <a:rPr lang="en-US" sz="800" b="1" dirty="0">
                <a:latin typeface="Arial" pitchFamily="34" charset="0"/>
                <a:ea typeface="Arial" charset="0"/>
                <a:cs typeface="Arial" pitchFamily="34" charset="0"/>
              </a:rPr>
              <a:t>µM</a:t>
            </a:r>
            <a:r>
              <a:rPr lang="en-US" sz="800" b="1" dirty="0" smtClean="0">
                <a:latin typeface="Arial" pitchFamily="34" charset="0"/>
                <a:ea typeface="Arial" charset="0"/>
                <a:cs typeface="Arial" pitchFamily="34" charset="0"/>
              </a:rPr>
              <a:t>)</a:t>
            </a:r>
            <a:endParaRPr lang="en-US" sz="800" b="1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1661" y="2212417"/>
            <a:ext cx="540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800" b="1" dirty="0" smtClean="0">
                <a:latin typeface="Arial" pitchFamily="34" charset="0"/>
                <a:ea typeface="Arial" charset="0"/>
                <a:cs typeface="Arial" pitchFamily="34" charset="0"/>
              </a:rPr>
              <a:t>HPI-1</a:t>
            </a:r>
          </a:p>
          <a:p>
            <a:pPr algn="l"/>
            <a:r>
              <a:rPr lang="en-US" sz="800" b="1" dirty="0">
                <a:latin typeface="Arial" pitchFamily="34" charset="0"/>
                <a:ea typeface="Arial" charset="0"/>
                <a:cs typeface="Arial" pitchFamily="34" charset="0"/>
              </a:rPr>
              <a:t>(10 µM</a:t>
            </a:r>
            <a:r>
              <a:rPr lang="en-US" sz="800" b="1" dirty="0" smtClean="0">
                <a:latin typeface="Arial" pitchFamily="34" charset="0"/>
                <a:ea typeface="Arial" charset="0"/>
                <a:cs typeface="Arial" pitchFamily="34" charset="0"/>
              </a:rPr>
              <a:t>)</a:t>
            </a:r>
            <a:endParaRPr lang="en-US" sz="800" b="1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pic>
        <p:nvPicPr>
          <p:cNvPr id="29" name="Picture 23" descr="C:\Users\honaban1\Desktop\exp-results\Proliferation and Migration\Cell Migration and Invasion\8-16-16_MDAMB231_TopGLIS_HO\8-16-16_MDAMB231_Images\8-16-16_G12_1_2016y08m17d_12h36m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7248" y="1288624"/>
            <a:ext cx="274320" cy="296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4" descr="C:\Users\honaban1\Desktop\exp-results\Proliferation and Migration\Cell Migration and Invasion\8-16-16_MDAMB231_TopGLIS_HO\8-16-16_MDAMB231_Images\8-16-16_G12_1_2016y08m17d_16h26m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3890" y="1288624"/>
            <a:ext cx="274320" cy="296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5" descr="C:\Users\honaban1\Desktop\exp-results\Proliferation and Migration\Cell Migration and Invasion\8-16-16_MDAMB231_TopGLIS_HO\8-16-16_MDAMB231_Images\8-16-16_G12_1_2016y08m18d_00h26m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9809" y="1288624"/>
            <a:ext cx="274320" cy="28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6" descr="C:\Users\honaban1\Desktop\exp-results\Proliferation and Migration\Cell Migration and Invasion\8-16-16_MDAMB231_TopGLIS_HO\8-16-16_MDAMB231_Images\8-16-16_G12_1_2016y08m18d_06h26m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2965" y="1288624"/>
            <a:ext cx="274320" cy="27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5" descr="C:\Users\honaban1\Desktop\exp-results\Proliferation and Migration\Cell Migration and Invasion\8-16-16_MDAMB231_TopGLIS_HO\8-16-16_MDAMB231_Images\8-16-16_G12_1_2016y08m18d_12h26m.jp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6620" y="1288624"/>
            <a:ext cx="274320" cy="28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honaban1\Desktop\exp-results\Proliferation and Migration\Cell Migration and Invasion\8-16-16_MDAMB231_TopGLIS_HO\8-16-16_MDAMB231_Images\8-16-16_B9_1_2016y08m17d_12h36m.jp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897" y="2566543"/>
            <a:ext cx="274320" cy="27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C:\Users\honaban1\Desktop\exp-results\Proliferation and Migration\Cell Migration and Invasion\8-16-16_MDAMB231_TopGLIS_HO\8-16-16_MDAMB231_Images\8-16-16_B9_1_2016y08m17d_16h26m.jp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539" y="2566543"/>
            <a:ext cx="274320" cy="26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C:\Users\honaban1\Desktop\exp-results\Proliferation and Migration\Cell Migration and Invasion\8-16-16_MDAMB231_TopGLIS_HO\8-16-16_MDAMB231_Images\8-16-16_B9_1_2016y08m18d_00h26m.jp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458" y="2566543"/>
            <a:ext cx="274320" cy="28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5" descr="C:\Users\honaban1\Desktop\exp-results\Proliferation and Migration\Cell Migration and Invasion\8-16-16_MDAMB231_TopGLIS_HO\8-16-16_MDAMB231_Images\8-16-16_B9_1_2016y08m18d_06h26m.jp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614" y="2566543"/>
            <a:ext cx="274320" cy="29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6" descr="C:\Users\honaban1\Desktop\exp-results\Proliferation and Migration\Cell Migration and Invasion\8-16-16_MDAMB231_TopGLIS_HO\8-16-16_MDAMB231_Images\8-16-16_B9_1_2016y08m18d_12h26m.jp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269" y="2566543"/>
            <a:ext cx="274320" cy="307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2" descr="C:\Users\honaban1\Desktop\exp-results\Proliferation and Migration\Cell Migration and Invasion\8-16-16_MDAMB231_TopGLIS_HO\8-16-16_MDAMB231_Images\8-16-16_E5_1_2016y08m17d_12h36m.jp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042" y="1943386"/>
            <a:ext cx="274320" cy="21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3" descr="C:\Users\honaban1\Desktop\exp-results\Proliferation and Migration\Cell Migration and Invasion\8-16-16_MDAMB231_TopGLIS_HO\8-16-16_MDAMB231_Images\8-16-16_E5_1_2016y08m17d_16h26m.jp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684" y="1943386"/>
            <a:ext cx="274320" cy="24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4" descr="C:\Users\honaban1\Desktop\exp-results\Proliferation and Migration\Cell Migration and Invasion\8-16-16_MDAMB231_TopGLIS_HO\8-16-16_MDAMB231_Images\8-16-16_E5_1_2016y08m18d_00h26m.jp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603" y="1943386"/>
            <a:ext cx="274320" cy="24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5" descr="C:\Users\honaban1\Desktop\exp-results\Proliferation and Migration\Cell Migration and Invasion\8-16-16_MDAMB231_TopGLIS_HO\8-16-16_MDAMB231_Images\8-16-16_E5_1_2016y08m18d_06h26m.jpg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759" y="1943386"/>
            <a:ext cx="274320" cy="251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6" descr="C:\Users\honaban1\Desktop\exp-results\Proliferation and Migration\Cell Migration and Invasion\8-16-16_MDAMB231_TopGLIS_HO\8-16-16_MDAMB231_Images\8-16-16_E5_1_2016y08m18d_10h26m.jpg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414" y="1943386"/>
            <a:ext cx="274320" cy="235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2646012" y="786411"/>
            <a:ext cx="1530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MDA-MB-231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904" y="526956"/>
            <a:ext cx="392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3381" y="1092105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>
                <a:latin typeface="Arial" pitchFamily="34" charset="0"/>
                <a:ea typeface="Arial" charset="0"/>
                <a:cs typeface="Arial" pitchFamily="34" charset="0"/>
              </a:rPr>
              <a:t>0</a:t>
            </a:r>
            <a:endParaRPr lang="en-US" sz="1050" b="1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48641" y="1092105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>
                <a:latin typeface="Arial" pitchFamily="34" charset="0"/>
                <a:ea typeface="Arial" charset="0"/>
                <a:cs typeface="Arial" pitchFamily="34" charset="0"/>
              </a:rPr>
              <a:t>4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352355" y="1092105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>
                <a:latin typeface="Arial" pitchFamily="34" charset="0"/>
                <a:ea typeface="Arial" charset="0"/>
                <a:cs typeface="Arial" pitchFamily="34" charset="0"/>
              </a:rPr>
              <a:t>12</a:t>
            </a:r>
            <a:endParaRPr lang="en-US" sz="1050" b="1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57308" y="1092105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>
                <a:latin typeface="Arial" pitchFamily="34" charset="0"/>
                <a:ea typeface="Arial" charset="0"/>
                <a:cs typeface="Arial" pitchFamily="34" charset="0"/>
              </a:rPr>
              <a:t>18</a:t>
            </a:r>
            <a:endParaRPr lang="en-US" sz="1050" b="1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005211" y="1092105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>
                <a:latin typeface="Arial" pitchFamily="34" charset="0"/>
                <a:ea typeface="Arial" charset="0"/>
                <a:cs typeface="Arial" pitchFamily="34" charset="0"/>
              </a:rPr>
              <a:t>24</a:t>
            </a:r>
            <a:endParaRPr lang="en-US" sz="1050" b="1" dirty="0"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5236" y="3186108"/>
            <a:ext cx="392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0" y="889238"/>
            <a:ext cx="10411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smtClean="0">
                <a:latin typeface="Arial" pitchFamily="34" charset="0"/>
                <a:cs typeface="Arial" pitchFamily="34" charset="0"/>
              </a:rPr>
              <a:t>Time (h)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3" name="Picture 2" descr="C:\Users\honaban1\Desktop\exp-results\Proliferation and Migration\Cell Migration and Invasion\8-3-16_SUM149_Top GLIs_HO\8-3-16_Images_10X_HO\8-3-16_SUM149_TopGlis_10X_D2_1_2016y08m04d_10h45m.jpg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423" y="2252681"/>
            <a:ext cx="274320" cy="25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3" descr="C:\Users\honaban1\Desktop\exp-results\Proliferation and Migration\Cell Migration and Invasion\8-3-16_SUM149_Top GLIs_HO\8-3-16_Images_10X_HO\8-3-16_SUM149_TopGlis_10X_D2_1_2016y08m04d_15h00m.jp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088" y="2252681"/>
            <a:ext cx="274320" cy="25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C:\Users\honaban1\Desktop\exp-results\Proliferation and Migration\Cell Migration and Invasion\8-3-16_SUM149_Top GLIs_HO\8-3-16_Images_10X_HO\8-3-16_SUM149_TopGlis_10X_D2_1_2016y08m05d_03h00m.jpg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9605" y="2252681"/>
            <a:ext cx="274320" cy="25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" descr="C:\Users\honaban1\Desktop\exp-results\Proliferation and Migration\Cell Migration and Invasion\8-3-16_SUM149_Top GLIs_HO\8-3-16_Images_10X_HO\8-3-16_SUM149_TopGlis_10X_D2_1_2016y08m05d_07h00m.jpg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319" y="2252681"/>
            <a:ext cx="274320" cy="25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6" descr="C:\Users\honaban1\Desktop\exp-results\Proliferation and Migration\Cell Migration and Invasion\8-3-16_SUM149_Top GLIs_HO\8-3-16_Images_10X_HO\8-3-16_SUM149_TopGlis_10X_D2_1_2016y08m05d_11h00m.jpg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4644" y="2252681"/>
            <a:ext cx="274320" cy="25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57" descr="C:\Users\honaban1\Desktop\exp-results\Proliferation and Migration\Cell Migration and Invasion\8-16-16_MDAMB231_TopGLIS_HO\8-16-16_MDAMB231_Images\8-16-16_C2_1_2016y08m17d_12h36m.jpg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6012" y="2242862"/>
            <a:ext cx="274320" cy="24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58" descr="C:\Users\honaban1\Desktop\exp-results\Proliferation and Migration\Cell Migration and Invasion\8-16-16_MDAMB231_TopGLIS_HO\8-16-16_MDAMB231_Images\8-16-16_C2_1_2016y08m17d_16h26m.jpg"/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9692" y="2242862"/>
            <a:ext cx="274320" cy="24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59" descr="C:\Users\honaban1\Desktop\exp-results\Proliferation and Migration\Cell Migration and Invasion\8-16-16_MDAMB231_TopGLIS_HO\8-16-16_MDAMB231_Images\8-16-16_C2_1_2016y08m18d_00h26m.jpg"/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941" y="2242862"/>
            <a:ext cx="274320" cy="24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60" descr="C:\Users\honaban1\Desktop\exp-results\Proliferation and Migration\Cell Migration and Invasion\8-16-16_MDAMB231_TopGLIS_HO\8-16-16_MDAMB231_Images\8-16-16_C2_1_2016y08m18d_06h26m.jpg"/>
          <p:cNvPicPr>
            <a:picLocks noChangeAspect="1" noChangeArrowheads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8536" y="2242862"/>
            <a:ext cx="274320" cy="24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31" descr="C:\Users\honaban1\Desktop\exp-results\Proliferation and Migration\Cell Migration and Invasion\8-16-16_MDAMB231_TopGLIS_HO\8-16-16_MDAMB231_Images\8-16-16_C2_1_2016y08m18d_12h26m.jpg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5478" y="2242862"/>
            <a:ext cx="274320" cy="24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8" descr="C:\Users\honaban1\Desktop\exp-results\Proliferation and Migration\Cell Migration and Invasion\8-3-16_SUM149_Top GLIs_HO\8-3-16_Images_10X_HO\8-3-16_SUM149_TopGlis_10X_F5_1_2016y08m04d_10h45m.jpg"/>
          <p:cNvPicPr>
            <a:picLocks noChangeAspect="1"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423" y="1645341"/>
            <a:ext cx="270674" cy="24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9" descr="C:\Users\honaban1\Desktop\exp-results\Proliferation and Migration\Cell Migration and Invasion\8-3-16_SUM149_Top GLIs_HO\8-3-16_Images_10X_HO\8-3-16_SUM149_TopGlis_10X_F5_1_2016y08m04d_15h00m.jpg"/>
          <p:cNvPicPr>
            <a:picLocks noChangeAspect="1" noChangeArrowheads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148" y="1648933"/>
            <a:ext cx="270674" cy="24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10" descr="C:\Users\honaban1\Desktop\exp-results\Proliferation and Migration\Cell Migration and Invasion\8-3-16_SUM149_Top GLIs_HO\8-3-16_Images_10X_HO\8-3-16_SUM149_TopGlis_10X_F5_1_2016y08m05d_03h00m.jpg"/>
          <p:cNvPicPr>
            <a:picLocks noChangeAspect="1" noChangeArrowheads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0521" y="1643315"/>
            <a:ext cx="270674" cy="24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11" descr="C:\Users\honaban1\Desktop\exp-results\Proliferation and Migration\Cell Migration and Invasion\8-3-16_SUM149_Top GLIs_HO\8-3-16_Images_10X_HO\8-3-16_SUM149_TopGlis_10X_F5_1_2016y08m05d_07h00m.jpg"/>
          <p:cNvPicPr>
            <a:picLocks noChangeAspect="1" noChangeArrowheads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0748" y="1643315"/>
            <a:ext cx="270674" cy="24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12" descr="C:\Users\honaban1\Desktop\exp-results\Proliferation and Migration\Cell Migration and Invasion\8-3-16_SUM149_Top GLIs_HO\8-3-16_Images_10X_HO\8-3-16_SUM149_TopGlis_10X_F5_1_2016y08m05d_11h00m.jpg"/>
          <p:cNvPicPr>
            <a:picLocks noChangeAspect="1" noChangeArrowheads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2332" y="1644977"/>
            <a:ext cx="270674" cy="24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TextBox 67"/>
          <p:cNvSpPr txBox="1"/>
          <p:nvPr/>
        </p:nvSpPr>
        <p:spPr>
          <a:xfrm>
            <a:off x="191661" y="1608441"/>
            <a:ext cx="5902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800" b="1" dirty="0" smtClean="0">
                <a:latin typeface="Arial" pitchFamily="34" charset="0"/>
                <a:ea typeface="Arial" charset="0"/>
                <a:cs typeface="Arial" pitchFamily="34" charset="0"/>
              </a:rPr>
              <a:t>GANT61</a:t>
            </a:r>
          </a:p>
          <a:p>
            <a:pPr algn="l"/>
            <a:r>
              <a:rPr lang="en-US" sz="800" b="1" dirty="0" smtClean="0">
                <a:latin typeface="Arial" pitchFamily="34" charset="0"/>
                <a:ea typeface="Arial" charset="0"/>
                <a:cs typeface="Arial" pitchFamily="34" charset="0"/>
              </a:rPr>
              <a:t>(10 µM)</a:t>
            </a:r>
          </a:p>
        </p:txBody>
      </p:sp>
      <p:pic>
        <p:nvPicPr>
          <p:cNvPr id="69" name="Picture 9" descr="C:\Users\honaban1\Desktop\exp-results\Proliferation and Migration\Cell Migration and Invasion\8-16-16_MDAMB231_TopGLIS_HO\8-16-16_MDAMB231_Images\8-16-16_G4_1_2016y08m17d_12h36m.jpg"/>
          <p:cNvPicPr>
            <a:picLocks noChangeAspect="1" noChangeArrowheads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4829" y="1617714"/>
            <a:ext cx="274320" cy="24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10" descr="C:\Users\honaban1\Desktop\exp-results\Proliferation and Migration\Cell Migration and Invasion\8-16-16_MDAMB231_TopGLIS_HO\8-16-16_MDAMB231_Images\8-16-16_G4_1_2016y08m17d_16h26m.jpg"/>
          <p:cNvPicPr>
            <a:picLocks noChangeAspect="1" noChangeArrowheads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5724" y="1617714"/>
            <a:ext cx="274320" cy="24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11" descr="C:\Users\honaban1\Desktop\exp-results\Proliferation and Migration\Cell Migration and Invasion\8-16-16_MDAMB231_TopGLIS_HO\8-16-16_MDAMB231_Images\8-16-16_G4_1_2016y08m18d_00h26m.jpg"/>
          <p:cNvPicPr>
            <a:picLocks noChangeAspect="1" noChangeArrowheads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6752" y="1617714"/>
            <a:ext cx="274320" cy="24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12" descr="C:\Users\honaban1\Desktop\exp-results\Proliferation and Migration\Cell Migration and Invasion\8-16-16_MDAMB231_TopGLIS_HO\8-16-16_MDAMB231_Images\8-16-16_G4_1_2016y08m18d_06h26m.jpg"/>
          <p:cNvPicPr>
            <a:picLocks noChangeAspect="1" noChangeArrowheads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1115" y="1617714"/>
            <a:ext cx="274320" cy="24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8" descr="C:\Users\honaban1\Desktop\exp-results\Proliferation and Migration\Cell Migration and Invasion\8-16-16_MDAMB231_TopGLIS_HO\8-16-16_MDAMB231_Images\8-16-16_G4_1_2016y08m18d_12h26m.jpg"/>
          <p:cNvPicPr>
            <a:picLocks noChangeAspect="1" noChangeArrowheads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6620" y="1617714"/>
            <a:ext cx="274320" cy="24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60971" y="3742007"/>
            <a:ext cx="2286000" cy="1729280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2440437" y="3705102"/>
            <a:ext cx="2286000" cy="1755768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4527641" y="9926"/>
            <a:ext cx="2430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Supplementary Figure 2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65845" y="4559599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*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038229" y="4480129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*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122229" y="4473608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*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957900" y="4499515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*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227500" y="4584682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*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399884" y="4505212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*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483884" y="4498691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*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319555" y="4539590"/>
            <a:ext cx="224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*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182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11351</TotalTime>
  <Words>51</Words>
  <Application>Microsoft Macintosh PowerPoint</Application>
  <PresentationFormat>On-screen Show (4:3)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Phenotypic profiling of small molecule GLI antagonists in triple negative IBC and non-IBC cells identifies a subset with activity in tumor models</dc:title>
  <dc:creator>Oladapo, Helen O</dc:creator>
  <cp:lastModifiedBy>Microsoft Office User</cp:lastModifiedBy>
  <cp:revision>286</cp:revision>
  <cp:lastPrinted>2017-08-10T13:18:36Z</cp:lastPrinted>
  <dcterms:created xsi:type="dcterms:W3CDTF">2016-12-06T16:26:46Z</dcterms:created>
  <dcterms:modified xsi:type="dcterms:W3CDTF">2017-09-06T15:37:57Z</dcterms:modified>
</cp:coreProperties>
</file>