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799763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624" y="-112"/>
      </p:cViewPr>
      <p:guideLst>
        <p:guide orient="horz" pos="180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val>
            <c:numRef>
              <c:f>Sheet1!$B$1:$B$4</c:f>
              <c:numCache>
                <c:formatCode>General</c:formatCode>
                <c:ptCount val="4"/>
                <c:pt idx="0">
                  <c:v>100.0</c:v>
                </c:pt>
                <c:pt idx="1">
                  <c:v>100.0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65000"/>
              </a:schemeClr>
            </a:solidFill>
          </c:spPr>
          <c:invertIfNegative val="0"/>
          <c:val>
            <c:numRef>
              <c:f>Sheet1!$C$1:$C$4</c:f>
              <c:numCache>
                <c:formatCode>General</c:formatCode>
                <c:ptCount val="4"/>
                <c:pt idx="0">
                  <c:v>100.0</c:v>
                </c:pt>
                <c:pt idx="1">
                  <c:v>66.7</c:v>
                </c:pt>
                <c:pt idx="2">
                  <c:v>33.3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0755656"/>
        <c:axId val="-2128098776"/>
      </c:barChart>
      <c:catAx>
        <c:axId val="212075565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8098776"/>
        <c:crosses val="autoZero"/>
        <c:auto val="1"/>
        <c:lblAlgn val="ctr"/>
        <c:lblOffset val="100"/>
        <c:noMultiLvlLbl val="0"/>
      </c:catAx>
      <c:valAx>
        <c:axId val="-2128098776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crossAx val="2120755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val>
            <c:numRef>
              <c:f>Sheet1!$E$1:$E$4</c:f>
              <c:numCache>
                <c:formatCode>General</c:formatCode>
                <c:ptCount val="4"/>
                <c:pt idx="0">
                  <c:v>100.0</c:v>
                </c:pt>
                <c:pt idx="1">
                  <c:v>66.7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65000"/>
              </a:schemeClr>
            </a:solidFill>
          </c:spPr>
          <c:invertIfNegative val="0"/>
          <c:val>
            <c:numRef>
              <c:f>Sheet1!$F$1:$F$4</c:f>
              <c:numCache>
                <c:formatCode>General</c:formatCode>
                <c:ptCount val="4"/>
                <c:pt idx="0">
                  <c:v>100.0</c:v>
                </c:pt>
                <c:pt idx="1">
                  <c:v>66.7</c:v>
                </c:pt>
                <c:pt idx="2">
                  <c:v>33.3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636632"/>
        <c:axId val="-2117825736"/>
      </c:barChart>
      <c:catAx>
        <c:axId val="-21176366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7825736"/>
        <c:crosses val="autoZero"/>
        <c:auto val="1"/>
        <c:lblAlgn val="ctr"/>
        <c:lblOffset val="100"/>
        <c:noMultiLvlLbl val="0"/>
      </c:catAx>
      <c:valAx>
        <c:axId val="-2117825736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76366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val>
            <c:numRef>
              <c:f>Sheet1!$B$1:$B$4</c:f>
              <c:numCache>
                <c:formatCode>General</c:formatCode>
                <c:ptCount val="4"/>
                <c:pt idx="0">
                  <c:v>100.0</c:v>
                </c:pt>
                <c:pt idx="1">
                  <c:v>100.0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65000"/>
              </a:schemeClr>
            </a:solidFill>
          </c:spPr>
          <c:invertIfNegative val="0"/>
          <c:val>
            <c:numRef>
              <c:f>Sheet1!$C$1:$C$4</c:f>
              <c:numCache>
                <c:formatCode>General</c:formatCode>
                <c:ptCount val="4"/>
                <c:pt idx="0">
                  <c:v>100.0</c:v>
                </c:pt>
                <c:pt idx="1">
                  <c:v>66.7</c:v>
                </c:pt>
                <c:pt idx="2">
                  <c:v>33.3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8120376"/>
        <c:axId val="-2128405704"/>
      </c:barChart>
      <c:catAx>
        <c:axId val="-211812037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8405704"/>
        <c:crosses val="autoZero"/>
        <c:auto val="1"/>
        <c:lblAlgn val="ctr"/>
        <c:lblOffset val="100"/>
        <c:noMultiLvlLbl val="0"/>
      </c:catAx>
      <c:valAx>
        <c:axId val="-2128405704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8120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75358"/>
            <a:ext cx="9179799" cy="1225021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965" y="3238500"/>
            <a:ext cx="7559834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6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4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9828" y="228868"/>
            <a:ext cx="2429947" cy="487627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988" y="228868"/>
            <a:ext cx="7109844" cy="487627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9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6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108" y="3672419"/>
            <a:ext cx="9179799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08" y="2422262"/>
            <a:ext cx="9179799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04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8" y="1333502"/>
            <a:ext cx="4769895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333502"/>
            <a:ext cx="4769895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8" y="1279262"/>
            <a:ext cx="4771771" cy="5331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8" y="1812396"/>
            <a:ext cx="4771771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5" y="1279262"/>
            <a:ext cx="4773645" cy="5331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5" y="1812396"/>
            <a:ext cx="477364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6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09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9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93" y="227542"/>
            <a:ext cx="3553048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2407" y="227545"/>
            <a:ext cx="6037368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93" y="1195920"/>
            <a:ext cx="3553048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52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000502"/>
            <a:ext cx="6479858" cy="4722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510646"/>
            <a:ext cx="6479858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4472783"/>
            <a:ext cx="6479858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8" y="228864"/>
            <a:ext cx="9719787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8" y="1333502"/>
            <a:ext cx="9719787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5296961"/>
            <a:ext cx="2519945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0C9C0-C1ED-D142-BB33-EE6A0A7C1FDD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19" y="5296961"/>
            <a:ext cx="3419925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0" y="5296961"/>
            <a:ext cx="2519945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364D9-0BD0-1B48-8441-85A41D27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2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4369163"/>
              </p:ext>
            </p:extLst>
          </p:nvPr>
        </p:nvGraphicFramePr>
        <p:xfrm>
          <a:off x="68177" y="1356311"/>
          <a:ext cx="3462982" cy="2909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2593" y="1004008"/>
            <a:ext cx="1207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Fibrinogen </a:t>
            </a:r>
            <a:endParaRPr lang="en-US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9959564"/>
              </p:ext>
            </p:extLst>
          </p:nvPr>
        </p:nvGraphicFramePr>
        <p:xfrm>
          <a:off x="3469510" y="1356311"/>
          <a:ext cx="3464729" cy="2909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561598"/>
              </p:ext>
            </p:extLst>
          </p:nvPr>
        </p:nvGraphicFramePr>
        <p:xfrm>
          <a:off x="6892623" y="1356310"/>
          <a:ext cx="3438600" cy="2909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 rot="16200000">
            <a:off x="5769809" y="2561067"/>
            <a:ext cx="226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Frequency of abnormal tests (%)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366239" y="2565507"/>
            <a:ext cx="219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Frequency of abnormal test (%)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052131" y="2569947"/>
            <a:ext cx="226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Frequency of abnormal tests (%)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8842" y="3982625"/>
            <a:ext cx="264687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H0             H4           H12           H24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48692" y="3974735"/>
            <a:ext cx="264687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H0             H4           H12           H24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68542" y="3979175"/>
            <a:ext cx="264687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H0             H4           H12           H24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77783" y="1008448"/>
            <a:ext cx="14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Clotting time 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209963" y="1012888"/>
            <a:ext cx="315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/>
                <a:ea typeface="Calibri"/>
              </a:rPr>
              <a:t>International Normalized Ratio</a:t>
            </a:r>
            <a:r>
              <a:rPr lang="en-US" b="1" dirty="0" smtClean="0">
                <a:effectLst/>
              </a:rPr>
              <a:t> 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3892" y="131932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56582" y="132376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1254222" y="132820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1480602" y="210943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66.7%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138532" y="293998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33.3%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982682" y="374587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726922" y="373798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965632" y="374242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3835632" y="132031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4135992" y="132475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7259922" y="132919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7560282" y="132130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8020932" y="1325741"/>
            <a:ext cx="471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100%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4530552" y="211387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66.7%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4867902" y="211831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66.7%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8287752" y="212275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66.7%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5533722" y="294442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33.3%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8953572" y="293653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33.3%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5390202" y="373798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6097452" y="374242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6336162" y="374686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8802162" y="374686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9497082" y="373897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9748122" y="3743411"/>
            <a:ext cx="3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0%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675400" y="4542666"/>
            <a:ext cx="242558" cy="2087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668109" y="4579860"/>
            <a:ext cx="242558" cy="2087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70181" y="4511569"/>
            <a:ext cx="28520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b="1" dirty="0" err="1"/>
              <a:t>F</a:t>
            </a:r>
            <a:r>
              <a:rPr lang="en-US" sz="1200" b="1" dirty="0" err="1"/>
              <a:t>reeze</a:t>
            </a:r>
            <a:r>
              <a:rPr lang="en-US" sz="1200" b="1" dirty="0"/>
              <a:t>-dried trivalent </a:t>
            </a:r>
            <a:r>
              <a:rPr lang="en-US" sz="1200" b="1" dirty="0" err="1"/>
              <a:t>antivenom</a:t>
            </a:r>
            <a:r>
              <a:rPr lang="en-US" sz="1200" b="1" dirty="0"/>
              <a:t> (FDTAV)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849114" y="4511569"/>
            <a:ext cx="27396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200" b="1" dirty="0" err="1" smtClean="0"/>
              <a:t>Antivenom</a:t>
            </a:r>
            <a:r>
              <a:rPr lang="pt-BR" sz="1200" b="1" dirty="0" smtClean="0"/>
              <a:t> </a:t>
            </a:r>
            <a:r>
              <a:rPr lang="pt-BR" sz="1200" b="1" dirty="0" err="1"/>
              <a:t>provided</a:t>
            </a:r>
            <a:r>
              <a:rPr lang="pt-BR" sz="1200" b="1" dirty="0"/>
              <a:t> </a:t>
            </a:r>
            <a:r>
              <a:rPr lang="pt-BR" sz="1200" b="1" dirty="0" err="1"/>
              <a:t>by</a:t>
            </a:r>
            <a:r>
              <a:rPr lang="pt-BR" sz="1200" b="1" dirty="0"/>
              <a:t> </a:t>
            </a:r>
            <a:r>
              <a:rPr lang="pt-BR" sz="1200" b="1" dirty="0" err="1"/>
              <a:t>the</a:t>
            </a:r>
            <a:r>
              <a:rPr lang="pt-BR" sz="1200" b="1" dirty="0"/>
              <a:t> </a:t>
            </a:r>
            <a:r>
              <a:rPr lang="pt-BR" sz="1200" b="1" dirty="0" err="1"/>
              <a:t>MoH</a:t>
            </a:r>
            <a:r>
              <a:rPr lang="pt-BR" sz="1200" b="1" dirty="0"/>
              <a:t> (SLAV)</a:t>
            </a:r>
            <a:r>
              <a:rPr lang="en-US" sz="1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262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103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FMT-HVD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Wuelton Marcelo Monteiro</dc:creator>
  <cp:lastModifiedBy>Wuelton Marcelo Monteiro</cp:lastModifiedBy>
  <cp:revision>13</cp:revision>
  <dcterms:created xsi:type="dcterms:W3CDTF">2017-04-05T19:57:58Z</dcterms:created>
  <dcterms:modified xsi:type="dcterms:W3CDTF">2017-10-16T14:27:35Z</dcterms:modified>
</cp:coreProperties>
</file>