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62" r:id="rId3"/>
    <p:sldId id="268" r:id="rId4"/>
    <p:sldId id="266" r:id="rId5"/>
    <p:sldId id="267" r:id="rId6"/>
    <p:sldId id="269" r:id="rId7"/>
    <p:sldId id="260" r:id="rId8"/>
    <p:sldId id="265" r:id="rId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216" autoAdjust="0"/>
  </p:normalViewPr>
  <p:slideViewPr>
    <p:cSldViewPr snapToGrid="0" snapToObjects="1" showGuides="1">
      <p:cViewPr>
        <p:scale>
          <a:sx n="84" d="100"/>
          <a:sy n="84" d="100"/>
        </p:scale>
        <p:origin x="-1552" y="-80"/>
      </p:cViewPr>
      <p:guideLst>
        <p:guide orient="horz" pos="2160"/>
        <p:guide pos="49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52CB27-AC2A-434E-B7D9-C936AF4E9DBC}" type="datetimeFigureOut">
              <a:rPr lang="fr-FR" smtClean="0"/>
              <a:pPr/>
              <a:t>4/13/17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7286FF-C864-F043-A426-D41E1771F6B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9226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51D3-1ADB-8B49-B897-399CFF9375C4}" type="datetimeFigureOut">
              <a:rPr lang="fr-FR" smtClean="0"/>
              <a:pPr/>
              <a:t>4/13/17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526F-79A7-AD44-9E52-A4E73F096AD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092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51D3-1ADB-8B49-B897-399CFF9375C4}" type="datetimeFigureOut">
              <a:rPr lang="fr-FR" smtClean="0"/>
              <a:pPr/>
              <a:t>4/13/17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526F-79A7-AD44-9E52-A4E73F096AD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751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51D3-1ADB-8B49-B897-399CFF9375C4}" type="datetimeFigureOut">
              <a:rPr lang="fr-FR" smtClean="0"/>
              <a:pPr/>
              <a:t>4/13/17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526F-79A7-AD44-9E52-A4E73F096AD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5652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51D3-1ADB-8B49-B897-399CFF9375C4}" type="datetimeFigureOut">
              <a:rPr lang="fr-FR" smtClean="0"/>
              <a:pPr/>
              <a:t>4/13/17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526F-79A7-AD44-9E52-A4E73F096AD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3165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51D3-1ADB-8B49-B897-399CFF9375C4}" type="datetimeFigureOut">
              <a:rPr lang="fr-FR" smtClean="0"/>
              <a:pPr/>
              <a:t>4/13/17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526F-79A7-AD44-9E52-A4E73F096AD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389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51D3-1ADB-8B49-B897-399CFF9375C4}" type="datetimeFigureOut">
              <a:rPr lang="fr-FR" smtClean="0"/>
              <a:pPr/>
              <a:t>4/13/17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526F-79A7-AD44-9E52-A4E73F096AD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26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51D3-1ADB-8B49-B897-399CFF9375C4}" type="datetimeFigureOut">
              <a:rPr lang="fr-FR" smtClean="0"/>
              <a:pPr/>
              <a:t>4/13/17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526F-79A7-AD44-9E52-A4E73F096AD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9633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51D3-1ADB-8B49-B897-399CFF9375C4}" type="datetimeFigureOut">
              <a:rPr lang="fr-FR" smtClean="0"/>
              <a:pPr/>
              <a:t>4/13/17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526F-79A7-AD44-9E52-A4E73F096AD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9217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51D3-1ADB-8B49-B897-399CFF9375C4}" type="datetimeFigureOut">
              <a:rPr lang="fr-FR" smtClean="0"/>
              <a:pPr/>
              <a:t>4/13/17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526F-79A7-AD44-9E52-A4E73F096AD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9039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51D3-1ADB-8B49-B897-399CFF9375C4}" type="datetimeFigureOut">
              <a:rPr lang="fr-FR" smtClean="0"/>
              <a:pPr/>
              <a:t>4/13/17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526F-79A7-AD44-9E52-A4E73F096AD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292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51D3-1ADB-8B49-B897-399CFF9375C4}" type="datetimeFigureOut">
              <a:rPr lang="fr-FR" smtClean="0"/>
              <a:pPr/>
              <a:t>4/13/17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526F-79A7-AD44-9E52-A4E73F096AD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922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351D3-1ADB-8B49-B897-399CFF9375C4}" type="datetimeFigureOut">
              <a:rPr lang="fr-FR" smtClean="0"/>
              <a:pPr/>
              <a:t>4/13/17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0526F-79A7-AD44-9E52-A4E73F096AD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318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9" Type="http://schemas.openxmlformats.org/officeDocument/2006/relationships/image" Target="../media/image22.pn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1.png"/><Relationship Id="rId12" Type="http://schemas.openxmlformats.org/officeDocument/2006/relationships/image" Target="../media/image32.png"/><Relationship Id="rId13" Type="http://schemas.openxmlformats.org/officeDocument/2006/relationships/image" Target="../media/image33.png"/><Relationship Id="rId1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tiff"/><Relationship Id="rId3" Type="http://schemas.openxmlformats.org/officeDocument/2006/relationships/image" Target="../media/image25.tiff"/><Relationship Id="rId4" Type="http://schemas.openxmlformats.org/officeDocument/2006/relationships/image" Target="../media/image26.jpeg"/><Relationship Id="rId5" Type="http://schemas.microsoft.com/office/2007/relationships/hdphoto" Target="../media/hdphoto1.wdp"/><Relationship Id="rId6" Type="http://schemas.openxmlformats.org/officeDocument/2006/relationships/image" Target="../media/image27.jpeg"/><Relationship Id="rId7" Type="http://schemas.microsoft.com/office/2007/relationships/hdphoto" Target="../media/hdphoto2.wdp"/><Relationship Id="rId8" Type="http://schemas.openxmlformats.org/officeDocument/2006/relationships/image" Target="../media/image28.emf"/><Relationship Id="rId9" Type="http://schemas.openxmlformats.org/officeDocument/2006/relationships/image" Target="../media/image29.emf"/><Relationship Id="rId10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Figure S1: NER efficiency over the time</a:t>
            </a:r>
            <a:endParaRPr lang="en-US" sz="28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-9236" y="-46147"/>
            <a:ext cx="8882861" cy="6910975"/>
            <a:chOff x="-9236" y="-46147"/>
            <a:chExt cx="8882861" cy="691097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220445" y="2459148"/>
              <a:ext cx="2664619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64057" y="1195974"/>
              <a:ext cx="2809568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9424" y="1195974"/>
              <a:ext cx="2637148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091684" y="4112392"/>
              <a:ext cx="2721769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57285" y="4121628"/>
              <a:ext cx="2664619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Box 13"/>
            <p:cNvSpPr txBox="1"/>
            <p:nvPr/>
          </p:nvSpPr>
          <p:spPr>
            <a:xfrm rot="16200000">
              <a:off x="-1327826" y="1272443"/>
              <a:ext cx="30988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DDB2 </a:t>
              </a:r>
              <a:r>
                <a:rPr lang="en-US" sz="1200" b="1" dirty="0" err="1" smtClean="0"/>
                <a:t>proteoprobe</a:t>
              </a:r>
              <a:r>
                <a:rPr lang="en-US" sz="1200" b="1" dirty="0" smtClean="0"/>
                <a:t> signal  </a:t>
              </a:r>
            </a:p>
            <a:p>
              <a:r>
                <a:rPr lang="en-US" sz="1200" b="1" dirty="0" smtClean="0"/>
                <a:t>after UV exposure (A.F.U.)</a:t>
              </a:r>
              <a:endParaRPr lang="en-US" sz="12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4394633" y="1314032"/>
              <a:ext cx="30988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DDB2 </a:t>
              </a:r>
              <a:r>
                <a:rPr lang="en-US" sz="1200" b="1" dirty="0" err="1" smtClean="0"/>
                <a:t>proteoprobe</a:t>
              </a:r>
              <a:r>
                <a:rPr lang="en-US" sz="1200" b="1" dirty="0" smtClean="0"/>
                <a:t> signal  </a:t>
              </a:r>
            </a:p>
            <a:p>
              <a:r>
                <a:rPr lang="en-US" sz="1200" b="1" dirty="0" smtClean="0"/>
                <a:t>after UV exposure (A.F.U.)</a:t>
              </a:r>
              <a:endParaRPr lang="en-US" sz="12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-1276956" y="4237395"/>
              <a:ext cx="30988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DDB2 </a:t>
              </a:r>
              <a:r>
                <a:rPr lang="en-US" sz="1200" b="1" dirty="0" err="1" smtClean="0"/>
                <a:t>proteoprobe</a:t>
              </a:r>
              <a:r>
                <a:rPr lang="en-US" sz="1200" b="1" dirty="0" smtClean="0"/>
                <a:t> signal  </a:t>
              </a:r>
            </a:p>
            <a:p>
              <a:r>
                <a:rPr lang="en-US" sz="1200" b="1" dirty="0" smtClean="0"/>
                <a:t>after UV exposure (A.F.U.)</a:t>
              </a:r>
              <a:endParaRPr lang="en-US" sz="12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1591105" y="2747979"/>
              <a:ext cx="30988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DDB2 </a:t>
              </a:r>
              <a:r>
                <a:rPr lang="en-US" sz="1200" b="1" dirty="0" err="1" smtClean="0"/>
                <a:t>proteoprobe</a:t>
              </a:r>
              <a:r>
                <a:rPr lang="en-US" sz="1200" b="1" dirty="0" smtClean="0"/>
                <a:t> signal  </a:t>
              </a:r>
            </a:p>
            <a:p>
              <a:r>
                <a:rPr lang="en-US" sz="1200" b="1" dirty="0" smtClean="0"/>
                <a:t>after UV exposure (A.F.U.)</a:t>
              </a:r>
              <a:endParaRPr lang="en-US" sz="12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4440813" y="4366699"/>
              <a:ext cx="30988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DDB2 </a:t>
              </a:r>
              <a:r>
                <a:rPr lang="en-US" sz="1200" b="1" dirty="0" err="1" smtClean="0"/>
                <a:t>proteoprobe</a:t>
              </a:r>
              <a:r>
                <a:rPr lang="en-US" sz="1200" b="1" dirty="0" smtClean="0"/>
                <a:t> signal  </a:t>
              </a:r>
            </a:p>
            <a:p>
              <a:r>
                <a:rPr lang="en-US" sz="1200" b="1" dirty="0" smtClean="0"/>
                <a:t>after UV exposure (A.F.U.)</a:t>
              </a:r>
              <a:endParaRPr 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527550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Figure S2: NER phenotype and </a:t>
            </a:r>
            <a:r>
              <a:rPr lang="en-US" sz="2800" dirty="0" err="1" smtClean="0"/>
              <a:t>melphalan</a:t>
            </a:r>
            <a:r>
              <a:rPr lang="en-US" sz="2800" dirty="0" smtClean="0"/>
              <a:t> sensitivity</a:t>
            </a:r>
            <a:endParaRPr lang="en-US" sz="2800" dirty="0"/>
          </a:p>
        </p:txBody>
      </p:sp>
      <p:grpSp>
        <p:nvGrpSpPr>
          <p:cNvPr id="4" name="Grouper 3"/>
          <p:cNvGrpSpPr/>
          <p:nvPr/>
        </p:nvGrpSpPr>
        <p:grpSpPr>
          <a:xfrm>
            <a:off x="1942904" y="2159396"/>
            <a:ext cx="7045617" cy="3105331"/>
            <a:chOff x="1167896" y="2159396"/>
            <a:chExt cx="7045617" cy="3105331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04659" y="2295525"/>
              <a:ext cx="4951687" cy="2969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332699" y="2173893"/>
              <a:ext cx="1880814" cy="2944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 rot="5400000" flipH="1" flipV="1">
              <a:off x="177296" y="3202707"/>
              <a:ext cx="21336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</a:rPr>
                <a:t>IC50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melphalan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 (</a:t>
              </a:r>
              <a:r>
                <a:rPr lang="en-US" sz="1200" b="1" dirty="0" err="1" smtClean="0">
                  <a:solidFill>
                    <a:schemeClr val="tx1"/>
                  </a:solidFill>
                </a:rPr>
                <a:t>μM</a:t>
              </a:r>
              <a:r>
                <a:rPr lang="en-US" sz="1200" b="1" dirty="0" smtClean="0">
                  <a:solidFill>
                    <a:schemeClr val="tx1"/>
                  </a:solidFill>
                </a:rPr>
                <a:t>)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5400000" flipH="1" flipV="1">
              <a:off x="5201314" y="3149996"/>
              <a:ext cx="21336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IC50 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melphalan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 (</a:t>
              </a:r>
              <a:r>
                <a:rPr lang="en-US" sz="1400" b="1" dirty="0" err="1" smtClean="0">
                  <a:solidFill>
                    <a:schemeClr val="tx1"/>
                  </a:solidFill>
                </a:rPr>
                <a:t>μM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)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er 9"/>
          <p:cNvGrpSpPr/>
          <p:nvPr/>
        </p:nvGrpSpPr>
        <p:grpSpPr>
          <a:xfrm>
            <a:off x="-58180" y="1327561"/>
            <a:ext cx="1991524" cy="4038599"/>
            <a:chOff x="523076" y="-609599"/>
            <a:chExt cx="1991524" cy="4038599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4076" y="228600"/>
              <a:ext cx="1610524" cy="3200400"/>
            </a:xfrm>
            <a:prstGeom prst="rect">
              <a:avLst/>
            </a:prstGeom>
          </p:spPr>
        </p:pic>
        <p:sp>
          <p:nvSpPr>
            <p:cNvPr id="12" name="TextBox 57"/>
            <p:cNvSpPr txBox="1"/>
            <p:nvPr/>
          </p:nvSpPr>
          <p:spPr>
            <a:xfrm rot="16200000">
              <a:off x="-909773" y="823250"/>
              <a:ext cx="33273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Remaining DDB2 </a:t>
              </a:r>
              <a:r>
                <a:rPr lang="en-US" sz="1200" b="1" dirty="0" err="1" smtClean="0"/>
                <a:t>proteoprobe</a:t>
              </a:r>
              <a:r>
                <a:rPr lang="en-US" sz="1200" b="1" dirty="0" smtClean="0"/>
                <a:t> signal  </a:t>
              </a:r>
            </a:p>
            <a:p>
              <a:r>
                <a:rPr lang="en-US" sz="1200" b="1" dirty="0" smtClean="0"/>
                <a:t>120 </a:t>
              </a:r>
              <a:r>
                <a:rPr lang="en-US" sz="1200" b="1" dirty="0" err="1" smtClean="0"/>
                <a:t>mins</a:t>
              </a:r>
              <a:r>
                <a:rPr lang="en-US" sz="1200" b="1" dirty="0" smtClean="0"/>
                <a:t> after UV exposure</a:t>
              </a:r>
              <a:endParaRPr lang="en-US" sz="1200" b="1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5770" y="161989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079667" y="1619895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723256" y="161989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9714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Figure S3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85770" y="69444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47439" y="69444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pic>
        <p:nvPicPr>
          <p:cNvPr id="1026" name="Picture 2" descr="C:\Users\RES57\Dropbox (Partners HealthCare)\Raphael_Mehmet\NER_ALL\ERCC3_group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67507"/>
            <a:ext cx="4286250" cy="2743200"/>
          </a:xfrm>
          <a:prstGeom prst="rect">
            <a:avLst/>
          </a:prstGeom>
          <a:noFill/>
        </p:spPr>
      </p:pic>
      <p:pic>
        <p:nvPicPr>
          <p:cNvPr id="4" name="Picture 3" descr="C:\Users\RES57\Dropbox (Partners HealthCare)\Raphael_Mehmet\NER_ALL\t414_ERCC3_OS.png"/>
          <p:cNvPicPr>
            <a:picLocks noChangeAspect="1" noChangeArrowheads="1"/>
          </p:cNvPicPr>
          <p:nvPr/>
        </p:nvPicPr>
        <p:blipFill>
          <a:blip r:embed="rId3"/>
          <a:srcRect l="2865" t="7179"/>
          <a:stretch>
            <a:fillRect/>
          </a:stretch>
        </p:blipFill>
        <p:spPr bwMode="auto">
          <a:xfrm>
            <a:off x="7066030" y="4288457"/>
            <a:ext cx="1913807" cy="1828800"/>
          </a:xfrm>
          <a:prstGeom prst="rect">
            <a:avLst/>
          </a:prstGeom>
          <a:noFill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/>
          <a:srcRect l="6651" t="10922"/>
          <a:stretch>
            <a:fillRect/>
          </a:stretch>
        </p:blipFill>
        <p:spPr bwMode="auto">
          <a:xfrm>
            <a:off x="4898786" y="4288457"/>
            <a:ext cx="191053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149102" y="386750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424695" y="3867507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ZoneTexte 2"/>
          <p:cNvSpPr txBox="1"/>
          <p:nvPr/>
        </p:nvSpPr>
        <p:spPr>
          <a:xfrm>
            <a:off x="5174939" y="4079004"/>
            <a:ext cx="11592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b="1" dirty="0" smtClean="0"/>
              <a:t>                    IFM 2005-01</a:t>
            </a:r>
          </a:p>
        </p:txBody>
      </p:sp>
      <p:sp>
        <p:nvSpPr>
          <p:cNvPr id="20" name="ZoneTexte 100"/>
          <p:cNvSpPr txBox="1"/>
          <p:nvPr/>
        </p:nvSpPr>
        <p:spPr>
          <a:xfrm>
            <a:off x="7460182" y="4073013"/>
            <a:ext cx="12266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b="1" dirty="0" smtClean="0"/>
              <a:t>                  IFM-DFCI </a:t>
            </a:r>
            <a:r>
              <a:rPr lang="fr-FR" sz="800" b="1" dirty="0"/>
              <a:t>2009 </a:t>
            </a:r>
            <a:endParaRPr lang="fr-FR" sz="800" b="1" dirty="0" smtClean="0"/>
          </a:p>
        </p:txBody>
      </p:sp>
      <p:sp>
        <p:nvSpPr>
          <p:cNvPr id="21" name="TextBox 90"/>
          <p:cNvSpPr txBox="1"/>
          <p:nvPr/>
        </p:nvSpPr>
        <p:spPr>
          <a:xfrm rot="16200000">
            <a:off x="3855960" y="4746711"/>
            <a:ext cx="1812875" cy="217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Overall survival</a:t>
            </a:r>
            <a:endParaRPr lang="en-US" sz="1200" b="1" dirty="0"/>
          </a:p>
        </p:txBody>
      </p:sp>
      <p:sp>
        <p:nvSpPr>
          <p:cNvPr id="22" name="TextBox 90"/>
          <p:cNvSpPr txBox="1"/>
          <p:nvPr/>
        </p:nvSpPr>
        <p:spPr>
          <a:xfrm rot="16200000">
            <a:off x="6051032" y="4775069"/>
            <a:ext cx="1812875" cy="217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Overall survival</a:t>
            </a:r>
            <a:endParaRPr lang="en-US" sz="1200" b="1" dirty="0"/>
          </a:p>
        </p:txBody>
      </p:sp>
      <p:pic>
        <p:nvPicPr>
          <p:cNvPr id="23" name="Image 22" descr="Others_vs_t414.png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86" y="1165343"/>
            <a:ext cx="5029200" cy="1828800"/>
          </a:xfrm>
          <a:prstGeom prst="rect">
            <a:avLst/>
          </a:prstGeom>
        </p:spPr>
      </p:pic>
      <p:pic>
        <p:nvPicPr>
          <p:cNvPr id="24" name="Image 23" descr="CellLineNERHM.png"/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34"/>
          <a:stretch/>
        </p:blipFill>
        <p:spPr>
          <a:xfrm>
            <a:off x="6053446" y="438425"/>
            <a:ext cx="2045465" cy="2930103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 rotWithShape="1">
          <a:blip r:embed="rId7" cstate="print"/>
          <a:srcRect r="18088"/>
          <a:stretch/>
        </p:blipFill>
        <p:spPr>
          <a:xfrm>
            <a:off x="8068672" y="1365466"/>
            <a:ext cx="848607" cy="985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724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4"/>
          <p:cNvSpPr txBox="1">
            <a:spLocks noChangeArrowheads="1"/>
          </p:cNvSpPr>
          <p:nvPr/>
        </p:nvSpPr>
        <p:spPr bwMode="auto">
          <a:xfrm>
            <a:off x="7216835" y="2556191"/>
            <a:ext cx="37382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+mj-lt"/>
              </a:rPr>
              <a:t>LR5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6034642" y="1278413"/>
            <a:ext cx="2078151" cy="1237812"/>
            <a:chOff x="5222902" y="4054698"/>
            <a:chExt cx="2568917" cy="1725912"/>
          </a:xfrm>
        </p:grpSpPr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5222902" y="5425973"/>
              <a:ext cx="707814" cy="343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+mj-lt"/>
                </a:rPr>
                <a:t>GAPDH</a:t>
              </a: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5244620" y="5092603"/>
              <a:ext cx="489841" cy="343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+mj-lt"/>
                </a:rPr>
                <a:t>XPB</a:t>
              </a:r>
              <a:endParaRPr lang="en-US" sz="1000" b="1" dirty="0">
                <a:latin typeface="+mj-lt"/>
              </a:endParaRPr>
            </a:p>
          </p:txBody>
        </p:sp>
        <p:sp>
          <p:nvSpPr>
            <p:cNvPr id="10" name="TextBox 11"/>
            <p:cNvSpPr txBox="1">
              <a:spLocks noChangeArrowheads="1"/>
            </p:cNvSpPr>
            <p:nvPr/>
          </p:nvSpPr>
          <p:spPr bwMode="auto">
            <a:xfrm>
              <a:off x="5311931" y="4585934"/>
              <a:ext cx="430395" cy="343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+mj-lt"/>
                </a:rPr>
                <a:t>Sp.</a:t>
              </a:r>
              <a:endParaRPr lang="en-US" sz="1000" b="1" dirty="0">
                <a:latin typeface="+mj-lt"/>
              </a:endParaRPr>
            </a:p>
          </p:txBody>
        </p:sp>
        <p:sp>
          <p:nvSpPr>
            <p:cNvPr id="11" name="TextBox 39"/>
            <p:cNvSpPr txBox="1">
              <a:spLocks noChangeArrowheads="1"/>
            </p:cNvSpPr>
            <p:nvPr/>
          </p:nvSpPr>
          <p:spPr bwMode="auto">
            <a:xfrm>
              <a:off x="5296754" y="4359424"/>
              <a:ext cx="648367" cy="343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+mj-lt"/>
                </a:rPr>
                <a:t>DMSO</a:t>
              </a:r>
            </a:p>
          </p:txBody>
        </p:sp>
        <p:sp>
          <p:nvSpPr>
            <p:cNvPr id="12" name="TextBox 39"/>
            <p:cNvSpPr txBox="1">
              <a:spLocks noChangeArrowheads="1"/>
            </p:cNvSpPr>
            <p:nvPr/>
          </p:nvSpPr>
          <p:spPr bwMode="auto">
            <a:xfrm>
              <a:off x="5271351" y="4054698"/>
              <a:ext cx="695924" cy="343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+mj-lt"/>
                </a:rPr>
                <a:t>PYR-41</a:t>
              </a:r>
              <a:endParaRPr lang="en-US" sz="1000" b="1" dirty="0">
                <a:latin typeface="+mj-lt"/>
              </a:endParaRPr>
            </a:p>
          </p:txBody>
        </p:sp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6008547" y="5397363"/>
              <a:ext cx="1783272" cy="383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6019794" y="5010929"/>
              <a:ext cx="1746876" cy="4249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5" name="Table 1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7983332"/>
              </p:ext>
            </p:extLst>
          </p:nvPr>
        </p:nvGraphicFramePr>
        <p:xfrm>
          <a:off x="6759635" y="1202212"/>
          <a:ext cx="1364032" cy="77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124"/>
                <a:gridCol w="294005"/>
                <a:gridCol w="329124"/>
                <a:gridCol w="411779"/>
              </a:tblGrid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6" name="Straight Connector 139"/>
          <p:cNvCxnSpPr/>
          <p:nvPr/>
        </p:nvCxnSpPr>
        <p:spPr bwMode="auto">
          <a:xfrm>
            <a:off x="6912035" y="1278412"/>
            <a:ext cx="32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73"/>
          <p:cNvSpPr txBox="1">
            <a:spLocks noChangeArrowheads="1"/>
          </p:cNvSpPr>
          <p:nvPr/>
        </p:nvSpPr>
        <p:spPr bwMode="auto">
          <a:xfrm>
            <a:off x="6835835" y="1001413"/>
            <a:ext cx="4414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24h</a:t>
            </a:r>
          </a:p>
        </p:txBody>
      </p:sp>
      <p:sp>
        <p:nvSpPr>
          <p:cNvPr id="18" name="TextBox 70"/>
          <p:cNvSpPr txBox="1">
            <a:spLocks noChangeArrowheads="1"/>
          </p:cNvSpPr>
          <p:nvPr/>
        </p:nvSpPr>
        <p:spPr bwMode="auto">
          <a:xfrm>
            <a:off x="7597835" y="973612"/>
            <a:ext cx="3558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3h</a:t>
            </a:r>
          </a:p>
        </p:txBody>
      </p:sp>
      <p:cxnSp>
        <p:nvCxnSpPr>
          <p:cNvPr id="19" name="Straight Connector 139"/>
          <p:cNvCxnSpPr/>
          <p:nvPr/>
        </p:nvCxnSpPr>
        <p:spPr bwMode="auto">
          <a:xfrm>
            <a:off x="7582595" y="1278412"/>
            <a:ext cx="3200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69"/>
          <p:cNvSpPr txBox="1">
            <a:spLocks noChangeArrowheads="1"/>
          </p:cNvSpPr>
          <p:nvPr/>
        </p:nvSpPr>
        <p:spPr bwMode="auto">
          <a:xfrm>
            <a:off x="6073835" y="1108391"/>
            <a:ext cx="44916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+mj-lt"/>
              </a:rPr>
              <a:t>Time</a:t>
            </a:r>
          </a:p>
        </p:txBody>
      </p:sp>
      <p:cxnSp>
        <p:nvCxnSpPr>
          <p:cNvPr id="21" name="Straight Connector 139"/>
          <p:cNvCxnSpPr/>
          <p:nvPr/>
        </p:nvCxnSpPr>
        <p:spPr bwMode="auto">
          <a:xfrm>
            <a:off x="6835835" y="2573812"/>
            <a:ext cx="1219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8"/>
          <p:cNvGrpSpPr/>
          <p:nvPr/>
        </p:nvGrpSpPr>
        <p:grpSpPr>
          <a:xfrm>
            <a:off x="365620" y="853398"/>
            <a:ext cx="4419600" cy="2407114"/>
            <a:chOff x="236524" y="261708"/>
            <a:chExt cx="4419600" cy="2407114"/>
          </a:xfrm>
        </p:grpSpPr>
        <p:grpSp>
          <p:nvGrpSpPr>
            <p:cNvPr id="4" name="Group 22"/>
            <p:cNvGrpSpPr/>
            <p:nvPr/>
          </p:nvGrpSpPr>
          <p:grpSpPr>
            <a:xfrm>
              <a:off x="236524" y="261708"/>
              <a:ext cx="4419600" cy="2407114"/>
              <a:chOff x="762000" y="2393486"/>
              <a:chExt cx="4419600" cy="2407114"/>
            </a:xfrm>
          </p:grpSpPr>
          <p:pic>
            <p:nvPicPr>
              <p:cNvPr id="24" name="Picture 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715586" y="2468880"/>
                <a:ext cx="1466014" cy="2331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" name="Rectangle 24"/>
              <p:cNvSpPr/>
              <p:nvPr/>
            </p:nvSpPr>
            <p:spPr>
              <a:xfrm rot="5400000" flipH="1" flipV="1">
                <a:off x="-228043" y="3456359"/>
                <a:ext cx="2133600" cy="15351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chemeClr val="tx1"/>
                    </a:solidFill>
                  </a:rPr>
                  <a:t>IC50 </a:t>
                </a:r>
                <a:r>
                  <a:rPr lang="en-US" sz="1200" b="1" dirty="0" err="1" smtClean="0">
                    <a:solidFill>
                      <a:schemeClr val="tx1"/>
                    </a:solidFill>
                  </a:rPr>
                  <a:t>melphalan</a:t>
                </a:r>
                <a:r>
                  <a:rPr lang="en-US" sz="1200" b="1" dirty="0" smtClean="0">
                    <a:solidFill>
                      <a:schemeClr val="tx1"/>
                    </a:solidFill>
                  </a:rPr>
                  <a:t> (</a:t>
                </a:r>
                <a:r>
                  <a:rPr lang="en-US" sz="1200" b="1" dirty="0" err="1" smtClean="0">
                    <a:solidFill>
                      <a:schemeClr val="tx1"/>
                    </a:solidFill>
                  </a:rPr>
                  <a:t>μM</a:t>
                </a:r>
                <a:r>
                  <a:rPr lang="en-US" sz="1200" b="1" dirty="0" smtClean="0">
                    <a:solidFill>
                      <a:schemeClr val="tx1"/>
                    </a:solidFill>
                  </a:rPr>
                  <a:t>)</a:t>
                </a:r>
                <a:endParaRPr lang="en-US" sz="1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16200000">
                <a:off x="2959260" y="3278379"/>
                <a:ext cx="146706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+mj-lt"/>
                  </a:rPr>
                  <a:t>IC50 </a:t>
                </a:r>
                <a:r>
                  <a:rPr lang="en-US" sz="1200" b="1" dirty="0" err="1" smtClean="0">
                    <a:latin typeface="+mj-lt"/>
                  </a:rPr>
                  <a:t>melflufen</a:t>
                </a:r>
                <a:r>
                  <a:rPr lang="en-US" sz="1200" b="1" dirty="0" smtClean="0">
                    <a:latin typeface="+mj-lt"/>
                  </a:rPr>
                  <a:t> (</a:t>
                </a:r>
                <a:r>
                  <a:rPr lang="en-US" sz="1200" b="1" dirty="0" err="1" smtClean="0">
                    <a:latin typeface="+mj-lt"/>
                  </a:rPr>
                  <a:t>μM</a:t>
                </a:r>
                <a:r>
                  <a:rPr lang="en-US" sz="1200" b="1" dirty="0" smtClean="0">
                    <a:latin typeface="+mj-lt"/>
                  </a:rPr>
                  <a:t>)</a:t>
                </a:r>
                <a:endParaRPr lang="en-US" sz="1200" b="1" dirty="0">
                  <a:latin typeface="+mj-lt"/>
                </a:endParaRPr>
              </a:p>
            </p:txBody>
          </p:sp>
          <p:pic>
            <p:nvPicPr>
              <p:cNvPr id="27" name="Picture 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r="46522" b="2554"/>
              <a:stretch>
                <a:fillRect/>
              </a:stretch>
            </p:blipFill>
            <p:spPr bwMode="auto">
              <a:xfrm>
                <a:off x="914400" y="2393486"/>
                <a:ext cx="1504950" cy="23309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8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 t="23742" r="66598" b="58753"/>
            <a:stretch>
              <a:fillRect/>
            </a:stretch>
          </p:blipFill>
          <p:spPr bwMode="auto">
            <a:xfrm>
              <a:off x="2065324" y="982464"/>
              <a:ext cx="914400" cy="619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33"/>
          <p:cNvGrpSpPr/>
          <p:nvPr/>
        </p:nvGrpSpPr>
        <p:grpSpPr>
          <a:xfrm>
            <a:off x="516531" y="2993013"/>
            <a:ext cx="4709553" cy="3404667"/>
            <a:chOff x="208754" y="3178117"/>
            <a:chExt cx="4709553" cy="3404667"/>
          </a:xfrm>
        </p:grpSpPr>
        <p:pic>
          <p:nvPicPr>
            <p:cNvPr id="4104" name="Picture 8"/>
            <p:cNvPicPr>
              <a:picLocks noChangeAspect="1" noChangeArrowheads="1"/>
            </p:cNvPicPr>
            <p:nvPr/>
          </p:nvPicPr>
          <p:blipFill rotWithShape="1">
            <a:blip r:embed="rId7"/>
            <a:srcRect l="8404" b="14107"/>
            <a:stretch/>
          </p:blipFill>
          <p:spPr bwMode="auto">
            <a:xfrm>
              <a:off x="2904534" y="5169048"/>
              <a:ext cx="1949410" cy="1413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5" name="Picture 9"/>
            <p:cNvPicPr>
              <a:picLocks noChangeAspect="1" noChangeArrowheads="1"/>
            </p:cNvPicPr>
            <p:nvPr/>
          </p:nvPicPr>
          <p:blipFill rotWithShape="1">
            <a:blip r:embed="rId8"/>
            <a:srcRect l="10005" b="10349"/>
            <a:stretch/>
          </p:blipFill>
          <p:spPr bwMode="auto">
            <a:xfrm>
              <a:off x="518019" y="3178117"/>
              <a:ext cx="2139706" cy="1645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6" name="Picture 10"/>
            <p:cNvPicPr>
              <a:picLocks noChangeAspect="1" noChangeArrowheads="1"/>
            </p:cNvPicPr>
            <p:nvPr/>
          </p:nvPicPr>
          <p:blipFill rotWithShape="1">
            <a:blip r:embed="rId9"/>
            <a:srcRect r="7779" b="10349"/>
            <a:stretch/>
          </p:blipFill>
          <p:spPr bwMode="auto">
            <a:xfrm>
              <a:off x="2725684" y="3178117"/>
              <a:ext cx="2192623" cy="1645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7" name="Picture 11"/>
            <p:cNvPicPr>
              <a:picLocks noChangeAspect="1" noChangeArrowheads="1"/>
            </p:cNvPicPr>
            <p:nvPr/>
          </p:nvPicPr>
          <p:blipFill rotWithShape="1">
            <a:blip r:embed="rId10"/>
            <a:srcRect l="9051" b="14107"/>
            <a:stretch/>
          </p:blipFill>
          <p:spPr bwMode="auto">
            <a:xfrm>
              <a:off x="518020" y="5169048"/>
              <a:ext cx="2142959" cy="1413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TextBox 6"/>
            <p:cNvSpPr txBox="1"/>
            <p:nvPr/>
          </p:nvSpPr>
          <p:spPr>
            <a:xfrm rot="16200000">
              <a:off x="2101955" y="3802452"/>
              <a:ext cx="1247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+mj-lt"/>
                </a:rPr>
                <a:t>% cell viability</a:t>
              </a:r>
              <a:endParaRPr lang="en-US" sz="1400" b="1" dirty="0">
                <a:latin typeface="+mj-lt"/>
              </a:endParaRPr>
            </a:p>
          </p:txBody>
        </p:sp>
        <p:sp>
          <p:nvSpPr>
            <p:cNvPr id="31" name="TextBox 6"/>
            <p:cNvSpPr txBox="1"/>
            <p:nvPr/>
          </p:nvSpPr>
          <p:spPr>
            <a:xfrm rot="16200000">
              <a:off x="2101955" y="5805167"/>
              <a:ext cx="1247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+mj-lt"/>
                </a:rPr>
                <a:t>% cell viability</a:t>
              </a:r>
              <a:endParaRPr lang="en-US" sz="1400" b="1" dirty="0">
                <a:latin typeface="+mj-lt"/>
              </a:endParaRPr>
            </a:p>
          </p:txBody>
        </p:sp>
        <p:sp>
          <p:nvSpPr>
            <p:cNvPr id="32" name="TextBox 6"/>
            <p:cNvSpPr txBox="1"/>
            <p:nvPr/>
          </p:nvSpPr>
          <p:spPr>
            <a:xfrm rot="16200000">
              <a:off x="-259597" y="5805166"/>
              <a:ext cx="1247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+mj-lt"/>
                </a:rPr>
                <a:t>% cell viability</a:t>
              </a:r>
              <a:endParaRPr lang="en-US" sz="1400" b="1" dirty="0">
                <a:latin typeface="+mj-lt"/>
              </a:endParaRPr>
            </a:p>
          </p:txBody>
        </p:sp>
        <p:sp>
          <p:nvSpPr>
            <p:cNvPr id="33" name="TextBox 6"/>
            <p:cNvSpPr txBox="1"/>
            <p:nvPr/>
          </p:nvSpPr>
          <p:spPr>
            <a:xfrm rot="16200000">
              <a:off x="-261086" y="3802452"/>
              <a:ext cx="1247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+mj-lt"/>
                </a:rPr>
                <a:t>% cell viability</a:t>
              </a:r>
              <a:endParaRPr lang="en-US" sz="1400" b="1" dirty="0">
                <a:latin typeface="+mj-lt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210243" y="87139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5577475" y="87139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98815" y="300240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00603" y="490835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9" name="Title 1"/>
          <p:cNvSpPr>
            <a:spLocks noGrp="1"/>
          </p:cNvSpPr>
          <p:nvPr>
            <p:ph type="title"/>
          </p:nvPr>
        </p:nvSpPr>
        <p:spPr>
          <a:xfrm>
            <a:off x="457200" y="-6064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Figure S4: </a:t>
            </a:r>
            <a:r>
              <a:rPr lang="en-US" sz="2800" dirty="0" err="1" smtClean="0"/>
              <a:t>spironolactone</a:t>
            </a:r>
            <a:r>
              <a:rPr lang="en-US" sz="2800" dirty="0" smtClean="0"/>
              <a:t> increases sensitivity to </a:t>
            </a:r>
            <a:r>
              <a:rPr lang="en-US" sz="2800" dirty="0" err="1" smtClean="0"/>
              <a:t>alkylating</a:t>
            </a:r>
            <a:r>
              <a:rPr lang="en-US" sz="2800" dirty="0" smtClean="0"/>
              <a:t> agents</a:t>
            </a:r>
            <a:endParaRPr lang="en-US" sz="2800" dirty="0"/>
          </a:p>
        </p:txBody>
      </p:sp>
      <p:sp>
        <p:nvSpPr>
          <p:cNvPr id="7" name="ZoneTexte 6"/>
          <p:cNvSpPr txBox="1"/>
          <p:nvPr/>
        </p:nvSpPr>
        <p:spPr>
          <a:xfrm>
            <a:off x="978128" y="4523904"/>
            <a:ext cx="14670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 smtClean="0"/>
              <a:t>Bendamustine</a:t>
            </a:r>
            <a:r>
              <a:rPr lang="fr-FR" sz="1200" b="1" dirty="0" smtClean="0"/>
              <a:t> (</a:t>
            </a:r>
            <a:r>
              <a:rPr lang="fr-FR" sz="1200" b="1" dirty="0" err="1" smtClean="0"/>
              <a:t>μM</a:t>
            </a:r>
            <a:r>
              <a:rPr lang="fr-FR" sz="1200" b="1" dirty="0" smtClean="0"/>
              <a:t>)</a:t>
            </a:r>
            <a:endParaRPr lang="fr-FR" sz="1200" b="1" dirty="0"/>
          </a:p>
        </p:txBody>
      </p:sp>
      <p:sp>
        <p:nvSpPr>
          <p:cNvPr id="40" name="ZoneTexte 39"/>
          <p:cNvSpPr txBox="1"/>
          <p:nvPr/>
        </p:nvSpPr>
        <p:spPr>
          <a:xfrm>
            <a:off x="3368288" y="4540242"/>
            <a:ext cx="14670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 smtClean="0"/>
              <a:t>Bendamustine</a:t>
            </a:r>
            <a:r>
              <a:rPr lang="fr-FR" sz="1200" b="1" dirty="0" smtClean="0"/>
              <a:t> (</a:t>
            </a:r>
            <a:r>
              <a:rPr lang="fr-FR" sz="1200" b="1" dirty="0" err="1" smtClean="0"/>
              <a:t>μM</a:t>
            </a:r>
            <a:r>
              <a:rPr lang="fr-FR" sz="1200" b="1" dirty="0" smtClean="0"/>
              <a:t>)</a:t>
            </a:r>
            <a:endParaRPr lang="fr-FR" sz="1200" b="1" dirty="0"/>
          </a:p>
        </p:txBody>
      </p:sp>
      <p:sp>
        <p:nvSpPr>
          <p:cNvPr id="41" name="ZoneTexte 40"/>
          <p:cNvSpPr txBox="1"/>
          <p:nvPr/>
        </p:nvSpPr>
        <p:spPr>
          <a:xfrm>
            <a:off x="707168" y="6293930"/>
            <a:ext cx="2321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4-hydroperoxycyclophosphamide</a:t>
            </a:r>
          </a:p>
          <a:p>
            <a:pPr algn="ctr"/>
            <a:r>
              <a:rPr lang="fr-FR" sz="1200" b="1" dirty="0" smtClean="0"/>
              <a:t> 		(</a:t>
            </a:r>
            <a:r>
              <a:rPr lang="fr-FR" sz="1200" b="1" dirty="0" err="1" smtClean="0"/>
              <a:t>μM</a:t>
            </a:r>
            <a:r>
              <a:rPr lang="fr-FR" sz="1200" b="1" dirty="0" smtClean="0"/>
              <a:t>)</a:t>
            </a:r>
            <a:endParaRPr lang="fr-FR" sz="1200" b="1" dirty="0"/>
          </a:p>
        </p:txBody>
      </p:sp>
      <p:sp>
        <p:nvSpPr>
          <p:cNvPr id="42" name="ZoneTexte 41"/>
          <p:cNvSpPr txBox="1"/>
          <p:nvPr/>
        </p:nvSpPr>
        <p:spPr>
          <a:xfrm>
            <a:off x="3369488" y="6310268"/>
            <a:ext cx="2321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/>
              <a:t>4-hydroperoxycyclophosphamide</a:t>
            </a:r>
          </a:p>
          <a:p>
            <a:r>
              <a:rPr lang="fr-FR" sz="1200" b="1" dirty="0" smtClean="0"/>
              <a:t>		 </a:t>
            </a:r>
            <a:r>
              <a:rPr lang="fr-FR" sz="1200" b="1" dirty="0"/>
              <a:t>(</a:t>
            </a:r>
            <a:r>
              <a:rPr lang="fr-FR" sz="1200" b="1" dirty="0" err="1"/>
              <a:t>μM</a:t>
            </a:r>
            <a:r>
              <a:rPr lang="fr-FR" sz="1200" b="1" dirty="0"/>
              <a:t>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749624"/>
              </p:ext>
            </p:extLst>
          </p:nvPr>
        </p:nvGraphicFramePr>
        <p:xfrm>
          <a:off x="6990838" y="5463016"/>
          <a:ext cx="1430202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8367"/>
                <a:gridCol w="238367"/>
                <a:gridCol w="238367"/>
                <a:gridCol w="238367"/>
                <a:gridCol w="238367"/>
                <a:gridCol w="2383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+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+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+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+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+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+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-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+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+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-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+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+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-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-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+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-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-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+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 rot="16200000">
            <a:off x="5832017" y="4429168"/>
            <a:ext cx="1391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j-lt"/>
              </a:rPr>
              <a:t>% cell viability</a:t>
            </a:r>
            <a:endParaRPr lang="en-US" sz="1600" b="1" dirty="0">
              <a:latin typeface="+mj-lt"/>
            </a:endParaRPr>
          </a:p>
        </p:txBody>
      </p:sp>
      <p:grpSp>
        <p:nvGrpSpPr>
          <p:cNvPr id="2" name="Grouper 3"/>
          <p:cNvGrpSpPr/>
          <p:nvPr/>
        </p:nvGrpSpPr>
        <p:grpSpPr>
          <a:xfrm>
            <a:off x="4722006" y="634495"/>
            <a:ext cx="4492301" cy="2717715"/>
            <a:chOff x="3682149" y="817377"/>
            <a:chExt cx="4492301" cy="2717715"/>
          </a:xfrm>
        </p:grpSpPr>
        <p:grpSp>
          <p:nvGrpSpPr>
            <p:cNvPr id="3" name="Group 25"/>
            <p:cNvGrpSpPr/>
            <p:nvPr/>
          </p:nvGrpSpPr>
          <p:grpSpPr>
            <a:xfrm>
              <a:off x="3682149" y="817377"/>
              <a:ext cx="4492301" cy="2717715"/>
              <a:chOff x="3631349" y="817377"/>
              <a:chExt cx="4492301" cy="2717715"/>
            </a:xfrm>
          </p:grpSpPr>
          <p:grpSp>
            <p:nvGrpSpPr>
              <p:cNvPr id="4" name="Group 21"/>
              <p:cNvGrpSpPr/>
              <p:nvPr/>
            </p:nvGrpSpPr>
            <p:grpSpPr>
              <a:xfrm>
                <a:off x="3631349" y="1232911"/>
                <a:ext cx="4492301" cy="1985904"/>
                <a:chOff x="2218116" y="1259075"/>
                <a:chExt cx="5915878" cy="2585276"/>
              </a:xfrm>
            </p:grpSpPr>
            <p:grpSp>
              <p:nvGrpSpPr>
                <p:cNvPr id="5" name="Group 13"/>
                <p:cNvGrpSpPr/>
                <p:nvPr/>
              </p:nvGrpSpPr>
              <p:grpSpPr>
                <a:xfrm>
                  <a:off x="3403360" y="1259075"/>
                  <a:ext cx="1746042" cy="2434345"/>
                  <a:chOff x="2163520" y="1259075"/>
                  <a:chExt cx="1746042" cy="2434345"/>
                </a:xfrm>
              </p:grpSpPr>
              <p:pic>
                <p:nvPicPr>
                  <p:cNvPr id="28" name="Picture 6" descr="Pic-0053_p01z1(c1+c2).TIF"/>
                  <p:cNvPicPr>
                    <a:picLocks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4916" t="35665" b="33668"/>
                  <a:stretch/>
                </p:blipFill>
                <p:spPr>
                  <a:xfrm>
                    <a:off x="2163520" y="1259075"/>
                    <a:ext cx="1746042" cy="1190378"/>
                  </a:xfrm>
                  <a:prstGeom prst="rect">
                    <a:avLst/>
                  </a:prstGeom>
                </p:spPr>
              </p:pic>
              <p:pic>
                <p:nvPicPr>
                  <p:cNvPr id="29" name="Picture 10" descr="Pic-0065_p1z1(c1+c2).TIF"/>
                  <p:cNvPicPr>
                    <a:picLocks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50433" b="49748"/>
                  <a:stretch/>
                </p:blipFill>
                <p:spPr>
                  <a:xfrm>
                    <a:off x="2163520" y="2503044"/>
                    <a:ext cx="1746042" cy="1190376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3" name="Picture 12" descr="Pic-0060_p1z1(c1+c2+c3).TIF"/>
                <p:cNvPicPr>
                  <a:picLocks/>
                </p:cNvPicPr>
                <p:nvPr/>
              </p:nvPicPr>
              <p:blipFill rotWithShape="1">
                <a:blip r:embed="rId4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rightnessContrast bright="-20000"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0433" b="49290"/>
                <a:stretch/>
              </p:blipFill>
              <p:spPr>
                <a:xfrm>
                  <a:off x="5238926" y="2503048"/>
                  <a:ext cx="1746042" cy="1190376"/>
                </a:xfrm>
                <a:prstGeom prst="rect">
                  <a:avLst/>
                </a:prstGeom>
              </p:spPr>
            </p:pic>
            <p:sp>
              <p:nvSpPr>
                <p:cNvPr id="25" name="TextBox 17"/>
                <p:cNvSpPr txBox="1"/>
                <p:nvPr/>
              </p:nvSpPr>
              <p:spPr>
                <a:xfrm>
                  <a:off x="2528221" y="2935658"/>
                  <a:ext cx="888057" cy="40066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/>
                    <a:t>MM1S</a:t>
                  </a:r>
                  <a:endParaRPr lang="en-US" sz="1400" b="1" dirty="0"/>
                </a:p>
              </p:txBody>
            </p:sp>
            <p:sp>
              <p:nvSpPr>
                <p:cNvPr id="26" name="TextBox 19"/>
                <p:cNvSpPr txBox="1"/>
                <p:nvPr/>
              </p:nvSpPr>
              <p:spPr>
                <a:xfrm>
                  <a:off x="6877537" y="1449413"/>
                  <a:ext cx="1256457" cy="96160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/>
                    <a:t>RPMI8226</a:t>
                  </a:r>
                </a:p>
                <a:p>
                  <a:pPr algn="ctr"/>
                  <a:r>
                    <a:rPr lang="en-US" sz="1400" b="1" dirty="0" smtClean="0"/>
                    <a:t>+</a:t>
                  </a:r>
                </a:p>
                <a:p>
                  <a:pPr algn="ctr"/>
                  <a:r>
                    <a:rPr lang="en-US" sz="1400" b="1" dirty="0" smtClean="0"/>
                    <a:t>HS5</a:t>
                  </a:r>
                  <a:endParaRPr lang="en-US" sz="1400" b="1" dirty="0"/>
                </a:p>
              </p:txBody>
            </p:sp>
            <p:sp>
              <p:nvSpPr>
                <p:cNvPr id="27" name="TextBox 20"/>
                <p:cNvSpPr txBox="1"/>
                <p:nvPr/>
              </p:nvSpPr>
              <p:spPr>
                <a:xfrm>
                  <a:off x="7043399" y="2882750"/>
                  <a:ext cx="888057" cy="96160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/>
                    <a:t>MM1S</a:t>
                  </a:r>
                </a:p>
                <a:p>
                  <a:pPr algn="ctr"/>
                  <a:r>
                    <a:rPr lang="en-US" sz="1400" b="1" dirty="0" smtClean="0"/>
                    <a:t>+</a:t>
                  </a:r>
                </a:p>
                <a:p>
                  <a:pPr algn="ctr"/>
                  <a:r>
                    <a:rPr lang="en-US" sz="1400" b="1" dirty="0" smtClean="0"/>
                    <a:t>HS5</a:t>
                  </a:r>
                  <a:endParaRPr lang="en-US" sz="1400" b="1" dirty="0"/>
                </a:p>
              </p:txBody>
            </p:sp>
            <p:sp>
              <p:nvSpPr>
                <p:cNvPr id="24" name="TextBox 16"/>
                <p:cNvSpPr txBox="1"/>
                <p:nvPr/>
              </p:nvSpPr>
              <p:spPr>
                <a:xfrm>
                  <a:off x="2218116" y="1655396"/>
                  <a:ext cx="1256456" cy="4006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b="1" dirty="0" smtClean="0"/>
                    <a:t>RPMI8226</a:t>
                  </a:r>
                  <a:endParaRPr lang="en-US" sz="1400" b="1" dirty="0"/>
                </a:p>
              </p:txBody>
            </p:sp>
          </p:grpSp>
          <p:sp>
            <p:nvSpPr>
              <p:cNvPr id="19" name="TextBox 22"/>
              <p:cNvSpPr txBox="1"/>
              <p:nvPr/>
            </p:nvSpPr>
            <p:spPr>
              <a:xfrm>
                <a:off x="4757225" y="817377"/>
                <a:ext cx="851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Merged*</a:t>
                </a:r>
                <a:endParaRPr lang="en-US" sz="1400" b="1" dirty="0"/>
              </a:p>
            </p:txBody>
          </p:sp>
          <p:sp>
            <p:nvSpPr>
              <p:cNvPr id="20" name="TextBox 23"/>
              <p:cNvSpPr txBox="1"/>
              <p:nvPr/>
            </p:nvSpPr>
            <p:spPr>
              <a:xfrm>
                <a:off x="6293929" y="818597"/>
                <a:ext cx="851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Merged*</a:t>
                </a:r>
                <a:endParaRPr lang="en-US" sz="1400" b="1" dirty="0"/>
              </a:p>
            </p:txBody>
          </p:sp>
          <p:sp>
            <p:nvSpPr>
              <p:cNvPr id="21" name="TextBox 24"/>
              <p:cNvSpPr txBox="1"/>
              <p:nvPr/>
            </p:nvSpPr>
            <p:spPr>
              <a:xfrm>
                <a:off x="4142823" y="3227315"/>
                <a:ext cx="382702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*Merged: </a:t>
                </a:r>
                <a:r>
                  <a:rPr lang="en-US" sz="1400" b="1" dirty="0" err="1" smtClean="0"/>
                  <a:t>dapi</a:t>
                </a:r>
                <a:r>
                  <a:rPr lang="en-US" sz="1400" b="1" dirty="0" smtClean="0"/>
                  <a:t>, alpha-tubulin, DDB2 </a:t>
                </a:r>
                <a:r>
                  <a:rPr lang="en-US" sz="1400" b="1" dirty="0" err="1" smtClean="0"/>
                  <a:t>proteoprobe</a:t>
                </a:r>
                <a:endParaRPr lang="en-US" sz="1400" b="1" dirty="0"/>
              </a:p>
            </p:txBody>
          </p:sp>
        </p:grpSp>
        <p:pic>
          <p:nvPicPr>
            <p:cNvPr id="17" name="Picture 8" descr="Pic-0048_p01z3(c1+c2+c3).TIF"/>
            <p:cNvPicPr>
              <a:picLocks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374" r="50434" b="74464"/>
            <a:stretch/>
          </p:blipFill>
          <p:spPr>
            <a:xfrm>
              <a:off x="5972286" y="1232913"/>
              <a:ext cx="1325880" cy="914400"/>
            </a:xfrm>
            <a:prstGeom prst="rect">
              <a:avLst/>
            </a:prstGeom>
          </p:spPr>
        </p:pic>
      </p:grpSp>
      <p:grpSp>
        <p:nvGrpSpPr>
          <p:cNvPr id="7" name="Group 44"/>
          <p:cNvGrpSpPr/>
          <p:nvPr/>
        </p:nvGrpSpPr>
        <p:grpSpPr>
          <a:xfrm>
            <a:off x="296103" y="752849"/>
            <a:ext cx="2183209" cy="2423160"/>
            <a:chOff x="296103" y="752849"/>
            <a:chExt cx="2183209" cy="2423160"/>
          </a:xfrm>
        </p:grpSpPr>
        <p:pic>
          <p:nvPicPr>
            <p:cNvPr id="13" name="Image 18"/>
            <p:cNvPicPr>
              <a:picLocks noChangeAspect="1"/>
            </p:cNvPicPr>
            <p:nvPr/>
          </p:nvPicPr>
          <p:blipFill>
            <a:blip r:embed="rId8"/>
            <a:srcRect l="9902"/>
            <a:stretch>
              <a:fillRect/>
            </a:stretch>
          </p:blipFill>
          <p:spPr>
            <a:xfrm>
              <a:off x="296103" y="752849"/>
              <a:ext cx="2183209" cy="2423160"/>
            </a:xfrm>
            <a:prstGeom prst="rect">
              <a:avLst/>
            </a:prstGeom>
          </p:spPr>
        </p:pic>
        <p:sp>
          <p:nvSpPr>
            <p:cNvPr id="30" name="TextBox 16"/>
            <p:cNvSpPr txBox="1"/>
            <p:nvPr/>
          </p:nvSpPr>
          <p:spPr>
            <a:xfrm>
              <a:off x="979361" y="943492"/>
              <a:ext cx="9541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RPMI8226</a:t>
              </a:r>
              <a:endParaRPr lang="en-US" sz="1400" b="1" dirty="0"/>
            </a:p>
          </p:txBody>
        </p:sp>
      </p:grpSp>
      <p:grpSp>
        <p:nvGrpSpPr>
          <p:cNvPr id="8" name="Group 45"/>
          <p:cNvGrpSpPr/>
          <p:nvPr/>
        </p:nvGrpSpPr>
        <p:grpSpPr>
          <a:xfrm>
            <a:off x="2739474" y="723324"/>
            <a:ext cx="2164019" cy="2423160"/>
            <a:chOff x="2739474" y="723324"/>
            <a:chExt cx="2164019" cy="2423160"/>
          </a:xfrm>
        </p:grpSpPr>
        <p:pic>
          <p:nvPicPr>
            <p:cNvPr id="14" name="Image 19"/>
            <p:cNvPicPr>
              <a:picLocks noChangeAspect="1"/>
            </p:cNvPicPr>
            <p:nvPr/>
          </p:nvPicPr>
          <p:blipFill>
            <a:blip r:embed="rId9"/>
            <a:srcRect l="10694"/>
            <a:stretch>
              <a:fillRect/>
            </a:stretch>
          </p:blipFill>
          <p:spPr>
            <a:xfrm>
              <a:off x="2739474" y="723324"/>
              <a:ext cx="2164019" cy="2423160"/>
            </a:xfrm>
            <a:prstGeom prst="rect">
              <a:avLst/>
            </a:prstGeom>
          </p:spPr>
        </p:pic>
        <p:sp>
          <p:nvSpPr>
            <p:cNvPr id="31" name="TextBox 17"/>
            <p:cNvSpPr txBox="1"/>
            <p:nvPr/>
          </p:nvSpPr>
          <p:spPr>
            <a:xfrm>
              <a:off x="3736277" y="943492"/>
              <a:ext cx="6743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MM1S</a:t>
              </a:r>
              <a:endParaRPr lang="en-US" sz="1400" b="1" dirty="0"/>
            </a:p>
          </p:txBody>
        </p:sp>
      </p:grp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32574" y="3386132"/>
            <a:ext cx="1922804" cy="2130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" name="Straight Connector 33"/>
          <p:cNvCxnSpPr/>
          <p:nvPr/>
        </p:nvCxnSpPr>
        <p:spPr>
          <a:xfrm>
            <a:off x="7023526" y="3902581"/>
            <a:ext cx="56412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17"/>
          <p:cNvSpPr txBox="1"/>
          <p:nvPr/>
        </p:nvSpPr>
        <p:spPr>
          <a:xfrm>
            <a:off x="6958564" y="3567426"/>
            <a:ext cx="675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MM1S</a:t>
            </a:r>
            <a:endParaRPr lang="en-US" sz="1400" b="1" dirty="0"/>
          </a:p>
        </p:txBody>
      </p:sp>
      <p:sp>
        <p:nvSpPr>
          <p:cNvPr id="37" name="TextBox 16"/>
          <p:cNvSpPr txBox="1"/>
          <p:nvPr/>
        </p:nvSpPr>
        <p:spPr>
          <a:xfrm>
            <a:off x="7728697" y="3567426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RPMI8226</a:t>
            </a:r>
            <a:endParaRPr lang="en-US" sz="1400" b="1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7875196" y="3904369"/>
            <a:ext cx="56412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852124"/>
              </p:ext>
            </p:extLst>
          </p:nvPr>
        </p:nvGraphicFramePr>
        <p:xfrm>
          <a:off x="5990478" y="5463016"/>
          <a:ext cx="3251795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5179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1" dirty="0" err="1" smtClean="0"/>
                        <a:t>stroma</a:t>
                      </a:r>
                      <a:r>
                        <a:rPr lang="en-US" sz="1400" b="1" dirty="0" smtClean="0"/>
                        <a:t> cells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err="1" smtClean="0"/>
                        <a:t>Melphalan</a:t>
                      </a:r>
                      <a:endParaRPr lang="en-US" sz="1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Sp.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0" name="Group 55"/>
          <p:cNvGrpSpPr/>
          <p:nvPr/>
        </p:nvGrpSpPr>
        <p:grpSpPr>
          <a:xfrm>
            <a:off x="30687" y="4399515"/>
            <a:ext cx="3583057" cy="1901843"/>
            <a:chOff x="5353087" y="4159116"/>
            <a:chExt cx="3583057" cy="1901843"/>
          </a:xfrm>
        </p:grpSpPr>
        <p:pic>
          <p:nvPicPr>
            <p:cNvPr id="47" name="Picture 4"/>
            <p:cNvPicPr>
              <a:picLocks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353087" y="4225906"/>
              <a:ext cx="1371600" cy="137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5"/>
            <p:cNvPicPr>
              <a:picLocks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7012143" y="4159116"/>
              <a:ext cx="1375355" cy="1438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TextBox 16"/>
            <p:cNvSpPr txBox="1"/>
            <p:nvPr/>
          </p:nvSpPr>
          <p:spPr>
            <a:xfrm>
              <a:off x="5405095" y="5597506"/>
              <a:ext cx="13484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RPMI8226/HS5</a:t>
              </a:r>
            </a:p>
            <a:p>
              <a:r>
                <a:rPr lang="en-US" sz="1200" b="1" dirty="0" err="1" smtClean="0"/>
                <a:t>Melphalan</a:t>
              </a:r>
              <a:r>
                <a:rPr lang="en-US" sz="1200" b="1" dirty="0" smtClean="0"/>
                <a:t>/DMSO</a:t>
              </a:r>
              <a:endParaRPr lang="en-US" sz="1200" b="1" dirty="0"/>
            </a:p>
          </p:txBody>
        </p:sp>
        <p:sp>
          <p:nvSpPr>
            <p:cNvPr id="50" name="TextBox 16"/>
            <p:cNvSpPr txBox="1"/>
            <p:nvPr/>
          </p:nvSpPr>
          <p:spPr>
            <a:xfrm>
              <a:off x="7042099" y="5599294"/>
              <a:ext cx="18940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RPMI8226/HS5</a:t>
              </a:r>
            </a:p>
            <a:p>
              <a:r>
                <a:rPr lang="en-US" sz="1200" b="1" dirty="0" err="1" smtClean="0"/>
                <a:t>Melphalan</a:t>
              </a:r>
              <a:r>
                <a:rPr lang="en-US" sz="1200" b="1" dirty="0" smtClean="0"/>
                <a:t>/</a:t>
              </a:r>
              <a:r>
                <a:rPr lang="en-US" sz="1200" b="1" dirty="0" err="1" smtClean="0"/>
                <a:t>spironolactone</a:t>
              </a:r>
              <a:endParaRPr lang="en-US" sz="1200" b="1" dirty="0"/>
            </a:p>
          </p:txBody>
        </p:sp>
      </p:grpSp>
      <p:sp>
        <p:nvSpPr>
          <p:cNvPr id="51" name="TextBox 50"/>
          <p:cNvSpPr txBox="1"/>
          <p:nvPr/>
        </p:nvSpPr>
        <p:spPr>
          <a:xfrm rot="16200000">
            <a:off x="-1174994" y="1711962"/>
            <a:ext cx="26415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Remaining DDB2 </a:t>
            </a:r>
            <a:r>
              <a:rPr lang="en-US" sz="1200" b="1" dirty="0" err="1" smtClean="0"/>
              <a:t>proteoprobe</a:t>
            </a:r>
            <a:r>
              <a:rPr lang="en-US" sz="1200" b="1" dirty="0" smtClean="0"/>
              <a:t> signal  </a:t>
            </a:r>
          </a:p>
        </p:txBody>
      </p:sp>
      <p:sp>
        <p:nvSpPr>
          <p:cNvPr id="52" name="TextBox 51"/>
          <p:cNvSpPr txBox="1"/>
          <p:nvPr/>
        </p:nvSpPr>
        <p:spPr>
          <a:xfrm rot="16200000">
            <a:off x="1280193" y="1688825"/>
            <a:ext cx="26415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Remaining DDB2 </a:t>
            </a:r>
            <a:r>
              <a:rPr lang="en-US" sz="1200" b="1" dirty="0" err="1" smtClean="0"/>
              <a:t>proteoprobe</a:t>
            </a:r>
            <a:r>
              <a:rPr lang="en-US" sz="1200" b="1" dirty="0" smtClean="0"/>
              <a:t> signal  </a:t>
            </a:r>
          </a:p>
        </p:txBody>
      </p:sp>
      <p:grpSp>
        <p:nvGrpSpPr>
          <p:cNvPr id="11" name="Group 40"/>
          <p:cNvGrpSpPr/>
          <p:nvPr/>
        </p:nvGrpSpPr>
        <p:grpSpPr>
          <a:xfrm>
            <a:off x="3435233" y="3666282"/>
            <a:ext cx="1869562" cy="3143262"/>
            <a:chOff x="3769547" y="3481330"/>
            <a:chExt cx="1869562" cy="314326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890808" y="4498866"/>
              <a:ext cx="1190170" cy="2125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14"/>
            <a:srcRect l="27692" b="68949"/>
            <a:stretch>
              <a:fillRect/>
            </a:stretch>
          </p:blipFill>
          <p:spPr bwMode="auto">
            <a:xfrm>
              <a:off x="3769547" y="3481330"/>
              <a:ext cx="1869562" cy="978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2" name="TextBox 41"/>
          <p:cNvSpPr txBox="1"/>
          <p:nvPr/>
        </p:nvSpPr>
        <p:spPr>
          <a:xfrm>
            <a:off x="284288" y="29046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903493" y="29046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91674" y="364273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4915145" y="364273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-406031" y="-365764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Figure S5: impact of </a:t>
            </a:r>
            <a:r>
              <a:rPr lang="en-US" sz="2800" dirty="0" err="1" smtClean="0"/>
              <a:t>stromal</a:t>
            </a:r>
            <a:r>
              <a:rPr lang="en-US" sz="2800" dirty="0" smtClean="0"/>
              <a:t> cells on NER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9714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Figure S6</a:t>
            </a:r>
            <a:endParaRPr lang="en-US" sz="2800" dirty="0"/>
          </a:p>
        </p:txBody>
      </p:sp>
      <p:grpSp>
        <p:nvGrpSpPr>
          <p:cNvPr id="51" name="Group 50"/>
          <p:cNvGrpSpPr/>
          <p:nvPr/>
        </p:nvGrpSpPr>
        <p:grpSpPr>
          <a:xfrm>
            <a:off x="635933" y="745852"/>
            <a:ext cx="8375763" cy="4500168"/>
            <a:chOff x="244772" y="560657"/>
            <a:chExt cx="7212020" cy="362505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112960" y="1366980"/>
              <a:ext cx="1489991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0" name="Group 49"/>
            <p:cNvGrpSpPr/>
            <p:nvPr/>
          </p:nvGrpSpPr>
          <p:grpSpPr>
            <a:xfrm>
              <a:off x="244772" y="560657"/>
              <a:ext cx="5518734" cy="3625055"/>
              <a:chOff x="521852" y="560657"/>
              <a:chExt cx="5518734" cy="3625055"/>
            </a:xfrm>
          </p:grpSpPr>
          <p:sp>
            <p:nvSpPr>
              <p:cNvPr id="5" name="TextBox 8"/>
              <p:cNvSpPr txBox="1"/>
              <p:nvPr/>
            </p:nvSpPr>
            <p:spPr>
              <a:xfrm rot="16200000">
                <a:off x="4416591" y="1722988"/>
                <a:ext cx="2786326" cy="461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DDB2 </a:t>
                </a:r>
                <a:r>
                  <a:rPr lang="en-US" sz="1200" b="1" dirty="0" err="1" smtClean="0"/>
                  <a:t>proteoprobe</a:t>
                </a:r>
                <a:r>
                  <a:rPr lang="en-US" sz="1200" b="1" dirty="0" smtClean="0"/>
                  <a:t> signal after </a:t>
                </a:r>
              </a:p>
              <a:p>
                <a:r>
                  <a:rPr lang="en-US" sz="1200" b="1" dirty="0" smtClean="0"/>
                  <a:t>fixation and  UV exposure</a:t>
                </a:r>
                <a:endParaRPr lang="en-US" sz="1200" b="1" dirty="0"/>
              </a:p>
            </p:txBody>
          </p:sp>
          <p:sp>
            <p:nvSpPr>
              <p:cNvPr id="6" name="Rectangle 5"/>
              <p:cNvSpPr/>
              <p:nvPr/>
            </p:nvSpPr>
            <p:spPr>
              <a:xfrm rot="16200000">
                <a:off x="2224504" y="2046487"/>
                <a:ext cx="198010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b="1" dirty="0" smtClean="0"/>
                  <a:t>DDB2 </a:t>
                </a:r>
                <a:r>
                  <a:rPr lang="en-US" sz="1200" b="1" dirty="0" err="1" smtClean="0"/>
                  <a:t>proteoprobe</a:t>
                </a:r>
                <a:r>
                  <a:rPr lang="en-US" sz="1200" b="1" dirty="0" smtClean="0"/>
                  <a:t> signal 5min.after UV exposure </a:t>
                </a:r>
              </a:p>
            </p:txBody>
          </p:sp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3"/>
              <a:srcRect r="4654"/>
              <a:stretch>
                <a:fillRect/>
              </a:stretch>
            </p:blipFill>
            <p:spPr bwMode="auto">
              <a:xfrm>
                <a:off x="913015" y="1442512"/>
                <a:ext cx="1409137" cy="2743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8" name="TextBox 47"/>
              <p:cNvSpPr txBox="1"/>
              <p:nvPr/>
            </p:nvSpPr>
            <p:spPr>
              <a:xfrm rot="16200000">
                <a:off x="-512792" y="2063302"/>
                <a:ext cx="25309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Remaining DDB2 </a:t>
                </a:r>
                <a:r>
                  <a:rPr lang="en-US" sz="1200" b="1" dirty="0" err="1" smtClean="0"/>
                  <a:t>proteoprobe</a:t>
                </a:r>
                <a:r>
                  <a:rPr lang="en-US" sz="1200" b="1" dirty="0" smtClean="0"/>
                  <a:t> signal  </a:t>
                </a:r>
              </a:p>
              <a:p>
                <a:r>
                  <a:rPr lang="en-US" sz="1200" b="1" dirty="0" smtClean="0"/>
                  <a:t>120 </a:t>
                </a:r>
                <a:r>
                  <a:rPr lang="en-US" sz="1200" b="1" dirty="0" err="1" smtClean="0"/>
                  <a:t>mins</a:t>
                </a:r>
                <a:r>
                  <a:rPr lang="en-US" sz="1200" b="1" dirty="0" smtClean="0"/>
                  <a:t> after UV exposure</a:t>
                </a:r>
                <a:endParaRPr lang="en-US" sz="1200" b="1" dirty="0"/>
              </a:p>
            </p:txBody>
          </p:sp>
        </p:grpSp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53903" y="1203263"/>
              <a:ext cx="1702889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TextBox 10"/>
          <p:cNvSpPr txBox="1"/>
          <p:nvPr/>
        </p:nvSpPr>
        <p:spPr>
          <a:xfrm>
            <a:off x="208556" y="131356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252639" y="131428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07296" y="131428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363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1096" y="1524000"/>
            <a:ext cx="2476500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249362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>Figure S7: ERCC3 knockdown does not affect homologous recombination in FLO-1 cell line (</a:t>
            </a:r>
            <a:r>
              <a:rPr lang="en-US" sz="2800" dirty="0" err="1" smtClean="0"/>
              <a:t>eosophageal</a:t>
            </a:r>
            <a:r>
              <a:rPr lang="en-US" sz="2800" dirty="0" smtClean="0"/>
              <a:t> adenocarcinoma cell line).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2007054" y="2868864"/>
            <a:ext cx="2123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Normalized HR activity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668685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dirty="0"/>
              <a:t>F</a:t>
            </a:r>
            <a:r>
              <a:rPr lang="fr-FR" sz="2800" dirty="0" smtClean="0"/>
              <a:t>igure S8: </a:t>
            </a:r>
            <a:r>
              <a:rPr lang="fr-FR" sz="2800" dirty="0" err="1" smtClean="0"/>
              <a:t>Bortezomib</a:t>
            </a:r>
            <a:r>
              <a:rPr lang="fr-FR" sz="2800" dirty="0" smtClean="0"/>
              <a:t> (BTZ) </a:t>
            </a:r>
            <a:r>
              <a:rPr lang="fr-FR" sz="2800" dirty="0" err="1" smtClean="0"/>
              <a:t>doesn’t</a:t>
            </a:r>
            <a:r>
              <a:rPr lang="fr-FR" sz="2800" dirty="0" smtClean="0"/>
              <a:t> </a:t>
            </a:r>
            <a:r>
              <a:rPr lang="fr-FR" sz="2800" dirty="0" err="1" smtClean="0"/>
              <a:t>inhibit</a:t>
            </a:r>
            <a:r>
              <a:rPr lang="fr-FR" sz="2800" dirty="0" smtClean="0"/>
              <a:t> NER</a:t>
            </a:r>
            <a:endParaRPr lang="fr-FR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1578" y="1980185"/>
            <a:ext cx="3731261" cy="3339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8"/>
          <p:cNvSpPr txBox="1"/>
          <p:nvPr/>
        </p:nvSpPr>
        <p:spPr>
          <a:xfrm rot="16200000">
            <a:off x="1129249" y="2937102"/>
            <a:ext cx="2786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DDB2 </a:t>
            </a:r>
            <a:r>
              <a:rPr lang="en-US" sz="1200" b="1" dirty="0" err="1" smtClean="0"/>
              <a:t>proteoprobe</a:t>
            </a:r>
            <a:r>
              <a:rPr lang="en-US" sz="1200" b="1" dirty="0" smtClean="0"/>
              <a:t> signal 150 minutes after UV</a:t>
            </a:r>
            <a:endParaRPr lang="en-US" sz="1200" b="1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t="23742" r="66598" b="58753"/>
          <a:stretch>
            <a:fillRect/>
          </a:stretch>
        </p:blipFill>
        <p:spPr bwMode="auto">
          <a:xfrm>
            <a:off x="6773725" y="2884180"/>
            <a:ext cx="1667951" cy="828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17600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339</Words>
  <Application>Microsoft Macintosh PowerPoint</Application>
  <PresentationFormat>Présentation à l'écran (4:3)</PresentationFormat>
  <Paragraphs>127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Figure S1: NER efficiency over the time</vt:lpstr>
      <vt:lpstr>Figure S2: NER phenotype and melphalan sensitivity</vt:lpstr>
      <vt:lpstr>Figure S3</vt:lpstr>
      <vt:lpstr>Figure S4: spironolactone increases sensitivity to alkylating agents</vt:lpstr>
      <vt:lpstr>Figure S5: impact of stromal cells on NER</vt:lpstr>
      <vt:lpstr>Figure S6</vt:lpstr>
      <vt:lpstr>Figure S7: ERCC3 knockdown does not affect homologous recombination in FLO-1 cell line (eosophageal adenocarcinoma cell line).</vt:lpstr>
      <vt:lpstr>Figure S8: Bortezomib (BTZ) doesn’t inhibit NER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fig.1: NER efficiency over the time</dc:title>
  <dc:creator>Raphael Szalat</dc:creator>
  <cp:lastModifiedBy>Raphael Szalat</cp:lastModifiedBy>
  <cp:revision>84</cp:revision>
  <dcterms:created xsi:type="dcterms:W3CDTF">2016-10-16T21:08:09Z</dcterms:created>
  <dcterms:modified xsi:type="dcterms:W3CDTF">2017-04-12T22:09:31Z</dcterms:modified>
</cp:coreProperties>
</file>