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928225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5" d="100"/>
          <a:sy n="125" d="100"/>
        </p:scale>
        <p:origin x="24" y="-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7" indent="0" algn="ctr">
              <a:buNone/>
              <a:defRPr sz="2000"/>
            </a:lvl2pPr>
            <a:lvl3pPr marL="914433" indent="0" algn="ctr">
              <a:buNone/>
              <a:defRPr sz="1801"/>
            </a:lvl3pPr>
            <a:lvl4pPr marL="1371652" indent="0" algn="ctr">
              <a:buNone/>
              <a:defRPr sz="1600"/>
            </a:lvl4pPr>
            <a:lvl5pPr marL="1828869" indent="0" algn="ctr">
              <a:buNone/>
              <a:defRPr sz="1600"/>
            </a:lvl5pPr>
            <a:lvl6pPr marL="2286086" indent="0" algn="ctr">
              <a:buNone/>
              <a:defRPr sz="1600"/>
            </a:lvl6pPr>
            <a:lvl7pPr marL="2743302" indent="0" algn="ctr">
              <a:buNone/>
              <a:defRPr sz="1600"/>
            </a:lvl7pPr>
            <a:lvl8pPr marL="3200521" indent="0" algn="ctr">
              <a:buNone/>
              <a:defRPr sz="1600"/>
            </a:lvl8pPr>
            <a:lvl9pPr marL="3657738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25278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365708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865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27557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3" y="4589466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7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33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6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30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52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73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92919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19717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93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7" indent="0">
              <a:buNone/>
              <a:defRPr sz="2000" b="1"/>
            </a:lvl2pPr>
            <a:lvl3pPr marL="914433" indent="0">
              <a:buNone/>
              <a:defRPr sz="1801" b="1"/>
            </a:lvl3pPr>
            <a:lvl4pPr marL="1371652" indent="0">
              <a:buNone/>
              <a:defRPr sz="1600" b="1"/>
            </a:lvl4pPr>
            <a:lvl5pPr marL="1828869" indent="0">
              <a:buNone/>
              <a:defRPr sz="1600" b="1"/>
            </a:lvl5pPr>
            <a:lvl6pPr marL="2286086" indent="0">
              <a:buNone/>
              <a:defRPr sz="1600" b="1"/>
            </a:lvl6pPr>
            <a:lvl7pPr marL="2743302" indent="0">
              <a:buNone/>
              <a:defRPr sz="1600" b="1"/>
            </a:lvl7pPr>
            <a:lvl8pPr marL="3200521" indent="0">
              <a:buNone/>
              <a:defRPr sz="1600" b="1"/>
            </a:lvl8pPr>
            <a:lvl9pPr marL="3657738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93" y="2505076"/>
            <a:ext cx="5157787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7" indent="0">
              <a:buNone/>
              <a:defRPr sz="2000" b="1"/>
            </a:lvl2pPr>
            <a:lvl3pPr marL="914433" indent="0">
              <a:buNone/>
              <a:defRPr sz="1801" b="1"/>
            </a:lvl3pPr>
            <a:lvl4pPr marL="1371652" indent="0">
              <a:buNone/>
              <a:defRPr sz="1600" b="1"/>
            </a:lvl4pPr>
            <a:lvl5pPr marL="1828869" indent="0">
              <a:buNone/>
              <a:defRPr sz="1600" b="1"/>
            </a:lvl5pPr>
            <a:lvl6pPr marL="2286086" indent="0">
              <a:buNone/>
              <a:defRPr sz="1600" b="1"/>
            </a:lvl6pPr>
            <a:lvl7pPr marL="2743302" indent="0">
              <a:buNone/>
              <a:defRPr sz="1600" b="1"/>
            </a:lvl7pPr>
            <a:lvl8pPr marL="3200521" indent="0">
              <a:buNone/>
              <a:defRPr sz="1600" b="1"/>
            </a:lvl8pPr>
            <a:lvl9pPr marL="3657738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8832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817987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8255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7" indent="0">
              <a:buNone/>
              <a:defRPr sz="1401"/>
            </a:lvl2pPr>
            <a:lvl3pPr marL="914433" indent="0">
              <a:buNone/>
              <a:defRPr sz="1200"/>
            </a:lvl3pPr>
            <a:lvl4pPr marL="1371652" indent="0">
              <a:buNone/>
              <a:defRPr sz="1001"/>
            </a:lvl4pPr>
            <a:lvl5pPr marL="1828869" indent="0">
              <a:buNone/>
              <a:defRPr sz="1001"/>
            </a:lvl5pPr>
            <a:lvl6pPr marL="2286086" indent="0">
              <a:buNone/>
              <a:defRPr sz="1001"/>
            </a:lvl6pPr>
            <a:lvl7pPr marL="2743302" indent="0">
              <a:buNone/>
              <a:defRPr sz="1001"/>
            </a:lvl7pPr>
            <a:lvl8pPr marL="3200521" indent="0">
              <a:buNone/>
              <a:defRPr sz="1001"/>
            </a:lvl8pPr>
            <a:lvl9pPr marL="3657738" indent="0">
              <a:buNone/>
              <a:defRPr sz="100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3575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92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7" indent="0">
              <a:buNone/>
              <a:defRPr sz="2800"/>
            </a:lvl2pPr>
            <a:lvl3pPr marL="914433" indent="0">
              <a:buNone/>
              <a:defRPr sz="2400"/>
            </a:lvl3pPr>
            <a:lvl4pPr marL="1371652" indent="0">
              <a:buNone/>
              <a:defRPr sz="2000"/>
            </a:lvl4pPr>
            <a:lvl5pPr marL="1828869" indent="0">
              <a:buNone/>
              <a:defRPr sz="2000"/>
            </a:lvl5pPr>
            <a:lvl6pPr marL="2286086" indent="0">
              <a:buNone/>
              <a:defRPr sz="2000"/>
            </a:lvl6pPr>
            <a:lvl7pPr marL="2743302" indent="0">
              <a:buNone/>
              <a:defRPr sz="2000"/>
            </a:lvl7pPr>
            <a:lvl8pPr marL="3200521" indent="0">
              <a:buNone/>
              <a:defRPr sz="2000"/>
            </a:lvl8pPr>
            <a:lvl9pPr marL="3657738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7" indent="0">
              <a:buNone/>
              <a:defRPr sz="1401"/>
            </a:lvl2pPr>
            <a:lvl3pPr marL="914433" indent="0">
              <a:buNone/>
              <a:defRPr sz="1200"/>
            </a:lvl3pPr>
            <a:lvl4pPr marL="1371652" indent="0">
              <a:buNone/>
              <a:defRPr sz="1001"/>
            </a:lvl4pPr>
            <a:lvl5pPr marL="1828869" indent="0">
              <a:buNone/>
              <a:defRPr sz="1001"/>
            </a:lvl5pPr>
            <a:lvl6pPr marL="2286086" indent="0">
              <a:buNone/>
              <a:defRPr sz="1001"/>
            </a:lvl6pPr>
            <a:lvl7pPr marL="2743302" indent="0">
              <a:buNone/>
              <a:defRPr sz="1001"/>
            </a:lvl7pPr>
            <a:lvl8pPr marL="3200521" indent="0">
              <a:buNone/>
              <a:defRPr sz="1001"/>
            </a:lvl8pPr>
            <a:lvl9pPr marL="3657738" indent="0">
              <a:buNone/>
              <a:defRPr sz="100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2114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5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5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E5302-0B4D-43FC-A2AD-DD5DB2FFB6D1}" type="datetimeFigureOut">
              <a:rPr lang="ko-KR" altLang="en-US" smtClean="0"/>
              <a:t>2017-08-10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5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1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D7DB6-325E-43AE-85BD-E5641B56B1C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623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33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9" indent="-228609" algn="l" defTabSz="914433" rtl="0" eaLnBrk="1" latinLnBrk="1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25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42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60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77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96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911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129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346" indent="-228609" algn="l" defTabSz="914433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7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33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52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69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86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302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521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738" algn="l" defTabSz="914433" rtl="0" eaLnBrk="1" latinLnBrk="1" hangingPunct="1">
        <a:defRPr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2278270" y="1090101"/>
            <a:ext cx="3124308" cy="7092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Eligible women aged 44-56 years N=2,204</a:t>
            </a:r>
            <a:endParaRPr lang="ko-KR" altLang="en-US" sz="140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모서리가 둥근 직사각형 4"/>
          <p:cNvSpPr/>
          <p:nvPr/>
        </p:nvSpPr>
        <p:spPr>
          <a:xfrm>
            <a:off x="2278271" y="2507624"/>
            <a:ext cx="3124308" cy="46208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N=1,395</a:t>
            </a:r>
            <a:endParaRPr lang="ko-KR" altLang="en-US" sz="140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모서리가 둥근 직사각형 5"/>
          <p:cNvSpPr/>
          <p:nvPr/>
        </p:nvSpPr>
        <p:spPr>
          <a:xfrm>
            <a:off x="6018033" y="1931091"/>
            <a:ext cx="3359646" cy="42397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60" indent="-285760">
              <a:buFont typeface="Arial" panose="020B0604020202020204" pitchFamily="34" charset="0"/>
              <a:buChar char="•"/>
            </a:pPr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Premenopausal were excluded (n=809)</a:t>
            </a:r>
          </a:p>
        </p:txBody>
      </p:sp>
      <p:sp>
        <p:nvSpPr>
          <p:cNvPr id="7" name="모서리가 둥근 직사각형 6"/>
          <p:cNvSpPr/>
          <p:nvPr/>
        </p:nvSpPr>
        <p:spPr>
          <a:xfrm>
            <a:off x="2278270" y="4602449"/>
            <a:ext cx="3124308" cy="708132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Final subjects included</a:t>
            </a:r>
          </a:p>
          <a:p>
            <a:pPr algn="ctr"/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N=929</a:t>
            </a:r>
            <a:endParaRPr lang="ko-KR" altLang="en-US" sz="140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모서리가 둥근 직사각형 7"/>
          <p:cNvSpPr/>
          <p:nvPr/>
        </p:nvSpPr>
        <p:spPr>
          <a:xfrm>
            <a:off x="6018033" y="3907292"/>
            <a:ext cx="3359644" cy="1104446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Missing data were excluded (n=291)</a:t>
            </a:r>
          </a:p>
          <a:p>
            <a:pPr marL="285760" indent="-28576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Menopausal symptoms</a:t>
            </a:r>
          </a:p>
          <a:p>
            <a:pPr marL="285760" indent="-28576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Body mass index</a:t>
            </a:r>
          </a:p>
          <a:p>
            <a:pPr marL="285760" indent="-285760">
              <a:buFont typeface="Arial" panose="020B0604020202020204" pitchFamily="34" charset="0"/>
              <a:buChar char="•"/>
            </a:pPr>
            <a:r>
              <a:rPr lang="en-US" altLang="ko-KR" sz="11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Confounding factors (age, education level, parity, marital status and physical activity level)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840422" y="5660649"/>
            <a:ext cx="4076811" cy="3694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80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1. Flow chart of the subjects</a:t>
            </a:r>
            <a:endParaRPr lang="ko-KR" altLang="en-US" sz="180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2" name="직선 화살표 연결선 11"/>
          <p:cNvCxnSpPr/>
          <p:nvPr/>
        </p:nvCxnSpPr>
        <p:spPr>
          <a:xfrm>
            <a:off x="3840424" y="1799301"/>
            <a:ext cx="1" cy="705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직선 화살표 연결선 12"/>
          <p:cNvCxnSpPr/>
          <p:nvPr/>
        </p:nvCxnSpPr>
        <p:spPr>
          <a:xfrm flipH="1">
            <a:off x="3840424" y="3889574"/>
            <a:ext cx="2" cy="7056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직선 연결선 15"/>
          <p:cNvCxnSpPr/>
          <p:nvPr/>
        </p:nvCxnSpPr>
        <p:spPr>
          <a:xfrm>
            <a:off x="3840424" y="4233439"/>
            <a:ext cx="2177609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직선 연결선 16"/>
          <p:cNvCxnSpPr/>
          <p:nvPr/>
        </p:nvCxnSpPr>
        <p:spPr>
          <a:xfrm>
            <a:off x="3840424" y="2157406"/>
            <a:ext cx="2177609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모서리가 둥근 직사각형 19"/>
          <p:cNvSpPr/>
          <p:nvPr/>
        </p:nvSpPr>
        <p:spPr>
          <a:xfrm>
            <a:off x="2278270" y="3422121"/>
            <a:ext cx="3124308" cy="4608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N=1,220</a:t>
            </a:r>
            <a:endParaRPr lang="ko-KR" altLang="en-US" sz="140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6018032" y="2747160"/>
            <a:ext cx="3359646" cy="859634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60" indent="-285760">
              <a:buFont typeface="Arial" panose="020B0604020202020204" pitchFamily="34" charset="0"/>
              <a:buChar char="•"/>
            </a:pPr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Women had serious illnesses </a:t>
            </a:r>
            <a:r>
              <a:rPr lang="en-US" altLang="ko-KR" sz="140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(n=43) and/or </a:t>
            </a:r>
            <a:r>
              <a:rPr lang="en-US" altLang="ko-KR" sz="140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had used hormone replace therapy were excluded (</a:t>
            </a:r>
            <a:r>
              <a:rPr lang="en-US" altLang="ko-KR" sz="140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n=132)</a:t>
            </a:r>
            <a:endParaRPr lang="en-US" altLang="ko-KR" sz="140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직선 화살표 연결선 22"/>
          <p:cNvCxnSpPr/>
          <p:nvPr/>
        </p:nvCxnSpPr>
        <p:spPr>
          <a:xfrm>
            <a:off x="3840422" y="2970669"/>
            <a:ext cx="0" cy="44325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직선 연결선 23"/>
          <p:cNvCxnSpPr/>
          <p:nvPr/>
        </p:nvCxnSpPr>
        <p:spPr>
          <a:xfrm>
            <a:off x="3840423" y="3165310"/>
            <a:ext cx="2177609" cy="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03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</TotalTime>
  <Words>74</Words>
  <Application>Microsoft Office PowerPoint</Application>
  <PresentationFormat>와이드스크린</PresentationFormat>
  <Paragraphs>12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Arial</vt:lpstr>
      <vt:lpstr>Times New Roman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구슬</dc:creator>
  <cp:lastModifiedBy>Seul Koo</cp:lastModifiedBy>
  <cp:revision>17</cp:revision>
  <cp:lastPrinted>2017-08-10T11:09:10Z</cp:lastPrinted>
  <dcterms:created xsi:type="dcterms:W3CDTF">2017-07-27T08:57:35Z</dcterms:created>
  <dcterms:modified xsi:type="dcterms:W3CDTF">2017-08-10T11:12:04Z</dcterms:modified>
</cp:coreProperties>
</file>