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704A6-5205-4508-8FE2-A395849FEC59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70C52-E68C-4738-A7BA-C42E4807A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83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2C31B-8C55-4D46-A734-EF5DC5BD55B1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64FB7-AA75-4182-92F0-278582372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711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3FEE1-1EBC-4581-B9D1-0483FC9952B1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6ACD4-F62A-4662-8E2C-303A532107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606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2A8F5-0952-426E-B85B-9D430A5A07A6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0E3F5-B098-4F53-92BD-0F205F3747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053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56500-08C3-4BAD-ACF1-04BA1CADCCB6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8843A-9886-4171-BD28-909857F6BA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74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FF0FE-A30C-4075-9401-F5056934F9B9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470C5-7683-4D05-9943-16B8A8BEEE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1082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ADB29-F3C1-4220-89C8-908476ACA2EC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4CCF8-5FEC-43DA-84B5-1E1A300876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59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F091-BE55-4E16-9418-06AE3796FE71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13063-C3AE-4F5F-ADB8-D7FA8768E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434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D1E1E-F007-4604-BEA9-AA1BCD84A671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E0606-72AE-4F27-9271-B34D009A0A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902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2FA71-7CB0-426E-91AF-30CCC0C008F6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C562F-0B29-4290-80F6-47CE3F5F82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2112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AACA3-741B-47C5-90F5-8BEB110F46A2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BD9F6-C614-48F6-9332-BFF08ACC7D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004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5160A-DD31-4C80-A792-9FF053F9CEA3}" type="datetimeFigureOut">
              <a:rPr lang="en-US" altLang="en-US"/>
              <a:pPr>
                <a:defRPr/>
              </a:pPr>
              <a:t>11/6/2017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A7B45-F895-462F-859D-8EC6294BA0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251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BD5587-2C4C-47EC-B8C2-33B5626F8883}" type="datetimeFigureOut">
              <a:rPr lang="en-US" altLang="en-US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11/6/2017</a:t>
            </a:fld>
            <a:endParaRPr lang="en-US" altLang="en-US">
              <a:ea typeface="MS PGothic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6A1DB4-834B-4B4D-8ADA-CC128E2A7946}" type="slidenum">
              <a:rPr lang="en-US" altLang="en-US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404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524001" y="41695"/>
            <a:ext cx="26597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alt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387" name="Group 11"/>
          <p:cNvGrpSpPr>
            <a:grpSpLocks/>
          </p:cNvGrpSpPr>
          <p:nvPr/>
        </p:nvGrpSpPr>
        <p:grpSpPr bwMode="auto">
          <a:xfrm>
            <a:off x="3868739" y="401639"/>
            <a:ext cx="4341811" cy="2784475"/>
            <a:chOff x="591327" y="3430155"/>
            <a:chExt cx="4341786" cy="2785880"/>
          </a:xfrm>
        </p:grpSpPr>
        <p:grpSp>
          <p:nvGrpSpPr>
            <p:cNvPr id="16429" name="Group 12"/>
            <p:cNvGrpSpPr>
              <a:grpSpLocks/>
            </p:cNvGrpSpPr>
            <p:nvPr/>
          </p:nvGrpSpPr>
          <p:grpSpPr bwMode="auto">
            <a:xfrm>
              <a:off x="591327" y="3430155"/>
              <a:ext cx="4247310" cy="2785880"/>
              <a:chOff x="533402" y="3462520"/>
              <a:chExt cx="4247310" cy="2785880"/>
            </a:xfrm>
          </p:grpSpPr>
          <p:pic>
            <p:nvPicPr>
              <p:cNvPr id="16431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3200" y="3962400"/>
                <a:ext cx="1965435" cy="18894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6432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0" y="3962400"/>
                <a:ext cx="1962807" cy="18894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433" name="TextBox 18"/>
              <p:cNvSpPr txBox="1">
                <a:spLocks noChangeArrowheads="1"/>
              </p:cNvSpPr>
              <p:nvPr/>
            </p:nvSpPr>
            <p:spPr bwMode="auto">
              <a:xfrm>
                <a:off x="1367948" y="3669268"/>
                <a:ext cx="738468" cy="338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PAM3</a:t>
                </a:r>
              </a:p>
            </p:txBody>
          </p:sp>
          <p:sp>
            <p:nvSpPr>
              <p:cNvPr id="16434" name="TextBox 19"/>
              <p:cNvSpPr txBox="1">
                <a:spLocks noChangeArrowheads="1"/>
              </p:cNvSpPr>
              <p:nvPr/>
            </p:nvSpPr>
            <p:spPr bwMode="auto">
              <a:xfrm>
                <a:off x="3451197" y="3669268"/>
                <a:ext cx="833878" cy="338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M-CSF</a:t>
                </a:r>
              </a:p>
            </p:txBody>
          </p:sp>
          <p:sp>
            <p:nvSpPr>
              <p:cNvPr id="16435" name="TextBox 20"/>
              <p:cNvSpPr txBox="1">
                <a:spLocks noChangeArrowheads="1"/>
              </p:cNvSpPr>
              <p:nvPr/>
            </p:nvSpPr>
            <p:spPr bwMode="auto">
              <a:xfrm rot="16200000">
                <a:off x="161494" y="4697548"/>
                <a:ext cx="1082369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CD163</a:t>
                </a:r>
              </a:p>
            </p:txBody>
          </p:sp>
          <p:cxnSp>
            <p:nvCxnSpPr>
              <p:cNvPr id="22" name="Straight Connector 21"/>
              <p:cNvCxnSpPr>
                <a:stCxn id="16435" idx="1"/>
              </p:cNvCxnSpPr>
              <p:nvPr/>
            </p:nvCxnSpPr>
            <p:spPr>
              <a:xfrm>
                <a:off x="702679" y="5408010"/>
                <a:ext cx="594" cy="47594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H="1" flipV="1">
                <a:off x="685800" y="4018427"/>
                <a:ext cx="4122" cy="57491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3047987" y="3632468"/>
                <a:ext cx="1600191" cy="158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39" name="TextBox 24"/>
              <p:cNvSpPr txBox="1">
                <a:spLocks noChangeArrowheads="1"/>
              </p:cNvSpPr>
              <p:nvPr/>
            </p:nvSpPr>
            <p:spPr bwMode="auto">
              <a:xfrm>
                <a:off x="2422832" y="3462520"/>
                <a:ext cx="1082369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600" b="1">
                    <a:latin typeface="Arial" panose="020B0604020202020204" pitchFamily="34" charset="0"/>
                    <a:cs typeface="Arial" panose="020B0604020202020204" pitchFamily="34" charset="0"/>
                  </a:rPr>
                  <a:t>Day5</a:t>
                </a:r>
              </a:p>
            </p:txBody>
          </p:sp>
          <p:cxnSp>
            <p:nvCxnSpPr>
              <p:cNvPr id="26" name="Straight Connector 25"/>
              <p:cNvCxnSpPr>
                <a:stCxn id="16439" idx="1"/>
              </p:cNvCxnSpPr>
              <p:nvPr/>
            </p:nvCxnSpPr>
            <p:spPr>
              <a:xfrm flipH="1">
                <a:off x="871537" y="3632468"/>
                <a:ext cx="1550979" cy="158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41" name="TextBox 26"/>
              <p:cNvSpPr txBox="1">
                <a:spLocks noChangeArrowheads="1"/>
              </p:cNvSpPr>
              <p:nvPr/>
            </p:nvSpPr>
            <p:spPr bwMode="auto">
              <a:xfrm>
                <a:off x="2286000" y="5909846"/>
                <a:ext cx="1082369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600" b="1">
                    <a:latin typeface="Arial" panose="020B0604020202020204" pitchFamily="34" charset="0"/>
                    <a:cs typeface="Arial" panose="020B0604020202020204" pitchFamily="34" charset="0"/>
                  </a:rPr>
                  <a:t>CD206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flipH="1">
                <a:off x="730250" y="6049862"/>
                <a:ext cx="155574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3124186" y="6049862"/>
                <a:ext cx="152399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44" name="TextBox 29"/>
              <p:cNvSpPr txBox="1">
                <a:spLocks noChangeArrowheads="1"/>
              </p:cNvSpPr>
              <p:nvPr/>
            </p:nvSpPr>
            <p:spPr bwMode="auto">
              <a:xfrm>
                <a:off x="4208455" y="4066401"/>
                <a:ext cx="572257" cy="307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Arial" panose="020B0604020202020204" pitchFamily="34" charset="0"/>
                    <a:cs typeface="Arial" panose="020B0604020202020204" pitchFamily="34" charset="0"/>
                  </a:rPr>
                  <a:t>78.8</a:t>
                </a:r>
              </a:p>
            </p:txBody>
          </p:sp>
          <p:sp>
            <p:nvSpPr>
              <p:cNvPr id="16445" name="TextBox 30"/>
              <p:cNvSpPr txBox="1">
                <a:spLocks noChangeArrowheads="1"/>
              </p:cNvSpPr>
              <p:nvPr/>
            </p:nvSpPr>
            <p:spPr bwMode="auto">
              <a:xfrm>
                <a:off x="2819399" y="5545339"/>
                <a:ext cx="572257" cy="307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Arial" panose="020B0604020202020204" pitchFamily="34" charset="0"/>
                    <a:cs typeface="Arial" panose="020B0604020202020204" pitchFamily="34" charset="0"/>
                  </a:rPr>
                  <a:t>17.9</a:t>
                </a:r>
              </a:p>
            </p:txBody>
          </p:sp>
          <p:sp>
            <p:nvSpPr>
              <p:cNvPr id="16446" name="TextBox 31"/>
              <p:cNvSpPr txBox="1">
                <a:spLocks noChangeArrowheads="1"/>
              </p:cNvSpPr>
              <p:nvPr/>
            </p:nvSpPr>
            <p:spPr bwMode="auto">
              <a:xfrm>
                <a:off x="2852394" y="4063019"/>
                <a:ext cx="572257" cy="307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Arial" panose="020B0604020202020204" pitchFamily="34" charset="0"/>
                    <a:cs typeface="Arial" panose="020B0604020202020204" pitchFamily="34" charset="0"/>
                  </a:rPr>
                  <a:t>2.1</a:t>
                </a:r>
              </a:p>
            </p:txBody>
          </p:sp>
          <p:sp>
            <p:nvSpPr>
              <p:cNvPr id="16447" name="TextBox 32"/>
              <p:cNvSpPr txBox="1">
                <a:spLocks noChangeArrowheads="1"/>
              </p:cNvSpPr>
              <p:nvPr/>
            </p:nvSpPr>
            <p:spPr bwMode="auto">
              <a:xfrm>
                <a:off x="2227255" y="4063018"/>
                <a:ext cx="572257" cy="307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Arial" panose="020B0604020202020204" pitchFamily="34" charset="0"/>
                    <a:cs typeface="Arial" panose="020B0604020202020204" pitchFamily="34" charset="0"/>
                  </a:rPr>
                  <a:t>67.9</a:t>
                </a:r>
              </a:p>
            </p:txBody>
          </p:sp>
          <p:sp>
            <p:nvSpPr>
              <p:cNvPr id="16448" name="TextBox 33"/>
              <p:cNvSpPr txBox="1">
                <a:spLocks noChangeArrowheads="1"/>
              </p:cNvSpPr>
              <p:nvPr/>
            </p:nvSpPr>
            <p:spPr bwMode="auto">
              <a:xfrm>
                <a:off x="2303455" y="5546732"/>
                <a:ext cx="572257" cy="307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Arial" panose="020B0604020202020204" pitchFamily="34" charset="0"/>
                    <a:cs typeface="Arial" panose="020B0604020202020204" pitchFamily="34" charset="0"/>
                  </a:rPr>
                  <a:t>6.5</a:t>
                </a:r>
              </a:p>
            </p:txBody>
          </p:sp>
          <p:sp>
            <p:nvSpPr>
              <p:cNvPr id="16449" name="TextBox 34"/>
              <p:cNvSpPr txBox="1">
                <a:spLocks noChangeArrowheads="1"/>
              </p:cNvSpPr>
              <p:nvPr/>
            </p:nvSpPr>
            <p:spPr bwMode="auto">
              <a:xfrm>
                <a:off x="838200" y="5545338"/>
                <a:ext cx="572257" cy="307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Arial" panose="020B0604020202020204" pitchFamily="34" charset="0"/>
                    <a:cs typeface="Arial" panose="020B0604020202020204" pitchFamily="34" charset="0"/>
                  </a:rPr>
                  <a:t>19.4</a:t>
                </a:r>
              </a:p>
            </p:txBody>
          </p:sp>
          <p:sp>
            <p:nvSpPr>
              <p:cNvPr id="16450" name="TextBox 35"/>
              <p:cNvSpPr txBox="1">
                <a:spLocks noChangeArrowheads="1"/>
              </p:cNvSpPr>
              <p:nvPr/>
            </p:nvSpPr>
            <p:spPr bwMode="auto">
              <a:xfrm>
                <a:off x="875543" y="4066238"/>
                <a:ext cx="572257" cy="307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latin typeface="Arial" panose="020B0604020202020204" pitchFamily="34" charset="0"/>
                    <a:cs typeface="Arial" panose="020B0604020202020204" pitchFamily="34" charset="0"/>
                  </a:rPr>
                  <a:t>6.1</a:t>
                </a:r>
              </a:p>
            </p:txBody>
          </p:sp>
        </p:grpSp>
        <p:sp>
          <p:nvSpPr>
            <p:cNvPr id="16430" name="TextBox 13"/>
            <p:cNvSpPr txBox="1">
              <a:spLocks noChangeArrowheads="1"/>
            </p:cNvSpPr>
            <p:nvPr/>
          </p:nvSpPr>
          <p:spPr bwMode="auto">
            <a:xfrm>
              <a:off x="4360856" y="5525318"/>
              <a:ext cx="572257" cy="30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1.3</a:t>
              </a:r>
            </a:p>
          </p:txBody>
        </p:sp>
      </p:grpSp>
      <p:sp>
        <p:nvSpPr>
          <p:cNvPr id="16388" name="TextBox 54"/>
          <p:cNvSpPr txBox="1">
            <a:spLocks noChangeArrowheads="1"/>
          </p:cNvSpPr>
          <p:nvPr/>
        </p:nvSpPr>
        <p:spPr bwMode="auto">
          <a:xfrm>
            <a:off x="1531938" y="33782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B)</a:t>
            </a:r>
          </a:p>
        </p:txBody>
      </p:sp>
      <p:sp>
        <p:nvSpPr>
          <p:cNvPr id="16389" name="TextBox 48"/>
          <p:cNvSpPr txBox="1">
            <a:spLocks noChangeArrowheads="1"/>
          </p:cNvSpPr>
          <p:nvPr/>
        </p:nvSpPr>
        <p:spPr bwMode="auto">
          <a:xfrm>
            <a:off x="4465638" y="3519488"/>
            <a:ext cx="546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***</a:t>
            </a:r>
          </a:p>
        </p:txBody>
      </p:sp>
      <p:sp>
        <p:nvSpPr>
          <p:cNvPr id="16390" name="TextBox 49"/>
          <p:cNvSpPr txBox="1">
            <a:spLocks noChangeArrowheads="1"/>
          </p:cNvSpPr>
          <p:nvPr/>
        </p:nvSpPr>
        <p:spPr bwMode="auto">
          <a:xfrm>
            <a:off x="5113338" y="3519488"/>
            <a:ext cx="546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***</a:t>
            </a:r>
          </a:p>
        </p:txBody>
      </p:sp>
      <p:graphicFrame>
        <p:nvGraphicFramePr>
          <p:cNvPr id="16391" name="Object 1"/>
          <p:cNvGraphicFramePr>
            <a:graphicFrameLocks noChangeAspect="1"/>
          </p:cNvGraphicFramePr>
          <p:nvPr/>
        </p:nvGraphicFramePr>
        <p:xfrm>
          <a:off x="2108200" y="3265489"/>
          <a:ext cx="3759200" cy="311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rism 7" r:id="rId5" imgW="3759457" imgH="3114972" progId="Prism7.Document">
                  <p:embed/>
                </p:oleObj>
              </mc:Choice>
              <mc:Fallback>
                <p:oleObj name="Prism 7" r:id="rId5" imgW="3759457" imgH="3114972" progId="Prism7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8200" y="3265489"/>
                        <a:ext cx="3759200" cy="311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TextBox 48"/>
          <p:cNvSpPr txBox="1">
            <a:spLocks noChangeArrowheads="1"/>
          </p:cNvSpPr>
          <p:nvPr/>
        </p:nvSpPr>
        <p:spPr bwMode="auto">
          <a:xfrm>
            <a:off x="9070975" y="3998913"/>
            <a:ext cx="546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***</a:t>
            </a:r>
          </a:p>
        </p:txBody>
      </p:sp>
      <p:sp>
        <p:nvSpPr>
          <p:cNvPr id="16393" name="TextBox 48"/>
          <p:cNvSpPr txBox="1">
            <a:spLocks noChangeArrowheads="1"/>
          </p:cNvSpPr>
          <p:nvPr/>
        </p:nvSpPr>
        <p:spPr bwMode="auto">
          <a:xfrm>
            <a:off x="9888538" y="3846513"/>
            <a:ext cx="546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***</a:t>
            </a:r>
          </a:p>
        </p:txBody>
      </p:sp>
      <p:sp>
        <p:nvSpPr>
          <p:cNvPr id="16394" name="TextBox 48"/>
          <p:cNvSpPr txBox="1">
            <a:spLocks noChangeArrowheads="1"/>
          </p:cNvSpPr>
          <p:nvPr/>
        </p:nvSpPr>
        <p:spPr bwMode="auto">
          <a:xfrm>
            <a:off x="8745538" y="4797426"/>
            <a:ext cx="546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***</a:t>
            </a:r>
          </a:p>
        </p:txBody>
      </p:sp>
      <p:sp>
        <p:nvSpPr>
          <p:cNvPr id="16395" name="TextBox 48"/>
          <p:cNvSpPr txBox="1">
            <a:spLocks noChangeArrowheads="1"/>
          </p:cNvSpPr>
          <p:nvPr/>
        </p:nvSpPr>
        <p:spPr bwMode="auto">
          <a:xfrm>
            <a:off x="9678988" y="4862513"/>
            <a:ext cx="304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*</a:t>
            </a:r>
          </a:p>
        </p:txBody>
      </p:sp>
      <p:graphicFrame>
        <p:nvGraphicFramePr>
          <p:cNvPr id="16396" name="Object 2"/>
          <p:cNvGraphicFramePr>
            <a:graphicFrameLocks noChangeAspect="1"/>
          </p:cNvGraphicFramePr>
          <p:nvPr>
            <p:extLst/>
          </p:nvPr>
        </p:nvGraphicFramePr>
        <p:xfrm>
          <a:off x="6232928" y="3408363"/>
          <a:ext cx="4276725" cy="311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Prism 7" r:id="rId7" imgW="4276612" imgH="3114972" progId="Prism7.Document">
                  <p:embed/>
                </p:oleObj>
              </mc:Choice>
              <mc:Fallback>
                <p:oleObj name="Prism 7" r:id="rId7" imgW="4276612" imgH="3114972" progId="Prism7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2928" y="3408363"/>
                        <a:ext cx="4276725" cy="311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7" name="TextBox 54"/>
          <p:cNvSpPr txBox="1">
            <a:spLocks noChangeArrowheads="1"/>
          </p:cNvSpPr>
          <p:nvPr/>
        </p:nvSpPr>
        <p:spPr bwMode="auto">
          <a:xfrm>
            <a:off x="1539875" y="422275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Arial" panose="020B0604020202020204" pitchFamily="34" charset="0"/>
              </a:rPr>
              <a:t>A)</a:t>
            </a:r>
          </a:p>
        </p:txBody>
      </p:sp>
      <p:sp>
        <p:nvSpPr>
          <p:cNvPr id="16398" name="TextBox 67"/>
          <p:cNvSpPr txBox="1">
            <a:spLocks noChangeArrowheads="1"/>
          </p:cNvSpPr>
          <p:nvPr/>
        </p:nvSpPr>
        <p:spPr bwMode="auto">
          <a:xfrm rot="-2637418">
            <a:off x="9213851" y="5895767"/>
            <a:ext cx="93027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M-CSF</a:t>
            </a:r>
          </a:p>
        </p:txBody>
      </p:sp>
      <p:sp>
        <p:nvSpPr>
          <p:cNvPr id="16399" name="TextBox 67"/>
          <p:cNvSpPr txBox="1">
            <a:spLocks noChangeArrowheads="1"/>
          </p:cNvSpPr>
          <p:nvPr/>
        </p:nvSpPr>
        <p:spPr bwMode="auto">
          <a:xfrm rot="-2637418">
            <a:off x="8493125" y="5864017"/>
            <a:ext cx="839788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PAM3</a:t>
            </a:r>
          </a:p>
        </p:txBody>
      </p:sp>
      <p:sp>
        <p:nvSpPr>
          <p:cNvPr id="16400" name="TextBox 67"/>
          <p:cNvSpPr txBox="1">
            <a:spLocks noChangeArrowheads="1"/>
          </p:cNvSpPr>
          <p:nvPr/>
        </p:nvSpPr>
        <p:spPr bwMode="auto">
          <a:xfrm rot="-2637418">
            <a:off x="7616826" y="5891005"/>
            <a:ext cx="94297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No Rx</a:t>
            </a:r>
          </a:p>
        </p:txBody>
      </p:sp>
      <p:sp>
        <p:nvSpPr>
          <p:cNvPr id="16401" name="TextBox 67"/>
          <p:cNvSpPr txBox="1">
            <a:spLocks noChangeArrowheads="1"/>
          </p:cNvSpPr>
          <p:nvPr/>
        </p:nvSpPr>
        <p:spPr bwMode="auto">
          <a:xfrm rot="-2637418">
            <a:off x="6792913" y="5908467"/>
            <a:ext cx="944562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Day 0</a:t>
            </a:r>
          </a:p>
        </p:txBody>
      </p:sp>
      <p:sp>
        <p:nvSpPr>
          <p:cNvPr id="16402" name="TextBox 56"/>
          <p:cNvSpPr txBox="1">
            <a:spLocks noChangeArrowheads="1"/>
          </p:cNvSpPr>
          <p:nvPr/>
        </p:nvSpPr>
        <p:spPr bwMode="auto">
          <a:xfrm>
            <a:off x="8626953" y="6354764"/>
            <a:ext cx="1016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Day 5</a:t>
            </a:r>
            <a:endParaRPr lang="en-US" altLang="en-US" sz="1600" b="1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9464676" y="6537325"/>
            <a:ext cx="82232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7715041" y="6554788"/>
            <a:ext cx="82232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5" name="TextBox 67"/>
          <p:cNvSpPr txBox="1">
            <a:spLocks noChangeArrowheads="1"/>
          </p:cNvSpPr>
          <p:nvPr/>
        </p:nvSpPr>
        <p:spPr bwMode="auto">
          <a:xfrm rot="-2637418">
            <a:off x="4705351" y="5754480"/>
            <a:ext cx="93027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M-CSF</a:t>
            </a:r>
          </a:p>
        </p:txBody>
      </p:sp>
      <p:sp>
        <p:nvSpPr>
          <p:cNvPr id="16406" name="TextBox 67"/>
          <p:cNvSpPr txBox="1">
            <a:spLocks noChangeArrowheads="1"/>
          </p:cNvSpPr>
          <p:nvPr/>
        </p:nvSpPr>
        <p:spPr bwMode="auto">
          <a:xfrm rot="-2637418">
            <a:off x="4025900" y="5724317"/>
            <a:ext cx="839788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PAM3</a:t>
            </a:r>
          </a:p>
        </p:txBody>
      </p:sp>
      <p:sp>
        <p:nvSpPr>
          <p:cNvPr id="16407" name="TextBox 67"/>
          <p:cNvSpPr txBox="1">
            <a:spLocks noChangeArrowheads="1"/>
          </p:cNvSpPr>
          <p:nvPr/>
        </p:nvSpPr>
        <p:spPr bwMode="auto">
          <a:xfrm rot="-2637418">
            <a:off x="3251201" y="5749717"/>
            <a:ext cx="94297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No Rx</a:t>
            </a:r>
          </a:p>
        </p:txBody>
      </p:sp>
      <p:sp>
        <p:nvSpPr>
          <p:cNvPr id="16408" name="TextBox 67"/>
          <p:cNvSpPr txBox="1">
            <a:spLocks noChangeArrowheads="1"/>
          </p:cNvSpPr>
          <p:nvPr/>
        </p:nvSpPr>
        <p:spPr bwMode="auto">
          <a:xfrm rot="-2637418">
            <a:off x="2587626" y="5768767"/>
            <a:ext cx="94297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Day 0</a:t>
            </a:r>
          </a:p>
        </p:txBody>
      </p:sp>
      <p:sp>
        <p:nvSpPr>
          <p:cNvPr id="16409" name="TextBox 56"/>
          <p:cNvSpPr txBox="1">
            <a:spLocks noChangeArrowheads="1"/>
          </p:cNvSpPr>
          <p:nvPr/>
        </p:nvSpPr>
        <p:spPr bwMode="auto">
          <a:xfrm>
            <a:off x="4124326" y="6354764"/>
            <a:ext cx="10826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Day 5</a:t>
            </a:r>
            <a:endParaRPr lang="en-US" altLang="en-US" sz="1600" b="1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4910139" y="6523038"/>
            <a:ext cx="82232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3276601" y="6537325"/>
            <a:ext cx="82232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12" name="Rectangle 93"/>
          <p:cNvSpPr>
            <a:spLocks noChangeArrowheads="1"/>
          </p:cNvSpPr>
          <p:nvPr/>
        </p:nvSpPr>
        <p:spPr bwMode="auto">
          <a:xfrm rot="-5400000">
            <a:off x="1130300" y="4425950"/>
            <a:ext cx="236220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en-US" sz="18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 25F9</a:t>
            </a:r>
            <a:r>
              <a:rPr lang="en-US" altLang="en-US" sz="1800" b="1" baseline="300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US" altLang="en-US" sz="18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</a:t>
            </a:r>
            <a:endParaRPr lang="en-US" altLang="en-US" sz="18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413" name="TextBox 6"/>
          <p:cNvSpPr txBox="1">
            <a:spLocks noChangeArrowheads="1"/>
          </p:cNvSpPr>
          <p:nvPr/>
        </p:nvSpPr>
        <p:spPr bwMode="auto">
          <a:xfrm>
            <a:off x="2514601" y="4525964"/>
            <a:ext cx="43656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40</a:t>
            </a:r>
          </a:p>
        </p:txBody>
      </p:sp>
      <p:sp>
        <p:nvSpPr>
          <p:cNvPr id="16414" name="TextBox 6"/>
          <p:cNvSpPr txBox="1">
            <a:spLocks noChangeArrowheads="1"/>
          </p:cNvSpPr>
          <p:nvPr/>
        </p:nvSpPr>
        <p:spPr bwMode="auto">
          <a:xfrm>
            <a:off x="2533651" y="4878389"/>
            <a:ext cx="43656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20</a:t>
            </a:r>
          </a:p>
        </p:txBody>
      </p:sp>
      <p:sp>
        <p:nvSpPr>
          <p:cNvPr id="16415" name="TextBox 6"/>
          <p:cNvSpPr txBox="1">
            <a:spLocks noChangeArrowheads="1"/>
          </p:cNvSpPr>
          <p:nvPr/>
        </p:nvSpPr>
        <p:spPr bwMode="auto">
          <a:xfrm>
            <a:off x="2634084" y="5235365"/>
            <a:ext cx="303212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16416" name="TextBox 6"/>
          <p:cNvSpPr txBox="1">
            <a:spLocks noChangeArrowheads="1"/>
          </p:cNvSpPr>
          <p:nvPr/>
        </p:nvSpPr>
        <p:spPr bwMode="auto">
          <a:xfrm>
            <a:off x="2516188" y="4156075"/>
            <a:ext cx="43815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60</a:t>
            </a:r>
          </a:p>
        </p:txBody>
      </p:sp>
      <p:sp>
        <p:nvSpPr>
          <p:cNvPr id="16417" name="TextBox 6"/>
          <p:cNvSpPr txBox="1">
            <a:spLocks noChangeArrowheads="1"/>
          </p:cNvSpPr>
          <p:nvPr/>
        </p:nvSpPr>
        <p:spPr bwMode="auto">
          <a:xfrm>
            <a:off x="2508250" y="3821114"/>
            <a:ext cx="45720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80</a:t>
            </a:r>
          </a:p>
        </p:txBody>
      </p:sp>
      <p:sp>
        <p:nvSpPr>
          <p:cNvPr id="16418" name="TextBox 6"/>
          <p:cNvSpPr txBox="1">
            <a:spLocks noChangeArrowheads="1"/>
          </p:cNvSpPr>
          <p:nvPr/>
        </p:nvSpPr>
        <p:spPr bwMode="auto">
          <a:xfrm>
            <a:off x="2362201" y="3448050"/>
            <a:ext cx="59531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100</a:t>
            </a:r>
          </a:p>
        </p:txBody>
      </p:sp>
      <p:sp>
        <p:nvSpPr>
          <p:cNvPr id="16419" name="Rectangle 93"/>
          <p:cNvSpPr>
            <a:spLocks noChangeArrowheads="1"/>
          </p:cNvSpPr>
          <p:nvPr/>
        </p:nvSpPr>
        <p:spPr bwMode="auto">
          <a:xfrm rot="-5400000">
            <a:off x="5263146" y="4618623"/>
            <a:ext cx="236220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en-US" sz="16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 Macrophage</a:t>
            </a:r>
            <a:endParaRPr lang="en-US" alt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420" name="TextBox 6"/>
          <p:cNvSpPr txBox="1">
            <a:spLocks noChangeArrowheads="1"/>
          </p:cNvSpPr>
          <p:nvPr/>
        </p:nvSpPr>
        <p:spPr bwMode="auto">
          <a:xfrm>
            <a:off x="6619875" y="4687889"/>
            <a:ext cx="43815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40</a:t>
            </a:r>
          </a:p>
        </p:txBody>
      </p:sp>
      <p:sp>
        <p:nvSpPr>
          <p:cNvPr id="16421" name="TextBox 6"/>
          <p:cNvSpPr txBox="1">
            <a:spLocks noChangeArrowheads="1"/>
          </p:cNvSpPr>
          <p:nvPr/>
        </p:nvSpPr>
        <p:spPr bwMode="auto">
          <a:xfrm>
            <a:off x="6638925" y="5040314"/>
            <a:ext cx="43815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20</a:t>
            </a:r>
          </a:p>
        </p:txBody>
      </p:sp>
      <p:sp>
        <p:nvSpPr>
          <p:cNvPr id="16422" name="TextBox 6"/>
          <p:cNvSpPr txBox="1">
            <a:spLocks noChangeArrowheads="1"/>
          </p:cNvSpPr>
          <p:nvPr/>
        </p:nvSpPr>
        <p:spPr bwMode="auto">
          <a:xfrm>
            <a:off x="6778626" y="5392739"/>
            <a:ext cx="26987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16423" name="TextBox 6"/>
          <p:cNvSpPr txBox="1">
            <a:spLocks noChangeArrowheads="1"/>
          </p:cNvSpPr>
          <p:nvPr/>
        </p:nvSpPr>
        <p:spPr bwMode="auto">
          <a:xfrm>
            <a:off x="6623051" y="4319588"/>
            <a:ext cx="45402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60</a:t>
            </a:r>
          </a:p>
        </p:txBody>
      </p:sp>
      <p:sp>
        <p:nvSpPr>
          <p:cNvPr id="16424" name="TextBox 6"/>
          <p:cNvSpPr txBox="1">
            <a:spLocks noChangeArrowheads="1"/>
          </p:cNvSpPr>
          <p:nvPr/>
        </p:nvSpPr>
        <p:spPr bwMode="auto">
          <a:xfrm>
            <a:off x="6613525" y="3973514"/>
            <a:ext cx="43815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80</a:t>
            </a:r>
          </a:p>
        </p:txBody>
      </p:sp>
      <p:sp>
        <p:nvSpPr>
          <p:cNvPr id="16425" name="TextBox 6"/>
          <p:cNvSpPr txBox="1">
            <a:spLocks noChangeArrowheads="1"/>
          </p:cNvSpPr>
          <p:nvPr/>
        </p:nvSpPr>
        <p:spPr bwMode="auto">
          <a:xfrm>
            <a:off x="6467476" y="3611564"/>
            <a:ext cx="59531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100</a:t>
            </a:r>
          </a:p>
        </p:txBody>
      </p:sp>
      <p:sp>
        <p:nvSpPr>
          <p:cNvPr id="16426" name="TextBox 54"/>
          <p:cNvSpPr txBox="1">
            <a:spLocks noChangeArrowheads="1"/>
          </p:cNvSpPr>
          <p:nvPr/>
        </p:nvSpPr>
        <p:spPr bwMode="auto">
          <a:xfrm>
            <a:off x="6002338" y="33782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B)</a:t>
            </a:r>
          </a:p>
        </p:txBody>
      </p:sp>
      <p:sp>
        <p:nvSpPr>
          <p:cNvPr id="16427" name="Rectangle 93"/>
          <p:cNvSpPr>
            <a:spLocks noChangeArrowheads="1"/>
          </p:cNvSpPr>
          <p:nvPr/>
        </p:nvSpPr>
        <p:spPr bwMode="auto">
          <a:xfrm>
            <a:off x="7415214" y="3551239"/>
            <a:ext cx="992187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en-US" sz="16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CD163</a:t>
            </a:r>
            <a:r>
              <a:rPr lang="en-US" altLang="en-US" sz="1600" b="1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endParaRPr lang="en-US" alt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428" name="Rectangle 93"/>
          <p:cNvSpPr>
            <a:spLocks noChangeArrowheads="1"/>
          </p:cNvSpPr>
          <p:nvPr/>
        </p:nvSpPr>
        <p:spPr bwMode="auto">
          <a:xfrm>
            <a:off x="7404100" y="3797706"/>
            <a:ext cx="992188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en-US" sz="16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CD163</a:t>
            </a:r>
            <a:r>
              <a:rPr lang="en-US" altLang="en-US" sz="1600" b="1" baseline="300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endParaRPr lang="en-US" altLang="en-US" sz="16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34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65</Words>
  <Application>Microsoft Office PowerPoint</Application>
  <PresentationFormat>Widescreen</PresentationFormat>
  <Paragraphs>49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MS PGothic</vt:lpstr>
      <vt:lpstr>MS PGothic</vt:lpstr>
      <vt:lpstr>Arial</vt:lpstr>
      <vt:lpstr>Calibri</vt:lpstr>
      <vt:lpstr>Times New Roman</vt:lpstr>
      <vt:lpstr>1_Office Theme</vt:lpstr>
      <vt:lpstr>Prism 7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defnebayik</dc:creator>
  <cp:lastModifiedBy>defnebayik</cp:lastModifiedBy>
  <cp:revision>6</cp:revision>
  <dcterms:created xsi:type="dcterms:W3CDTF">2017-11-06T14:10:50Z</dcterms:created>
  <dcterms:modified xsi:type="dcterms:W3CDTF">2017-11-06T14:14:40Z</dcterms:modified>
</cp:coreProperties>
</file>