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5" r:id="rId3"/>
    <p:sldId id="264" r:id="rId4"/>
    <p:sldId id="258" r:id="rId5"/>
    <p:sldId id="262" r:id="rId6"/>
    <p:sldId id="256" r:id="rId7"/>
    <p:sldId id="267" r:id="rId8"/>
  </p:sldIdLst>
  <p:sldSz cx="6858000" cy="9144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386" y="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BE0FA2A-A8DC-44ED-BBC6-5F3A74D7AAF5}" type="datetimeFigureOut">
              <a:rPr lang="fr-FR"/>
              <a:pPr/>
              <a:t>25/07/2017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650CD4E-F4A9-4C5B-AABC-48AEA3B3864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076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5ABB83CC-CF53-4429-A8A4-AA9BBA990C51}" type="slidenum">
              <a:rPr lang="fr-FR" sz="1200"/>
              <a:pPr/>
              <a:t>3</a:t>
            </a:fld>
            <a:endParaRPr lang="fr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20483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0234A7BC-33FB-49E4-BC36-2799F1F1F0E7}" type="slidenum">
              <a:rPr lang="fr-FR" sz="1200"/>
              <a:pPr/>
              <a:t>4</a:t>
            </a:fld>
            <a:endParaRPr lang="fr-FR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CC5D9E81-F066-4FEA-A841-612EB9C3E924}" type="slidenum">
              <a:rPr lang="fr-FR" sz="1200"/>
              <a:pPr/>
              <a:t>6</a:t>
            </a:fld>
            <a:endParaRPr lang="fr-FR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16AADE-D343-4C35-A290-EFADDA30973F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967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77A6EF-10D0-4440-8513-B8838A18D30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808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B0B911-4F81-4E54-A56E-2A23774D61B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0682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034CCE-0030-47EB-BA0B-BEA120CA311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09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3AFD8D-EECA-481E-8109-CECC35C92FF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09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60A67D-918B-4829-88D9-B16B2BAAED24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745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CFA4-83FC-4131-BDC2-2D9337DA6DEB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799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EF762E-14A1-461C-9095-3A0BC1D7274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12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69CACE-E839-4B0D-8D94-D8158C417AAF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686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F30AA7-BE79-4E0C-AF7D-C57FC2B36F5D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10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160096-90C2-4E81-8052-59070A45ADB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28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9107A3-BE9C-4DAA-99B4-F4473FFD5AAA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76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E34608-AC20-40C7-B6A0-383A4D521218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jpeg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7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6.emf"/><Relationship Id="rId5" Type="http://schemas.openxmlformats.org/officeDocument/2006/relationships/image" Target="../media/image13.e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04800" y="330200"/>
            <a:ext cx="51054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b="1" smtClean="0"/>
              <a:t>Supplementary Table 1: antibodies used for flow cytometry</a:t>
            </a:r>
          </a:p>
        </p:txBody>
      </p:sp>
      <p:graphicFrame>
        <p:nvGraphicFramePr>
          <p:cNvPr id="22880" name="Group 352"/>
          <p:cNvGraphicFramePr>
            <a:graphicFrameLocks noGrp="1"/>
          </p:cNvGraphicFramePr>
          <p:nvPr>
            <p:ph sz="half" idx="1"/>
          </p:nvPr>
        </p:nvGraphicFramePr>
        <p:xfrm>
          <a:off x="381000" y="1143000"/>
          <a:ext cx="5981700" cy="3294061"/>
        </p:xfrm>
        <a:graphic>
          <a:graphicData uri="http://schemas.openxmlformats.org/drawingml/2006/table">
            <a:tbl>
              <a:tblPr/>
              <a:tblGrid>
                <a:gridCol w="1227138"/>
                <a:gridCol w="1763712"/>
                <a:gridCol w="1227138"/>
                <a:gridCol w="1763712"/>
              </a:tblGrid>
              <a:tr h="2438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Target protein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label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Clone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Laboratory</a:t>
                      </a:r>
                      <a:endParaRPr kumimoji="0" lang="fr-FR" alt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5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CD45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Horizon V450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30F11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CD11c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Biotin-PE-Texas Red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N418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CD11b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APC-Cy7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M1/70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52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anti-MHC-II IA/IE 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Alexa 700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M5:114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4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CD115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PE-YG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AFS98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mPDCA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APC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JF05-1C2.4.1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Miltenyi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Gr1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PerCy5.5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RB6-8C5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CD8a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PE-Cy5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53-6.7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CD3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Biotin-PE-Texas red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145-2C11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CD4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FITC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RM4-5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CD44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PE-Cy5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IM7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FR4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APC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12A5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CD62-L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Alexa 700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MEL-14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NK1.1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biotin-streptavidine-PC5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PK136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2890" name="Group 362"/>
          <p:cNvGraphicFramePr>
            <a:graphicFrameLocks noGrp="1"/>
          </p:cNvGraphicFramePr>
          <p:nvPr>
            <p:ph sz="half" idx="2"/>
          </p:nvPr>
        </p:nvGraphicFramePr>
        <p:xfrm>
          <a:off x="342900" y="5638800"/>
          <a:ext cx="5943600" cy="1676398"/>
        </p:xfrm>
        <a:graphic>
          <a:graphicData uri="http://schemas.openxmlformats.org/drawingml/2006/table">
            <a:tbl>
              <a:tblPr/>
              <a:tblGrid>
                <a:gridCol w="1504950"/>
                <a:gridCol w="1504950"/>
                <a:gridCol w="1504950"/>
                <a:gridCol w="1428750"/>
              </a:tblGrid>
              <a:tr h="33323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Target protein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label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Clone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Laboratory</a:t>
                      </a:r>
                      <a:endParaRPr kumimoji="0" lang="fr-FR" altLang="fr-FR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CD45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Horizon V450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30F11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81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CD11c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Biotin-PE-Texas Red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N418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5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CD11b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APC-Cy7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M1/70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BD Pharmingen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5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anti-MHC-II IA/IE 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Alexa 700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M5:114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anose="020B0604020202020204" pitchFamily="34" charset="-128"/>
                        </a:rPr>
                        <a:t> </a:t>
                      </a:r>
                      <a:endParaRPr kumimoji="0" lang="en-US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Unicode MS" panose="020B0604020202020204" pitchFamily="34" charset="-128"/>
                      </a:endParaRP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5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F4/80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PE-Cy5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BM8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eBiosciences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50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Mgl1 (CD301) </a:t>
                      </a:r>
                      <a:endParaRPr kumimoji="0" lang="fr-FR" altLang="fr-FR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Unicode MS" panose="020B0604020202020204" pitchFamily="34" charset="-128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45702" marB="4570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Biotin-PE-Texas Red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ER-MP23</a:t>
                      </a:r>
                      <a:r>
                        <a:rPr kumimoji="0" lang="fr-FR" alt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Serotec</a:t>
                      </a:r>
                      <a:r>
                        <a:rPr kumimoji="0" lang="fr-FR" altLang="fr-FR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34" charset="-128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T="45702" marB="4570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99" name="Rectangle 363"/>
          <p:cNvSpPr>
            <a:spLocks noChangeArrowheads="1"/>
          </p:cNvSpPr>
          <p:nvPr/>
        </p:nvSpPr>
        <p:spPr bwMode="auto">
          <a:xfrm>
            <a:off x="381000" y="5181600"/>
            <a:ext cx="44910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200">
                <a:latin typeface="Arial" charset="0"/>
                <a:ea typeface="ＭＳ Ｐゴシック" charset="0"/>
              </a:rPr>
              <a:t>Analyze of adipose tissue stromal vascular fraction (SVF) cells:</a:t>
            </a:r>
            <a:r>
              <a:rPr lang="fr-FR">
                <a:latin typeface="Arial" charset="0"/>
                <a:ea typeface="ＭＳ Ｐゴシック" charset="0"/>
              </a:rPr>
              <a:t> </a:t>
            </a:r>
          </a:p>
        </p:txBody>
      </p:sp>
      <p:sp>
        <p:nvSpPr>
          <p:cNvPr id="3200" name="Rectangle 364"/>
          <p:cNvSpPr>
            <a:spLocks noChangeArrowheads="1"/>
          </p:cNvSpPr>
          <p:nvPr/>
        </p:nvSpPr>
        <p:spPr bwMode="auto">
          <a:xfrm>
            <a:off x="381000" y="685800"/>
            <a:ext cx="2333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1200">
                <a:latin typeface="Arial" charset="0"/>
                <a:ea typeface="ＭＳ Ｐゴシック" charset="0"/>
              </a:rPr>
              <a:t>Analyze of hematopoietic cells:</a:t>
            </a:r>
            <a:r>
              <a:rPr lang="fr-FR">
                <a:latin typeface="Arial" charset="0"/>
                <a:ea typeface="ＭＳ Ｐゴシック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7"/>
          <p:cNvSpPr txBox="1">
            <a:spLocks noChangeArrowheads="1"/>
          </p:cNvSpPr>
          <p:nvPr/>
        </p:nvSpPr>
        <p:spPr bwMode="auto">
          <a:xfrm>
            <a:off x="119063" y="7640638"/>
            <a:ext cx="65595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sz="1100" b="1" u="sng"/>
              <a:t>Supplemental Figure 1: </a:t>
            </a:r>
            <a:r>
              <a:rPr lang="en-US" sz="1100" b="1"/>
              <a:t>Food intake, OGTT and adipocyte size in female mice CX3CR1</a:t>
            </a:r>
            <a:r>
              <a:rPr lang="en-US" sz="1100" b="1" baseline="30000"/>
              <a:t>-/-</a:t>
            </a:r>
            <a:r>
              <a:rPr lang="en-US" sz="1100" b="1"/>
              <a:t> and adipose tissue weights in female transplanted with BM of CX3CR1</a:t>
            </a:r>
            <a:r>
              <a:rPr lang="en-US" sz="1100" b="1" baseline="30000"/>
              <a:t>-/- </a:t>
            </a:r>
            <a:r>
              <a:rPr lang="en-US" sz="1100" b="1"/>
              <a:t>mice</a:t>
            </a:r>
          </a:p>
          <a:p>
            <a:pPr algn="just" eaLnBrk="1" hangingPunct="1"/>
            <a:r>
              <a:rPr lang="en-US" sz="1100"/>
              <a:t>(</a:t>
            </a:r>
            <a:r>
              <a:rPr lang="en-US" sz="1100" b="1"/>
              <a:t>A</a:t>
            </a:r>
            <a:r>
              <a:rPr lang="en-US" sz="1100"/>
              <a:t>) Adipocyte size in female mice CX3CR1</a:t>
            </a:r>
            <a:r>
              <a:rPr lang="en-US" sz="1100" baseline="30000"/>
              <a:t>-/-</a:t>
            </a:r>
            <a:r>
              <a:rPr lang="en-US" sz="1100"/>
              <a:t> and their controls C57Bl/6 fed a HFD (60%fat) for 30 weeks (n=5 mice/genotype) (</a:t>
            </a:r>
            <a:r>
              <a:rPr lang="en-US" sz="1100" b="1"/>
              <a:t>B</a:t>
            </a:r>
            <a:r>
              <a:rPr lang="en-US" sz="1100"/>
              <a:t>) Oral Glucose Tolerance Test (OGTT) in female mice CX3CR1</a:t>
            </a:r>
            <a:r>
              <a:rPr lang="en-US" sz="1100" baseline="30000"/>
              <a:t>-/-</a:t>
            </a:r>
            <a:r>
              <a:rPr lang="en-US" sz="1100"/>
              <a:t> and their controls C57Bl/6 fed a HFD (60%fat) for 26 weeks (n=5 mice/genotype) (</a:t>
            </a:r>
            <a:r>
              <a:rPr lang="en-US" sz="1100" b="1"/>
              <a:t>C</a:t>
            </a:r>
            <a:r>
              <a:rPr lang="en-US" sz="1100"/>
              <a:t>) Food intake (g of food per mice and per day) in female mice CX3CR1</a:t>
            </a:r>
            <a:r>
              <a:rPr lang="en-US" sz="1100" baseline="30000"/>
              <a:t>-/-</a:t>
            </a:r>
            <a:r>
              <a:rPr lang="en-US" sz="1100"/>
              <a:t> and their controls C57Bl/6 fed a HFD (60%fat) (n=6 mice/genotype) </a:t>
            </a:r>
            <a:r>
              <a:rPr lang="fr-FR" sz="1100" b="1"/>
              <a:t>(D)</a:t>
            </a:r>
            <a:r>
              <a:rPr lang="fr-FR" sz="1100"/>
              <a:t>: AT weights of recipient mice of CX3CR1</a:t>
            </a:r>
            <a:r>
              <a:rPr lang="fr-FR" sz="1100" baseline="30000"/>
              <a:t>-/-</a:t>
            </a:r>
            <a:r>
              <a:rPr lang="fr-FR" sz="1100"/>
              <a:t> BM or WT BM after 22 weeks of HFD with 60%Kcal from fat.</a:t>
            </a:r>
            <a:r>
              <a:rPr lang="en-US" sz="1100"/>
              <a:t> *, p&lt;0.05. **, p&lt;0.01. ***, p&lt;0.001. Data are expressed as means ±SD. </a:t>
            </a:r>
            <a:endParaRPr lang="fr-FR" sz="1100"/>
          </a:p>
        </p:txBody>
      </p:sp>
      <p:grpSp>
        <p:nvGrpSpPr>
          <p:cNvPr id="16386" name="Groupe 2"/>
          <p:cNvGrpSpPr>
            <a:grpSpLocks/>
          </p:cNvGrpSpPr>
          <p:nvPr/>
        </p:nvGrpSpPr>
        <p:grpSpPr bwMode="auto">
          <a:xfrm>
            <a:off x="3575050" y="2916238"/>
            <a:ext cx="2387600" cy="2478087"/>
            <a:chOff x="3617709" y="890143"/>
            <a:chExt cx="2764041" cy="2478532"/>
          </a:xfrm>
        </p:grpSpPr>
        <p:graphicFrame>
          <p:nvGraphicFramePr>
            <p:cNvPr id="16431" name="Objet 5"/>
            <p:cNvGraphicFramePr>
              <a:graphicFrameLocks noChangeAspect="1"/>
            </p:cNvGraphicFramePr>
            <p:nvPr/>
          </p:nvGraphicFramePr>
          <p:xfrm>
            <a:off x="3815500" y="1379778"/>
            <a:ext cx="2566250" cy="18321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8" name="Prism 6" r:id="rId3" imgW="3082762" imgH="2200181" progId="Prism6.Document">
                    <p:embed/>
                  </p:oleObj>
                </mc:Choice>
                <mc:Fallback>
                  <p:oleObj name="Prism 6" r:id="rId3" imgW="3082762" imgH="2200181" progId="Prism6.Document">
                    <p:embed/>
                    <p:pic>
                      <p:nvPicPr>
                        <p:cNvPr id="0" name="Obje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5500" y="1379778"/>
                          <a:ext cx="2566250" cy="18321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32" name="ZoneTexte 6"/>
            <p:cNvSpPr txBox="1">
              <a:spLocks noChangeArrowheads="1"/>
            </p:cNvSpPr>
            <p:nvPr/>
          </p:nvSpPr>
          <p:spPr bwMode="auto">
            <a:xfrm>
              <a:off x="4508754" y="890143"/>
              <a:ext cx="1179741" cy="26166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fr-FR" sz="1100" b="1"/>
                <a:t>Food intake</a:t>
              </a:r>
            </a:p>
          </p:txBody>
        </p:sp>
        <p:sp>
          <p:nvSpPr>
            <p:cNvPr id="16433" name="ZoneTexte 7"/>
            <p:cNvSpPr txBox="1">
              <a:spLocks noChangeArrowheads="1"/>
            </p:cNvSpPr>
            <p:nvPr/>
          </p:nvSpPr>
          <p:spPr bwMode="auto">
            <a:xfrm>
              <a:off x="4527802" y="3107007"/>
              <a:ext cx="548073" cy="2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 b="1"/>
                <a:t>WT</a:t>
              </a:r>
            </a:p>
          </p:txBody>
        </p:sp>
        <p:sp>
          <p:nvSpPr>
            <p:cNvPr id="16434" name="ZoneTexte 8"/>
            <p:cNvSpPr txBox="1">
              <a:spLocks noChangeArrowheads="1"/>
            </p:cNvSpPr>
            <p:nvPr/>
          </p:nvSpPr>
          <p:spPr bwMode="auto">
            <a:xfrm>
              <a:off x="5226044" y="3107007"/>
              <a:ext cx="1022860" cy="2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 b="1"/>
                <a:t>CX3CR1</a:t>
              </a:r>
              <a:r>
                <a:rPr lang="fr-FR" sz="1100" b="1" baseline="30000"/>
                <a:t>-/-</a:t>
              </a:r>
            </a:p>
          </p:txBody>
        </p:sp>
        <p:sp>
          <p:nvSpPr>
            <p:cNvPr id="16435" name="ZoneTexte 9"/>
            <p:cNvSpPr txBox="1">
              <a:spLocks noChangeArrowheads="1"/>
            </p:cNvSpPr>
            <p:nvPr/>
          </p:nvSpPr>
          <p:spPr bwMode="auto">
            <a:xfrm rot="16200000" flipH="1">
              <a:off x="2937941" y="2234660"/>
              <a:ext cx="1621122" cy="26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g of food/mice/day</a:t>
              </a:r>
            </a:p>
          </p:txBody>
        </p:sp>
        <p:cxnSp>
          <p:nvCxnSpPr>
            <p:cNvPr id="11" name="Connecteur droit 10"/>
            <p:cNvCxnSpPr/>
            <p:nvPr/>
          </p:nvCxnSpPr>
          <p:spPr bwMode="auto">
            <a:xfrm flipV="1">
              <a:off x="4608280" y="1510966"/>
              <a:ext cx="979543" cy="1270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37" name="ZoneTexte 11"/>
            <p:cNvSpPr txBox="1">
              <a:spLocks noChangeArrowheads="1"/>
            </p:cNvSpPr>
            <p:nvPr/>
          </p:nvSpPr>
          <p:spPr bwMode="auto">
            <a:xfrm>
              <a:off x="4971643" y="1320228"/>
              <a:ext cx="516015" cy="2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**</a:t>
              </a:r>
            </a:p>
          </p:txBody>
        </p:sp>
      </p:grpSp>
      <p:sp>
        <p:nvSpPr>
          <p:cNvPr id="16387" name="ZoneTexte 21"/>
          <p:cNvSpPr txBox="1">
            <a:spLocks noChangeArrowheads="1"/>
          </p:cNvSpPr>
          <p:nvPr/>
        </p:nvSpPr>
        <p:spPr bwMode="auto">
          <a:xfrm rot="16200000" flipH="1">
            <a:off x="-398462" y="3986213"/>
            <a:ext cx="16208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100"/>
              <a:t>Glucose (mg/dL)</a:t>
            </a:r>
          </a:p>
        </p:txBody>
      </p:sp>
      <p:sp>
        <p:nvSpPr>
          <p:cNvPr id="16388" name="ZoneTexte 9"/>
          <p:cNvSpPr txBox="1">
            <a:spLocks noChangeArrowheads="1"/>
          </p:cNvSpPr>
          <p:nvPr/>
        </p:nvSpPr>
        <p:spPr bwMode="auto">
          <a:xfrm>
            <a:off x="328613" y="2840038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/>
              <a:t>B</a:t>
            </a:r>
          </a:p>
        </p:txBody>
      </p:sp>
      <p:grpSp>
        <p:nvGrpSpPr>
          <p:cNvPr id="16389" name="Groupe 54"/>
          <p:cNvGrpSpPr>
            <a:grpSpLocks/>
          </p:cNvGrpSpPr>
          <p:nvPr/>
        </p:nvGrpSpPr>
        <p:grpSpPr bwMode="auto">
          <a:xfrm>
            <a:off x="481013" y="2911475"/>
            <a:ext cx="3351212" cy="2519363"/>
            <a:chOff x="3891834" y="280321"/>
            <a:chExt cx="3351641" cy="2519235"/>
          </a:xfrm>
        </p:grpSpPr>
        <p:grpSp>
          <p:nvGrpSpPr>
            <p:cNvPr id="16418" name="Groupe 15"/>
            <p:cNvGrpSpPr>
              <a:grpSpLocks/>
            </p:cNvGrpSpPr>
            <p:nvPr/>
          </p:nvGrpSpPr>
          <p:grpSpPr bwMode="auto">
            <a:xfrm>
              <a:off x="3891834" y="748921"/>
              <a:ext cx="3351641" cy="2050635"/>
              <a:chOff x="1966530" y="1072094"/>
              <a:chExt cx="3586163" cy="2428875"/>
            </a:xfrm>
          </p:grpSpPr>
          <p:graphicFrame>
            <p:nvGraphicFramePr>
              <p:cNvPr id="16429" name="Objet 16"/>
              <p:cNvGraphicFramePr>
                <a:graphicFrameLocks noChangeAspect="1"/>
              </p:cNvGraphicFramePr>
              <p:nvPr/>
            </p:nvGraphicFramePr>
            <p:xfrm>
              <a:off x="1966530" y="1072094"/>
              <a:ext cx="3586163" cy="24288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439" name="Prism 6" r:id="rId5" imgW="3585871" imgH="2428879" progId="Prism6.Document">
                      <p:embed/>
                    </p:oleObj>
                  </mc:Choice>
                  <mc:Fallback>
                    <p:oleObj name="Prism 6" r:id="rId5" imgW="3585871" imgH="2428879" progId="Prism6.Document">
                      <p:embed/>
                      <p:pic>
                        <p:nvPicPr>
                          <p:cNvPr id="0" name="Objet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6530" y="1072094"/>
                            <a:ext cx="3586163" cy="24288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430" name="ZoneTexte 17"/>
              <p:cNvSpPr txBox="1">
                <a:spLocks noChangeArrowheads="1"/>
              </p:cNvSpPr>
              <p:nvPr/>
            </p:nvSpPr>
            <p:spPr bwMode="auto">
              <a:xfrm>
                <a:off x="3216202" y="1394827"/>
                <a:ext cx="161925" cy="3714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/>
                <a:r>
                  <a:rPr lang="fr-FR" sz="1800"/>
                  <a:t>*</a:t>
                </a:r>
              </a:p>
            </p:txBody>
          </p:sp>
        </p:grpSp>
        <p:sp>
          <p:nvSpPr>
            <p:cNvPr id="16419" name="ZoneTexte 19"/>
            <p:cNvSpPr txBox="1">
              <a:spLocks noChangeArrowheads="1"/>
            </p:cNvSpPr>
            <p:nvPr/>
          </p:nvSpPr>
          <p:spPr bwMode="auto">
            <a:xfrm>
              <a:off x="4821243" y="796941"/>
              <a:ext cx="66463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p=0.01</a:t>
              </a:r>
            </a:p>
          </p:txBody>
        </p:sp>
        <p:sp>
          <p:nvSpPr>
            <p:cNvPr id="16420" name="ZoneTexte 20"/>
            <p:cNvSpPr txBox="1">
              <a:spLocks noChangeArrowheads="1"/>
            </p:cNvSpPr>
            <p:nvPr/>
          </p:nvSpPr>
          <p:spPr bwMode="auto">
            <a:xfrm>
              <a:off x="4244182" y="280321"/>
              <a:ext cx="1179851" cy="26161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fr-FR" sz="1100" b="1"/>
                <a:t>OGTT</a:t>
              </a:r>
            </a:p>
          </p:txBody>
        </p:sp>
        <p:grpSp>
          <p:nvGrpSpPr>
            <p:cNvPr id="16421" name="Groupe 83"/>
            <p:cNvGrpSpPr>
              <a:grpSpLocks/>
            </p:cNvGrpSpPr>
            <p:nvPr/>
          </p:nvGrpSpPr>
          <p:grpSpPr bwMode="auto">
            <a:xfrm>
              <a:off x="5591447" y="731708"/>
              <a:ext cx="1003281" cy="446501"/>
              <a:chOff x="585787" y="4805382"/>
              <a:chExt cx="1003341" cy="280990"/>
            </a:xfrm>
          </p:grpSpPr>
          <p:grpSp>
            <p:nvGrpSpPr>
              <p:cNvPr id="16422" name="Group 67"/>
              <p:cNvGrpSpPr>
                <a:grpSpLocks/>
              </p:cNvGrpSpPr>
              <p:nvPr/>
            </p:nvGrpSpPr>
            <p:grpSpPr bwMode="auto">
              <a:xfrm>
                <a:off x="662021" y="4805382"/>
                <a:ext cx="927107" cy="280990"/>
                <a:chOff x="3249" y="1515"/>
                <a:chExt cx="584" cy="177"/>
              </a:xfrm>
            </p:grpSpPr>
            <p:sp>
              <p:nvSpPr>
                <p:cNvPr id="16427" name="ZoneTexte 26"/>
                <p:cNvSpPr txBox="1">
                  <a:spLocks noChangeArrowheads="1"/>
                </p:cNvSpPr>
                <p:nvPr/>
              </p:nvSpPr>
              <p:spPr bwMode="auto">
                <a:xfrm>
                  <a:off x="3283" y="1588"/>
                  <a:ext cx="550" cy="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9pPr>
                </a:lstStyle>
                <a:p>
                  <a:pPr eaLnBrk="1" hangingPunct="1"/>
                  <a:r>
                    <a:rPr lang="fr-FR" sz="1100"/>
                    <a:t>CX3CR1 </a:t>
                  </a:r>
                  <a:r>
                    <a:rPr lang="fr-FR" sz="1100" baseline="30000"/>
                    <a:t>-/-</a:t>
                  </a:r>
                </a:p>
              </p:txBody>
            </p:sp>
            <p:sp>
              <p:nvSpPr>
                <p:cNvPr id="16428" name="ZoneTexte 27"/>
                <p:cNvSpPr txBox="1">
                  <a:spLocks noChangeArrowheads="1"/>
                </p:cNvSpPr>
                <p:nvPr/>
              </p:nvSpPr>
              <p:spPr bwMode="auto">
                <a:xfrm>
                  <a:off x="3249" y="1515"/>
                  <a:ext cx="427" cy="1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34" charset="-128"/>
                    </a:defRPr>
                  </a:lvl9pPr>
                </a:lstStyle>
                <a:p>
                  <a:pPr algn="ctr" eaLnBrk="1" hangingPunct="1"/>
                  <a:r>
                    <a:rPr lang="fr-FR" sz="1100"/>
                    <a:t> Control</a:t>
                  </a:r>
                </a:p>
              </p:txBody>
            </p:sp>
          </p:grpSp>
          <p:grpSp>
            <p:nvGrpSpPr>
              <p:cNvPr id="16423" name="Groupe 118"/>
              <p:cNvGrpSpPr>
                <a:grpSpLocks/>
              </p:cNvGrpSpPr>
              <p:nvPr/>
            </p:nvGrpSpPr>
            <p:grpSpPr bwMode="auto">
              <a:xfrm>
                <a:off x="585795" y="4974138"/>
                <a:ext cx="152401" cy="46038"/>
                <a:chOff x="204795" y="4926513"/>
                <a:chExt cx="152401" cy="46038"/>
              </a:xfrm>
            </p:grpSpPr>
            <p:cxnSp>
              <p:nvCxnSpPr>
                <p:cNvPr id="30" name="Connecteur droit 29"/>
                <p:cNvCxnSpPr/>
                <p:nvPr/>
              </p:nvCxnSpPr>
              <p:spPr>
                <a:xfrm>
                  <a:off x="204017" y="4954205"/>
                  <a:ext cx="152429" cy="1998"/>
                </a:xfrm>
                <a:prstGeom prst="line">
                  <a:avLst/>
                </a:prstGeom>
                <a:ln>
                  <a:solidFill>
                    <a:schemeClr val="bg2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30"/>
                <p:cNvSpPr/>
                <p:nvPr/>
              </p:nvSpPr>
              <p:spPr>
                <a:xfrm>
                  <a:off x="251651" y="4926234"/>
                  <a:ext cx="46046" cy="55944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grpSp>
            <p:nvGrpSpPr>
              <p:cNvPr id="27" name="Groupe 119"/>
              <p:cNvGrpSpPr/>
              <p:nvPr/>
            </p:nvGrpSpPr>
            <p:grpSpPr>
              <a:xfrm>
                <a:off x="585787" y="4878773"/>
                <a:ext cx="152399" cy="45718"/>
                <a:chOff x="204787" y="4659698"/>
                <a:chExt cx="152399" cy="45718"/>
              </a:xfrm>
              <a:solidFill>
                <a:schemeClr val="bg1"/>
              </a:solidFill>
            </p:grpSpPr>
            <p:cxnSp>
              <p:nvCxnSpPr>
                <p:cNvPr id="28" name="Connecteur droit 27"/>
                <p:cNvCxnSpPr/>
                <p:nvPr/>
              </p:nvCxnSpPr>
              <p:spPr>
                <a:xfrm>
                  <a:off x="204787" y="4684593"/>
                  <a:ext cx="152399" cy="1588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9" name="Rectangle 28"/>
                <p:cNvSpPr/>
                <p:nvPr/>
              </p:nvSpPr>
              <p:spPr>
                <a:xfrm>
                  <a:off x="259082" y="4659698"/>
                  <a:ext cx="45719" cy="45718"/>
                </a:xfrm>
                <a:prstGeom prst="rect">
                  <a:avLst/>
                </a:prstGeom>
                <a:grp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</p:grpSp>
      </p:grpSp>
      <p:pic>
        <p:nvPicPr>
          <p:cNvPr id="16390" name="Picture 2" descr="C:\Users\Lesnik\Desktop\lucie ta 090714\wt 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770063"/>
            <a:ext cx="1074738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3" descr="C:\Users\Lesnik\Desktop\lucie ta 090714\X3 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693738"/>
            <a:ext cx="110172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ZoneTexte 35"/>
          <p:cNvSpPr txBox="1">
            <a:spLocks noChangeArrowheads="1"/>
          </p:cNvSpPr>
          <p:nvPr/>
        </p:nvSpPr>
        <p:spPr bwMode="auto">
          <a:xfrm>
            <a:off x="1984375" y="688975"/>
            <a:ext cx="404813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100" b="1"/>
              <a:t>WT</a:t>
            </a:r>
          </a:p>
        </p:txBody>
      </p:sp>
      <p:sp>
        <p:nvSpPr>
          <p:cNvPr id="16393" name="ZoneTexte 36"/>
          <p:cNvSpPr txBox="1">
            <a:spLocks noChangeArrowheads="1"/>
          </p:cNvSpPr>
          <p:nvPr/>
        </p:nvSpPr>
        <p:spPr bwMode="auto">
          <a:xfrm>
            <a:off x="798513" y="234950"/>
            <a:ext cx="2035175" cy="261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fr-FR" sz="1100" b="1"/>
              <a:t>Adipocyte size</a:t>
            </a:r>
          </a:p>
        </p:txBody>
      </p:sp>
      <p:graphicFrame>
        <p:nvGraphicFramePr>
          <p:cNvPr id="16394" name="Objet 37"/>
          <p:cNvGraphicFramePr>
            <a:graphicFrameLocks noChangeAspect="1"/>
          </p:cNvGraphicFramePr>
          <p:nvPr/>
        </p:nvGraphicFramePr>
        <p:xfrm>
          <a:off x="3048000" y="811213"/>
          <a:ext cx="2603500" cy="181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0" name="Prism 6" r:id="rId9" imgW="3228977" imgH="2245921" progId="Prism6.Document">
                  <p:embed/>
                </p:oleObj>
              </mc:Choice>
              <mc:Fallback>
                <p:oleObj name="Prism 6" r:id="rId9" imgW="3228977" imgH="2245921" progId="Prism6.Document">
                  <p:embed/>
                  <p:pic>
                    <p:nvPicPr>
                      <p:cNvPr id="0" name="Obje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811213"/>
                        <a:ext cx="2603500" cy="181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5" name="ZoneTexte 38"/>
          <p:cNvSpPr txBox="1">
            <a:spLocks noChangeArrowheads="1"/>
          </p:cNvSpPr>
          <p:nvPr/>
        </p:nvSpPr>
        <p:spPr bwMode="auto">
          <a:xfrm rot="16200000" flipH="1">
            <a:off x="1743075" y="1082675"/>
            <a:ext cx="24923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000"/>
              <a:t>Adipocyte size (µm)</a:t>
            </a:r>
          </a:p>
        </p:txBody>
      </p:sp>
      <p:sp>
        <p:nvSpPr>
          <p:cNvPr id="16396" name="ZoneTexte 39"/>
          <p:cNvSpPr txBox="1">
            <a:spLocks noChangeArrowheads="1"/>
          </p:cNvSpPr>
          <p:nvPr/>
        </p:nvSpPr>
        <p:spPr bwMode="auto">
          <a:xfrm>
            <a:off x="3706813" y="2551113"/>
            <a:ext cx="4048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100" b="1"/>
              <a:t>WT</a:t>
            </a:r>
          </a:p>
        </p:txBody>
      </p:sp>
      <p:sp>
        <p:nvSpPr>
          <p:cNvPr id="16397" name="ZoneTexte 40"/>
          <p:cNvSpPr txBox="1">
            <a:spLocks noChangeArrowheads="1"/>
          </p:cNvSpPr>
          <p:nvPr/>
        </p:nvSpPr>
        <p:spPr bwMode="auto">
          <a:xfrm>
            <a:off x="4654550" y="2557463"/>
            <a:ext cx="8350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100" b="1"/>
              <a:t>CX3CR1</a:t>
            </a:r>
            <a:r>
              <a:rPr lang="fr-FR" sz="1100" b="1" baseline="30000"/>
              <a:t>-/-</a:t>
            </a:r>
          </a:p>
        </p:txBody>
      </p:sp>
      <p:sp>
        <p:nvSpPr>
          <p:cNvPr id="16398" name="ZoneTexte 41"/>
          <p:cNvSpPr txBox="1">
            <a:spLocks noChangeArrowheads="1"/>
          </p:cNvSpPr>
          <p:nvPr/>
        </p:nvSpPr>
        <p:spPr bwMode="auto">
          <a:xfrm>
            <a:off x="1893888" y="1747838"/>
            <a:ext cx="8334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100" b="1"/>
              <a:t>CX3CR1</a:t>
            </a:r>
            <a:r>
              <a:rPr lang="fr-FR" sz="1100" b="1" baseline="30000"/>
              <a:t>-/-</a:t>
            </a:r>
          </a:p>
        </p:txBody>
      </p:sp>
      <p:sp>
        <p:nvSpPr>
          <p:cNvPr id="16399" name="ZoneTexte 42"/>
          <p:cNvSpPr txBox="1">
            <a:spLocks noChangeArrowheads="1"/>
          </p:cNvSpPr>
          <p:nvPr/>
        </p:nvSpPr>
        <p:spPr bwMode="auto">
          <a:xfrm>
            <a:off x="4167188" y="774700"/>
            <a:ext cx="19145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fr-FR" sz="1100"/>
              <a:t>P&lt;0.001</a:t>
            </a:r>
          </a:p>
        </p:txBody>
      </p:sp>
      <p:sp>
        <p:nvSpPr>
          <p:cNvPr id="16400" name="ZoneTexte 43"/>
          <p:cNvSpPr txBox="1">
            <a:spLocks noChangeArrowheads="1"/>
          </p:cNvSpPr>
          <p:nvPr/>
        </p:nvSpPr>
        <p:spPr bwMode="auto">
          <a:xfrm>
            <a:off x="4232275" y="949325"/>
            <a:ext cx="6032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fr-FR" sz="1100"/>
              <a:t>***</a:t>
            </a:r>
          </a:p>
        </p:txBody>
      </p:sp>
      <p:cxnSp>
        <p:nvCxnSpPr>
          <p:cNvPr id="43" name="Connecteur droit 42"/>
          <p:cNvCxnSpPr/>
          <p:nvPr/>
        </p:nvCxnSpPr>
        <p:spPr>
          <a:xfrm>
            <a:off x="3821113" y="1173163"/>
            <a:ext cx="142716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02" name="ZoneTexte 9"/>
          <p:cNvSpPr txBox="1">
            <a:spLocks noChangeArrowheads="1"/>
          </p:cNvSpPr>
          <p:nvPr/>
        </p:nvSpPr>
        <p:spPr bwMode="auto">
          <a:xfrm>
            <a:off x="3454400" y="2817813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/>
              <a:t>C</a:t>
            </a:r>
          </a:p>
        </p:txBody>
      </p:sp>
      <p:sp>
        <p:nvSpPr>
          <p:cNvPr id="16403" name="ZoneTexte 9"/>
          <p:cNvSpPr txBox="1">
            <a:spLocks noChangeArrowheads="1"/>
          </p:cNvSpPr>
          <p:nvPr/>
        </p:nvSpPr>
        <p:spPr bwMode="auto">
          <a:xfrm>
            <a:off x="328613" y="180975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/>
              <a:t>A</a:t>
            </a:r>
          </a:p>
        </p:txBody>
      </p:sp>
      <p:grpSp>
        <p:nvGrpSpPr>
          <p:cNvPr id="16404" name="Groupe 3"/>
          <p:cNvGrpSpPr>
            <a:grpSpLocks/>
          </p:cNvGrpSpPr>
          <p:nvPr/>
        </p:nvGrpSpPr>
        <p:grpSpPr bwMode="auto">
          <a:xfrm>
            <a:off x="269875" y="5168900"/>
            <a:ext cx="3333750" cy="2409825"/>
            <a:chOff x="3237340" y="1593708"/>
            <a:chExt cx="3666698" cy="2879867"/>
          </a:xfrm>
        </p:grpSpPr>
        <p:graphicFrame>
          <p:nvGraphicFramePr>
            <p:cNvPr id="16405" name="Objet 15"/>
            <p:cNvGraphicFramePr>
              <a:graphicFrameLocks noChangeAspect="1"/>
            </p:cNvGraphicFramePr>
            <p:nvPr/>
          </p:nvGraphicFramePr>
          <p:xfrm>
            <a:off x="3633788" y="1765300"/>
            <a:ext cx="3146426" cy="2528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41" name="Prism 6" r:id="rId11" imgW="3155869" imgH="2200181" progId="Prism6.Document">
                    <p:embed/>
                  </p:oleObj>
                </mc:Choice>
                <mc:Fallback>
                  <p:oleObj name="Prism 6" r:id="rId11" imgW="3155869" imgH="2200181" progId="Prism6.Document">
                    <p:embed/>
                    <p:pic>
                      <p:nvPicPr>
                        <p:cNvPr id="0" name="Obje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33788" y="1765300"/>
                          <a:ext cx="3146426" cy="25288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406" name="ZoneTexte 16"/>
            <p:cNvSpPr txBox="1">
              <a:spLocks noChangeArrowheads="1"/>
            </p:cNvSpPr>
            <p:nvPr/>
          </p:nvSpPr>
          <p:spPr bwMode="auto">
            <a:xfrm rot="-5400000">
              <a:off x="2665048" y="3176704"/>
              <a:ext cx="17605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Adipose tissue weight (g)</a:t>
              </a:r>
            </a:p>
          </p:txBody>
        </p:sp>
        <p:sp>
          <p:nvSpPr>
            <p:cNvPr id="16407" name="ZoneTexte 17"/>
            <p:cNvSpPr txBox="1">
              <a:spLocks noChangeArrowheads="1"/>
            </p:cNvSpPr>
            <p:nvPr/>
          </p:nvSpPr>
          <p:spPr bwMode="auto">
            <a:xfrm>
              <a:off x="3943351" y="4211638"/>
              <a:ext cx="85090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Total WAT</a:t>
              </a:r>
            </a:p>
          </p:txBody>
        </p:sp>
        <p:sp>
          <p:nvSpPr>
            <p:cNvPr id="16408" name="ZoneTexte 18"/>
            <p:cNvSpPr txBox="1">
              <a:spLocks noChangeArrowheads="1"/>
            </p:cNvSpPr>
            <p:nvPr/>
          </p:nvSpPr>
          <p:spPr bwMode="auto">
            <a:xfrm>
              <a:off x="4886386" y="4200767"/>
              <a:ext cx="735013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SC WAT</a:t>
              </a:r>
            </a:p>
          </p:txBody>
        </p:sp>
        <p:sp>
          <p:nvSpPr>
            <p:cNvPr id="16409" name="ZoneTexte 19"/>
            <p:cNvSpPr txBox="1">
              <a:spLocks noChangeArrowheads="1"/>
            </p:cNvSpPr>
            <p:nvPr/>
          </p:nvSpPr>
          <p:spPr bwMode="auto">
            <a:xfrm>
              <a:off x="5627688" y="4192588"/>
              <a:ext cx="1276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perigonadal WAT</a:t>
              </a:r>
            </a:p>
          </p:txBody>
        </p:sp>
        <p:grpSp>
          <p:nvGrpSpPr>
            <p:cNvPr id="16410" name="Group 137"/>
            <p:cNvGrpSpPr>
              <a:grpSpLocks/>
            </p:cNvGrpSpPr>
            <p:nvPr/>
          </p:nvGrpSpPr>
          <p:grpSpPr bwMode="auto">
            <a:xfrm>
              <a:off x="5126038" y="2249488"/>
              <a:ext cx="1552575" cy="485775"/>
              <a:chOff x="3028" y="131"/>
              <a:chExt cx="677" cy="295"/>
            </a:xfrm>
          </p:grpSpPr>
          <p:sp>
            <p:nvSpPr>
              <p:cNvPr id="16414" name="Rectangle 24"/>
              <p:cNvSpPr>
                <a:spLocks noChangeArrowheads="1"/>
              </p:cNvSpPr>
              <p:nvPr/>
            </p:nvSpPr>
            <p:spPr bwMode="auto">
              <a:xfrm>
                <a:off x="3031" y="340"/>
                <a:ext cx="96" cy="7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/>
                <a:endParaRPr lang="en-US" sz="1100">
                  <a:solidFill>
                    <a:schemeClr val="bg2"/>
                  </a:solidFill>
                </a:endParaRPr>
              </a:p>
            </p:txBody>
          </p:sp>
          <p:sp>
            <p:nvSpPr>
              <p:cNvPr id="56" name="Rectangle 55"/>
              <p:cNvSpPr>
                <a:spLocks noChangeArrowheads="1"/>
              </p:cNvSpPr>
              <p:nvPr/>
            </p:nvSpPr>
            <p:spPr bwMode="auto">
              <a:xfrm>
                <a:off x="3028" y="205"/>
                <a:ext cx="96" cy="67"/>
              </a:xfrm>
              <a:prstGeom prst="rect">
                <a:avLst/>
              </a:prstGeom>
              <a:solidFill>
                <a:srgbClr val="FFFFFF"/>
              </a:solidFill>
              <a:ln w="127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defRPr/>
                </a:pPr>
                <a:endParaRPr lang="fr-FR" sz="11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416" name="ZoneTexte 26"/>
              <p:cNvSpPr txBox="1">
                <a:spLocks noChangeArrowheads="1"/>
              </p:cNvSpPr>
              <p:nvPr/>
            </p:nvSpPr>
            <p:spPr bwMode="auto">
              <a:xfrm>
                <a:off x="3173" y="268"/>
                <a:ext cx="532" cy="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r>
                  <a:rPr lang="fr-FR" sz="1100"/>
                  <a:t>CX3CR1</a:t>
                </a:r>
                <a:r>
                  <a:rPr lang="fr-FR" sz="1100" baseline="30000"/>
                  <a:t>-/- </a:t>
                </a:r>
                <a:r>
                  <a:rPr lang="fr-FR" sz="1100"/>
                  <a:t>donor</a:t>
                </a:r>
              </a:p>
            </p:txBody>
          </p:sp>
          <p:sp>
            <p:nvSpPr>
              <p:cNvPr id="16417" name="ZoneTexte 27"/>
              <p:cNvSpPr txBox="1">
                <a:spLocks noChangeArrowheads="1"/>
              </p:cNvSpPr>
              <p:nvPr/>
            </p:nvSpPr>
            <p:spPr bwMode="auto">
              <a:xfrm>
                <a:off x="3109" y="131"/>
                <a:ext cx="350" cy="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fr-FR" sz="1100"/>
                  <a:t>WT donor</a:t>
                </a:r>
              </a:p>
            </p:txBody>
          </p:sp>
        </p:grpSp>
        <p:cxnSp>
          <p:nvCxnSpPr>
            <p:cNvPr id="52" name="Connecteur droit 51"/>
            <p:cNvCxnSpPr/>
            <p:nvPr/>
          </p:nvCxnSpPr>
          <p:spPr>
            <a:xfrm flipV="1">
              <a:off x="4136555" y="2145778"/>
              <a:ext cx="686196" cy="948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12" name="ZoneTexte 26"/>
            <p:cNvSpPr txBox="1">
              <a:spLocks noChangeArrowheads="1"/>
            </p:cNvSpPr>
            <p:nvPr/>
          </p:nvSpPr>
          <p:spPr bwMode="auto">
            <a:xfrm>
              <a:off x="4364038" y="1911350"/>
              <a:ext cx="228600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*</a:t>
              </a:r>
            </a:p>
          </p:txBody>
        </p:sp>
        <p:sp>
          <p:nvSpPr>
            <p:cNvPr id="16413" name="ZoneTexte 28"/>
            <p:cNvSpPr txBox="1">
              <a:spLocks noChangeArrowheads="1"/>
            </p:cNvSpPr>
            <p:nvPr/>
          </p:nvSpPr>
          <p:spPr bwMode="auto">
            <a:xfrm>
              <a:off x="3237340" y="1593708"/>
              <a:ext cx="354013" cy="441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fr-FR" sz="1800"/>
                <a:t>D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09" name="Objet 1"/>
          <p:cNvGraphicFramePr>
            <a:graphicFrameLocks noChangeAspect="1"/>
          </p:cNvGraphicFramePr>
          <p:nvPr/>
        </p:nvGraphicFramePr>
        <p:xfrm>
          <a:off x="228600" y="2014538"/>
          <a:ext cx="201612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Prism 6" r:id="rId4" imgW="3585871" imgH="2427078" progId="Prism6.Document">
                  <p:embed/>
                </p:oleObj>
              </mc:Choice>
              <mc:Fallback>
                <p:oleObj name="Prism 6" r:id="rId4" imgW="3585871" imgH="2427078" progId="Prism6.Document">
                  <p:embed/>
                  <p:pic>
                    <p:nvPicPr>
                      <p:cNvPr id="0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14538"/>
                        <a:ext cx="2016125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0" name="Objet 2"/>
          <p:cNvGraphicFramePr>
            <a:graphicFrameLocks noChangeAspect="1"/>
          </p:cNvGraphicFramePr>
          <p:nvPr/>
        </p:nvGraphicFramePr>
        <p:xfrm>
          <a:off x="2359025" y="1993900"/>
          <a:ext cx="2016125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Prism 6" r:id="rId6" imgW="3585871" imgH="2427078" progId="Prism6.Document">
                  <p:embed/>
                </p:oleObj>
              </mc:Choice>
              <mc:Fallback>
                <p:oleObj name="Prism 6" r:id="rId6" imgW="3585871" imgH="2427078" progId="Prism6.Document">
                  <p:embed/>
                  <p:pic>
                    <p:nvPicPr>
                      <p:cNvPr id="0" name="Obje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1993900"/>
                        <a:ext cx="2016125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t 3"/>
          <p:cNvGraphicFramePr>
            <a:graphicFrameLocks noChangeAspect="1"/>
          </p:cNvGraphicFramePr>
          <p:nvPr/>
        </p:nvGraphicFramePr>
        <p:xfrm>
          <a:off x="4427538" y="1993900"/>
          <a:ext cx="2017712" cy="136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Prism 6" r:id="rId8" imgW="3585871" imgH="2427078" progId="Prism6.Document">
                  <p:embed/>
                </p:oleObj>
              </mc:Choice>
              <mc:Fallback>
                <p:oleObj name="Prism 6" r:id="rId8" imgW="3585871" imgH="2427078" progId="Prism6.Document">
                  <p:embed/>
                  <p:pic>
                    <p:nvPicPr>
                      <p:cNvPr id="0" name="Obje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1993900"/>
                        <a:ext cx="2017712" cy="1365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12" name="Groupe 10"/>
          <p:cNvGrpSpPr>
            <a:grpSpLocks/>
          </p:cNvGrpSpPr>
          <p:nvPr/>
        </p:nvGrpSpPr>
        <p:grpSpPr bwMode="auto">
          <a:xfrm>
            <a:off x="595313" y="1984375"/>
            <a:ext cx="1855787" cy="1757363"/>
            <a:chOff x="-512557" y="-2545548"/>
            <a:chExt cx="3296478" cy="3125433"/>
          </a:xfrm>
        </p:grpSpPr>
        <p:sp>
          <p:nvSpPr>
            <p:cNvPr id="17425" name="ZoneTexte 4"/>
            <p:cNvSpPr txBox="1">
              <a:spLocks noChangeArrowheads="1"/>
            </p:cNvSpPr>
            <p:nvPr/>
          </p:nvSpPr>
          <p:spPr bwMode="auto">
            <a:xfrm>
              <a:off x="-512557" y="-131487"/>
              <a:ext cx="2368687" cy="711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fr-FR" sz="1000" b="1"/>
                <a:t>Gr1</a:t>
              </a:r>
              <a:r>
                <a:rPr lang="fr-FR" sz="1000" b="1" baseline="30000"/>
                <a:t>low</a:t>
              </a:r>
              <a:r>
                <a:rPr lang="fr-FR" sz="1000" b="1"/>
                <a:t> monocytes (%CD45)</a:t>
              </a:r>
            </a:p>
          </p:txBody>
        </p:sp>
        <p:sp>
          <p:nvSpPr>
            <p:cNvPr id="17426" name="ZoneTexte 5"/>
            <p:cNvSpPr txBox="1">
              <a:spLocks noChangeArrowheads="1"/>
            </p:cNvSpPr>
            <p:nvPr/>
          </p:nvSpPr>
          <p:spPr bwMode="auto">
            <a:xfrm rot="-5400000">
              <a:off x="1511121" y="-1710356"/>
              <a:ext cx="2107991" cy="437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fr-FR" sz="1000" b="1"/>
                <a:t>Bodyweight (g)</a:t>
              </a:r>
            </a:p>
          </p:txBody>
        </p:sp>
      </p:grpSp>
      <p:sp>
        <p:nvSpPr>
          <p:cNvPr id="17413" name="ZoneTexte 4"/>
          <p:cNvSpPr txBox="1">
            <a:spLocks noChangeArrowheads="1"/>
          </p:cNvSpPr>
          <p:nvPr/>
        </p:nvSpPr>
        <p:spPr bwMode="auto">
          <a:xfrm>
            <a:off x="4767263" y="3314700"/>
            <a:ext cx="1344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000" b="1"/>
              <a:t>Gr1</a:t>
            </a:r>
            <a:r>
              <a:rPr lang="fr-FR" sz="1000" b="1" baseline="30000"/>
              <a:t>low</a:t>
            </a:r>
            <a:r>
              <a:rPr lang="fr-FR" sz="1000" b="1"/>
              <a:t> monocytes (%CD45)</a:t>
            </a:r>
          </a:p>
        </p:txBody>
      </p:sp>
      <p:sp>
        <p:nvSpPr>
          <p:cNvPr id="17414" name="ZoneTexte 4"/>
          <p:cNvSpPr txBox="1">
            <a:spLocks noChangeArrowheads="1"/>
          </p:cNvSpPr>
          <p:nvPr/>
        </p:nvSpPr>
        <p:spPr bwMode="auto">
          <a:xfrm>
            <a:off x="2749550" y="3314700"/>
            <a:ext cx="130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000" b="1"/>
              <a:t>Gr1</a:t>
            </a:r>
            <a:r>
              <a:rPr lang="fr-FR" sz="1000" b="1" baseline="30000"/>
              <a:t>low</a:t>
            </a:r>
            <a:r>
              <a:rPr lang="fr-FR" sz="1000" b="1"/>
              <a:t> monocytes (%CD45)</a:t>
            </a:r>
          </a:p>
        </p:txBody>
      </p:sp>
      <p:sp>
        <p:nvSpPr>
          <p:cNvPr id="17415" name="ZoneTexte 5"/>
          <p:cNvSpPr txBox="1">
            <a:spLocks noChangeArrowheads="1"/>
          </p:cNvSpPr>
          <p:nvPr/>
        </p:nvSpPr>
        <p:spPr bwMode="auto">
          <a:xfrm rot="-5400000">
            <a:off x="-348456" y="2456657"/>
            <a:ext cx="1181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000" b="1"/>
              <a:t>Bodyweight (g)</a:t>
            </a:r>
          </a:p>
        </p:txBody>
      </p:sp>
      <p:sp>
        <p:nvSpPr>
          <p:cNvPr id="17416" name="ZoneTexte 5"/>
          <p:cNvSpPr txBox="1">
            <a:spLocks noChangeArrowheads="1"/>
          </p:cNvSpPr>
          <p:nvPr/>
        </p:nvSpPr>
        <p:spPr bwMode="auto">
          <a:xfrm rot="-5400000">
            <a:off x="3820318" y="2424907"/>
            <a:ext cx="11858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000" b="1"/>
              <a:t>Bodyweight (g)</a:t>
            </a:r>
          </a:p>
        </p:txBody>
      </p:sp>
      <p:sp>
        <p:nvSpPr>
          <p:cNvPr id="17417" name="Rectangle 136"/>
          <p:cNvSpPr>
            <a:spLocks noChangeArrowheads="1"/>
          </p:cNvSpPr>
          <p:nvPr/>
        </p:nvSpPr>
        <p:spPr bwMode="auto">
          <a:xfrm>
            <a:off x="4797425" y="2046288"/>
            <a:ext cx="6238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800"/>
              <a:t>r</a:t>
            </a:r>
            <a:r>
              <a:rPr lang="fr-FR" sz="800" baseline="30000"/>
              <a:t>2</a:t>
            </a:r>
            <a:r>
              <a:rPr lang="fr-FR" sz="800"/>
              <a:t>=0.41</a:t>
            </a:r>
          </a:p>
          <a:p>
            <a:r>
              <a:rPr lang="fr-FR" sz="800"/>
              <a:t>p&lt;0.0001</a:t>
            </a:r>
          </a:p>
        </p:txBody>
      </p:sp>
      <p:sp>
        <p:nvSpPr>
          <p:cNvPr id="17418" name="Rectangle 136"/>
          <p:cNvSpPr>
            <a:spLocks noChangeArrowheads="1"/>
          </p:cNvSpPr>
          <p:nvPr/>
        </p:nvSpPr>
        <p:spPr bwMode="auto">
          <a:xfrm>
            <a:off x="2779713" y="2052638"/>
            <a:ext cx="6238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800"/>
              <a:t>r</a:t>
            </a:r>
            <a:r>
              <a:rPr lang="fr-FR" sz="800" baseline="30000"/>
              <a:t>2</a:t>
            </a:r>
            <a:r>
              <a:rPr lang="fr-FR" sz="800"/>
              <a:t>=0.53</a:t>
            </a:r>
          </a:p>
          <a:p>
            <a:pPr eaLnBrk="1" hangingPunct="1"/>
            <a:r>
              <a:rPr lang="fr-FR" sz="800"/>
              <a:t>p=0.0032</a:t>
            </a:r>
          </a:p>
        </p:txBody>
      </p:sp>
      <p:sp>
        <p:nvSpPr>
          <p:cNvPr id="17419" name="Rectangle 136"/>
          <p:cNvSpPr>
            <a:spLocks noChangeArrowheads="1"/>
          </p:cNvSpPr>
          <p:nvPr/>
        </p:nvSpPr>
        <p:spPr bwMode="auto">
          <a:xfrm>
            <a:off x="611188" y="2046288"/>
            <a:ext cx="523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sz="800"/>
              <a:t>r</a:t>
            </a:r>
            <a:r>
              <a:rPr lang="fr-FR" sz="800" baseline="30000"/>
              <a:t>2</a:t>
            </a:r>
            <a:r>
              <a:rPr lang="fr-FR" sz="800"/>
              <a:t>=0.24</a:t>
            </a:r>
          </a:p>
          <a:p>
            <a:pPr eaLnBrk="1" hangingPunct="1"/>
            <a:r>
              <a:rPr lang="fr-FR" sz="800"/>
              <a:t>p=0.03</a:t>
            </a:r>
          </a:p>
        </p:txBody>
      </p:sp>
      <p:sp>
        <p:nvSpPr>
          <p:cNvPr id="17420" name="ZoneTexte 29"/>
          <p:cNvSpPr txBox="1">
            <a:spLocks noChangeArrowheads="1"/>
          </p:cNvSpPr>
          <p:nvPr/>
        </p:nvSpPr>
        <p:spPr bwMode="auto">
          <a:xfrm>
            <a:off x="993775" y="1914525"/>
            <a:ext cx="184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sz="1000" b="1"/>
          </a:p>
        </p:txBody>
      </p:sp>
      <p:sp>
        <p:nvSpPr>
          <p:cNvPr id="17421" name="ZoneTexte 31"/>
          <p:cNvSpPr txBox="1">
            <a:spLocks noChangeArrowheads="1"/>
          </p:cNvSpPr>
          <p:nvPr/>
        </p:nvSpPr>
        <p:spPr bwMode="auto">
          <a:xfrm>
            <a:off x="119063" y="3810000"/>
            <a:ext cx="6537325" cy="197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/>
            <a:r>
              <a:rPr lang="fr-FR" sz="1100" b="1" u="sng"/>
              <a:t>Supplemental Figure 2</a:t>
            </a:r>
            <a:r>
              <a:rPr lang="fr-FR" sz="1100"/>
              <a:t>: Correlation between the rate of Gr1</a:t>
            </a:r>
            <a:r>
              <a:rPr lang="fr-FR" sz="1100" baseline="30000"/>
              <a:t>low </a:t>
            </a:r>
            <a:r>
              <a:rPr lang="fr-FR" sz="1100"/>
              <a:t>monocytes and bodyweight in mice totally deficient for CX3CR1 or </a:t>
            </a:r>
            <a:r>
              <a:rPr lang="en-US" sz="1100"/>
              <a:t>deficient for CX3CR1 in the hematopoietic compartment</a:t>
            </a:r>
          </a:p>
          <a:p>
            <a:pPr algn="just"/>
            <a:r>
              <a:rPr lang="en-US" sz="1100"/>
              <a:t> </a:t>
            </a:r>
            <a:endParaRPr lang="fr-FR" sz="1100"/>
          </a:p>
          <a:p>
            <a:pPr algn="just"/>
            <a:r>
              <a:rPr lang="fr-FR" sz="1100" b="1"/>
              <a:t>A</a:t>
            </a:r>
            <a:r>
              <a:rPr lang="fr-FR" sz="1100"/>
              <a:t>: </a:t>
            </a:r>
            <a:r>
              <a:rPr lang="en-US" sz="1100"/>
              <a:t>Correlation between BW and the rate of circulating Gr1</a:t>
            </a:r>
            <a:r>
              <a:rPr lang="en-US" sz="1100" baseline="30000"/>
              <a:t>low</a:t>
            </a:r>
            <a:r>
              <a:rPr lang="en-US" sz="1100"/>
              <a:t> monocytes (%CD45) in mice </a:t>
            </a:r>
            <a:r>
              <a:rPr lang="en-US" sz="1100" b="1"/>
              <a:t>deficient for CX3CR1 in the hematopoietic compartment </a:t>
            </a:r>
            <a:r>
              <a:rPr lang="en-US" sz="1100"/>
              <a:t>(recipients of CX3CR1</a:t>
            </a:r>
            <a:r>
              <a:rPr lang="en-US" sz="1100" baseline="30000"/>
              <a:t>-/-</a:t>
            </a:r>
            <a:r>
              <a:rPr lang="en-US" sz="1100"/>
              <a:t> BM) and their controls (recipients of WT BM) fed a HFD (n=18 mice). </a:t>
            </a:r>
          </a:p>
          <a:p>
            <a:pPr algn="just"/>
            <a:r>
              <a:rPr lang="fr-FR" sz="1100" b="1"/>
              <a:t>B</a:t>
            </a:r>
            <a:r>
              <a:rPr lang="fr-FR" sz="1100"/>
              <a:t>: </a:t>
            </a:r>
            <a:r>
              <a:rPr lang="en-US" sz="1100"/>
              <a:t>Correlation between BW and the rate of circulating Gr1</a:t>
            </a:r>
            <a:r>
              <a:rPr lang="en-US" sz="1100" baseline="30000"/>
              <a:t>low</a:t>
            </a:r>
            <a:r>
              <a:rPr lang="en-US" sz="1100"/>
              <a:t> monocytes (%CD45) </a:t>
            </a:r>
            <a:r>
              <a:rPr lang="en-US" sz="1100" b="1"/>
              <a:t>in mice totally deficient for CX3CR1 </a:t>
            </a:r>
            <a:r>
              <a:rPr lang="en-US" sz="1100"/>
              <a:t>(CX3CR1</a:t>
            </a:r>
            <a:r>
              <a:rPr lang="en-US" sz="1100" baseline="30000"/>
              <a:t>-/-</a:t>
            </a:r>
            <a:r>
              <a:rPr lang="en-US" sz="1100"/>
              <a:t> mice) and their controls fed a HFD (n=14 mice). </a:t>
            </a:r>
          </a:p>
          <a:p>
            <a:pPr algn="just"/>
            <a:r>
              <a:rPr lang="fr-FR" sz="1100" b="1"/>
              <a:t>C</a:t>
            </a:r>
            <a:r>
              <a:rPr lang="fr-FR" sz="1100"/>
              <a:t>: </a:t>
            </a:r>
            <a:r>
              <a:rPr lang="en-US" sz="1100"/>
              <a:t>Correlation between BW and the rate of circulating Gr1</a:t>
            </a:r>
            <a:r>
              <a:rPr lang="en-US" sz="1100" baseline="30000"/>
              <a:t>low</a:t>
            </a:r>
            <a:r>
              <a:rPr lang="en-US" sz="1100"/>
              <a:t> monocytes (%CD45) in all mice deficient for CX3CR1 (totally or in the hematopoietic compartment) and their controls fed a HFD (n=32 mice). </a:t>
            </a:r>
          </a:p>
          <a:p>
            <a:pPr algn="just"/>
            <a:endParaRPr lang="fr-FR" sz="1200"/>
          </a:p>
        </p:txBody>
      </p:sp>
      <p:sp>
        <p:nvSpPr>
          <p:cNvPr id="17422" name="ZoneTexte 32"/>
          <p:cNvSpPr txBox="1">
            <a:spLocks noChangeArrowheads="1"/>
          </p:cNvSpPr>
          <p:nvPr/>
        </p:nvSpPr>
        <p:spPr bwMode="auto">
          <a:xfrm>
            <a:off x="4378325" y="1747838"/>
            <a:ext cx="2778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fr-FR" sz="1000" b="1"/>
              <a:t>C</a:t>
            </a:r>
          </a:p>
        </p:txBody>
      </p:sp>
      <p:sp>
        <p:nvSpPr>
          <p:cNvPr id="17423" name="ZoneTexte 33"/>
          <p:cNvSpPr txBox="1">
            <a:spLocks noChangeArrowheads="1"/>
          </p:cNvSpPr>
          <p:nvPr/>
        </p:nvSpPr>
        <p:spPr bwMode="auto">
          <a:xfrm>
            <a:off x="2324100" y="1743075"/>
            <a:ext cx="2778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fr-FR" sz="1000" b="1"/>
              <a:t>B</a:t>
            </a:r>
          </a:p>
        </p:txBody>
      </p:sp>
      <p:sp>
        <p:nvSpPr>
          <p:cNvPr id="17424" name="ZoneTexte 34"/>
          <p:cNvSpPr txBox="1">
            <a:spLocks noChangeArrowheads="1"/>
          </p:cNvSpPr>
          <p:nvPr/>
        </p:nvSpPr>
        <p:spPr bwMode="auto">
          <a:xfrm>
            <a:off x="169863" y="1779588"/>
            <a:ext cx="277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fr-FR" sz="1000" b="1"/>
              <a:t>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Object 3"/>
          <p:cNvGraphicFramePr>
            <a:graphicFrameLocks noChangeAspect="1"/>
          </p:cNvGraphicFramePr>
          <p:nvPr/>
        </p:nvGraphicFramePr>
        <p:xfrm>
          <a:off x="1787525" y="1760538"/>
          <a:ext cx="3586163" cy="242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Prism 5" r:id="rId4" imgW="3585871" imgH="2427078" progId="Prism5.Document">
                  <p:embed/>
                </p:oleObj>
              </mc:Choice>
              <mc:Fallback>
                <p:oleObj name="Prism 5" r:id="rId4" imgW="3585871" imgH="2427078" progId="Prism5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7525" y="1760538"/>
                        <a:ext cx="3586163" cy="2427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8" name="ZoneTexte 4"/>
          <p:cNvSpPr txBox="1">
            <a:spLocks noChangeArrowheads="1"/>
          </p:cNvSpPr>
          <p:nvPr/>
        </p:nvSpPr>
        <p:spPr bwMode="auto">
          <a:xfrm>
            <a:off x="2674938" y="4097338"/>
            <a:ext cx="18875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000" b="1"/>
              <a:t>Gr1</a:t>
            </a:r>
            <a:r>
              <a:rPr lang="fr-FR" sz="1000" b="1" baseline="30000"/>
              <a:t>high</a:t>
            </a:r>
            <a:r>
              <a:rPr lang="fr-FR" sz="1000" b="1"/>
              <a:t> monocytes (%CD45)</a:t>
            </a:r>
          </a:p>
        </p:txBody>
      </p:sp>
      <p:sp>
        <p:nvSpPr>
          <p:cNvPr id="19459" name="ZoneTexte 5"/>
          <p:cNvSpPr txBox="1">
            <a:spLocks noChangeArrowheads="1"/>
          </p:cNvSpPr>
          <p:nvPr/>
        </p:nvSpPr>
        <p:spPr bwMode="auto">
          <a:xfrm rot="-5400000">
            <a:off x="923132" y="2674143"/>
            <a:ext cx="1752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fr-FR" sz="1000" b="1"/>
              <a:t>Bodyweight (g)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152400" y="4572000"/>
            <a:ext cx="65532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sz="1100" b="1" u="sng"/>
              <a:t>Supplemental Figure 3: </a:t>
            </a:r>
            <a:r>
              <a:rPr lang="en-US" sz="1100"/>
              <a:t>Correlation between bodyweight and the rate of circulating Gr1</a:t>
            </a:r>
            <a:r>
              <a:rPr lang="en-US" sz="1100" baseline="30000"/>
              <a:t>high</a:t>
            </a:r>
            <a:r>
              <a:rPr lang="en-US" sz="1100"/>
              <a:t> monocytes (% CD45) in mice deficient for CX3CR1 (CX3CR1</a:t>
            </a:r>
            <a:r>
              <a:rPr lang="en-US" sz="1100" baseline="30000"/>
              <a:t>-/-</a:t>
            </a:r>
            <a:r>
              <a:rPr lang="en-US" sz="1100"/>
              <a:t> and recipients of CX3CR1</a:t>
            </a:r>
            <a:r>
              <a:rPr lang="en-US" sz="1100" baseline="30000"/>
              <a:t>-/-</a:t>
            </a:r>
            <a:r>
              <a:rPr lang="en-US" sz="1100"/>
              <a:t> BM) and their controls (respectively C57Bl/6 and controls BM) fed a HFD (r=0.2, p=0.1, n=31 mice). </a:t>
            </a:r>
            <a:endParaRPr lang="fr-FR" sz="1100"/>
          </a:p>
        </p:txBody>
      </p:sp>
      <p:sp>
        <p:nvSpPr>
          <p:cNvPr id="19461" name="Rectangle 137"/>
          <p:cNvSpPr>
            <a:spLocks noChangeArrowheads="1"/>
          </p:cNvSpPr>
          <p:nvPr/>
        </p:nvSpPr>
        <p:spPr bwMode="auto">
          <a:xfrm>
            <a:off x="4724400" y="2795588"/>
            <a:ext cx="514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fr-FR" sz="1000" b="1"/>
              <a:t>r=0.2</a:t>
            </a:r>
          </a:p>
          <a:p>
            <a:pPr eaLnBrk="1" hangingPunct="1"/>
            <a:r>
              <a:rPr lang="fr-FR" sz="1000" b="1"/>
              <a:t>p=0.1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ZoneTexte 5"/>
          <p:cNvSpPr txBox="1">
            <a:spLocks noChangeArrowheads="1"/>
          </p:cNvSpPr>
          <p:nvPr/>
        </p:nvSpPr>
        <p:spPr bwMode="auto">
          <a:xfrm>
            <a:off x="228600" y="4137025"/>
            <a:ext cx="63960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/>
            <a:r>
              <a:rPr lang="fr-FR" sz="1100" b="1" u="sng"/>
              <a:t>Supplemental Figure 4: </a:t>
            </a:r>
            <a:r>
              <a:rPr lang="fr-FR" sz="1100" b="1"/>
              <a:t>Adipose tissue weights of mice transplanted with CX3CR1</a:t>
            </a:r>
            <a:r>
              <a:rPr lang="fr-FR" sz="1100" b="1" baseline="30000"/>
              <a:t>-/-</a:t>
            </a:r>
            <a:r>
              <a:rPr lang="fr-FR" sz="1100" b="1"/>
              <a:t> BM or CD11c-hBcl2 BM and adipocyte size of mice transplanted with CD11c-hBcl2 BM </a:t>
            </a:r>
          </a:p>
          <a:p>
            <a:pPr algn="just"/>
            <a:r>
              <a:rPr lang="fr-FR" sz="1100" b="1"/>
              <a:t>(A)</a:t>
            </a:r>
            <a:r>
              <a:rPr lang="fr-FR" sz="1100"/>
              <a:t>: AT weights of recipient mice of CX3CR1</a:t>
            </a:r>
            <a:r>
              <a:rPr lang="fr-FR" sz="1100" baseline="30000"/>
              <a:t>-/-</a:t>
            </a:r>
            <a:r>
              <a:rPr lang="fr-FR" sz="1100"/>
              <a:t> BM or WT BM after 22 weeks of HFD with 60%Kcal from fat. </a:t>
            </a:r>
            <a:r>
              <a:rPr lang="fr-FR" sz="1100" b="1"/>
              <a:t>(B)</a:t>
            </a:r>
            <a:r>
              <a:rPr lang="fr-FR" sz="1100"/>
              <a:t>: AT weights of recipient mice of CD11c-hBcl2 BM or WT BM after 22 weeks of HFD with 60%Kcal from fat. </a:t>
            </a:r>
            <a:r>
              <a:rPr lang="fr-FR" sz="1100" b="1"/>
              <a:t>(C): </a:t>
            </a:r>
            <a:r>
              <a:rPr lang="en-US" sz="1100"/>
              <a:t>Adipocyte size in </a:t>
            </a:r>
            <a:r>
              <a:rPr lang="fr-FR" sz="1100"/>
              <a:t>recipient mice of CD11c-hBcl2 BM fed a HFD for 12 weeks</a:t>
            </a:r>
            <a:r>
              <a:rPr lang="en-US" sz="1100"/>
              <a:t>; *** p&lt;0.001. </a:t>
            </a:r>
            <a:r>
              <a:rPr lang="fr-FR" sz="1100"/>
              <a:t>WAT= white adipose tissue, SC= subcuteanous.</a:t>
            </a:r>
          </a:p>
        </p:txBody>
      </p:sp>
      <p:grpSp>
        <p:nvGrpSpPr>
          <p:cNvPr id="21506" name="Groupe 1"/>
          <p:cNvGrpSpPr>
            <a:grpSpLocks/>
          </p:cNvGrpSpPr>
          <p:nvPr/>
        </p:nvGrpSpPr>
        <p:grpSpPr bwMode="auto">
          <a:xfrm>
            <a:off x="2562225" y="898525"/>
            <a:ext cx="3667125" cy="2755900"/>
            <a:chOff x="-114008" y="1734621"/>
            <a:chExt cx="3666833" cy="2754829"/>
          </a:xfrm>
        </p:grpSpPr>
        <p:graphicFrame>
          <p:nvGraphicFramePr>
            <p:cNvPr id="21516" name="Objet 4"/>
            <p:cNvGraphicFramePr>
              <a:graphicFrameLocks noChangeAspect="1"/>
            </p:cNvGraphicFramePr>
            <p:nvPr/>
          </p:nvGraphicFramePr>
          <p:xfrm>
            <a:off x="234950" y="1735138"/>
            <a:ext cx="3162300" cy="254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7" name="Prism 6" r:id="rId3" imgW="3155869" imgH="2200181" progId="Prism6.Document">
                    <p:embed/>
                  </p:oleObj>
                </mc:Choice>
                <mc:Fallback>
                  <p:oleObj name="Prism 6" r:id="rId3" imgW="3155869" imgH="2200181" progId="Prism6.Document">
                    <p:embed/>
                    <p:pic>
                      <p:nvPicPr>
                        <p:cNvPr id="0" name="Obje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950" y="1735138"/>
                          <a:ext cx="3162300" cy="254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7" name="ZoneTexte 6"/>
            <p:cNvSpPr txBox="1">
              <a:spLocks noChangeArrowheads="1"/>
            </p:cNvSpPr>
            <p:nvPr/>
          </p:nvSpPr>
          <p:spPr bwMode="auto">
            <a:xfrm rot="-5400000">
              <a:off x="-686593" y="2856706"/>
              <a:ext cx="17589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Adipose tissue weight (g)</a:t>
              </a:r>
            </a:p>
          </p:txBody>
        </p:sp>
        <p:sp>
          <p:nvSpPr>
            <p:cNvPr id="21518" name="ZoneTexte 7"/>
            <p:cNvSpPr txBox="1">
              <a:spLocks noChangeArrowheads="1"/>
            </p:cNvSpPr>
            <p:nvPr/>
          </p:nvSpPr>
          <p:spPr bwMode="auto">
            <a:xfrm>
              <a:off x="546100" y="4197350"/>
              <a:ext cx="850900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Total WAT</a:t>
              </a:r>
            </a:p>
          </p:txBody>
        </p:sp>
        <p:sp>
          <p:nvSpPr>
            <p:cNvPr id="21519" name="ZoneTexte 8"/>
            <p:cNvSpPr txBox="1">
              <a:spLocks noChangeArrowheads="1"/>
            </p:cNvSpPr>
            <p:nvPr/>
          </p:nvSpPr>
          <p:spPr bwMode="auto">
            <a:xfrm>
              <a:off x="1538288" y="4202113"/>
              <a:ext cx="735012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SC WAT</a:t>
              </a:r>
            </a:p>
          </p:txBody>
        </p:sp>
        <p:sp>
          <p:nvSpPr>
            <p:cNvPr id="21520" name="ZoneTexte 9"/>
            <p:cNvSpPr txBox="1">
              <a:spLocks noChangeArrowheads="1"/>
            </p:cNvSpPr>
            <p:nvPr/>
          </p:nvSpPr>
          <p:spPr bwMode="auto">
            <a:xfrm>
              <a:off x="2276475" y="4227513"/>
              <a:ext cx="1276350" cy="26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perigonadal WAT</a:t>
              </a:r>
            </a:p>
          </p:txBody>
        </p:sp>
        <p:grpSp>
          <p:nvGrpSpPr>
            <p:cNvPr id="21521" name="Group 137"/>
            <p:cNvGrpSpPr>
              <a:grpSpLocks/>
            </p:cNvGrpSpPr>
            <p:nvPr/>
          </p:nvGrpSpPr>
          <p:grpSpPr bwMode="auto">
            <a:xfrm>
              <a:off x="1538287" y="2219325"/>
              <a:ext cx="1615112" cy="527224"/>
              <a:chOff x="3028" y="131"/>
              <a:chExt cx="704" cy="319"/>
            </a:xfrm>
          </p:grpSpPr>
          <p:sp>
            <p:nvSpPr>
              <p:cNvPr id="12" name="Rectangle 24"/>
              <p:cNvSpPr>
                <a:spLocks noChangeArrowheads="1"/>
              </p:cNvSpPr>
              <p:nvPr/>
            </p:nvSpPr>
            <p:spPr bwMode="auto">
              <a:xfrm>
                <a:off x="3031" y="340"/>
                <a:ext cx="96" cy="69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defRPr/>
                </a:pPr>
                <a:endParaRPr lang="fr-FR" sz="1100">
                  <a:solidFill>
                    <a:schemeClr val="bg2"/>
                  </a:solidFill>
                  <a:latin typeface="Arial" charset="0"/>
                  <a:ea typeface="+mn-ea"/>
                </a:endParaRPr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3028" y="205"/>
                <a:ext cx="96" cy="72"/>
              </a:xfrm>
              <a:prstGeom prst="rect">
                <a:avLst/>
              </a:prstGeom>
              <a:solidFill>
                <a:srgbClr val="FFFFFF"/>
              </a:solidFill>
              <a:ln w="12700" algn="ctr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 eaLnBrk="1" hangingPunct="1">
                  <a:defRPr/>
                </a:pPr>
                <a:endParaRPr lang="fr-FR" sz="110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25" name="ZoneTexte 26"/>
              <p:cNvSpPr txBox="1">
                <a:spLocks noChangeArrowheads="1"/>
              </p:cNvSpPr>
              <p:nvPr/>
            </p:nvSpPr>
            <p:spPr bwMode="auto">
              <a:xfrm>
                <a:off x="3114" y="292"/>
                <a:ext cx="618" cy="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/>
                <a:r>
                  <a:rPr lang="fr-FR" sz="1100"/>
                  <a:t>CD11c-hBcl2 donor</a:t>
                </a:r>
              </a:p>
            </p:txBody>
          </p:sp>
          <p:sp>
            <p:nvSpPr>
              <p:cNvPr id="21526" name="ZoneTexte 27"/>
              <p:cNvSpPr txBox="1">
                <a:spLocks noChangeArrowheads="1"/>
              </p:cNvSpPr>
              <p:nvPr/>
            </p:nvSpPr>
            <p:spPr bwMode="auto">
              <a:xfrm>
                <a:off x="3109" y="131"/>
                <a:ext cx="350" cy="1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fr-FR" sz="1100"/>
                  <a:t>WT donor</a:t>
                </a:r>
              </a:p>
            </p:txBody>
          </p:sp>
        </p:grpSp>
        <p:sp>
          <p:nvSpPr>
            <p:cNvPr id="21522" name="ZoneTexte 27"/>
            <p:cNvSpPr txBox="1">
              <a:spLocks noChangeArrowheads="1"/>
            </p:cNvSpPr>
            <p:nvPr/>
          </p:nvSpPr>
          <p:spPr bwMode="auto">
            <a:xfrm>
              <a:off x="-114008" y="1734621"/>
              <a:ext cx="3556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fr-FR" sz="1800" b="1"/>
                <a:t>B</a:t>
              </a:r>
            </a:p>
          </p:txBody>
        </p:sp>
      </p:grpSp>
      <p:grpSp>
        <p:nvGrpSpPr>
          <p:cNvPr id="21507" name="Groupe 5"/>
          <p:cNvGrpSpPr>
            <a:grpSpLocks/>
          </p:cNvGrpSpPr>
          <p:nvPr/>
        </p:nvGrpSpPr>
        <p:grpSpPr bwMode="auto">
          <a:xfrm>
            <a:off x="477838" y="681038"/>
            <a:ext cx="2238375" cy="3003550"/>
            <a:chOff x="5420917" y="3986384"/>
            <a:chExt cx="2238375" cy="3003380"/>
          </a:xfrm>
        </p:grpSpPr>
        <p:sp>
          <p:nvSpPr>
            <p:cNvPr id="21508" name="ZoneTexte 38"/>
            <p:cNvSpPr txBox="1">
              <a:spLocks noChangeArrowheads="1"/>
            </p:cNvSpPr>
            <p:nvPr/>
          </p:nvSpPr>
          <p:spPr bwMode="auto">
            <a:xfrm rot="16200000" flipH="1">
              <a:off x="4345386" y="5102397"/>
              <a:ext cx="2492375" cy="26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fr-FR" sz="1100"/>
                <a:t>Adipocyte size (µm)</a:t>
              </a:r>
            </a:p>
          </p:txBody>
        </p:sp>
        <p:grpSp>
          <p:nvGrpSpPr>
            <p:cNvPr id="21509" name="Groupe 4"/>
            <p:cNvGrpSpPr>
              <a:grpSpLocks/>
            </p:cNvGrpSpPr>
            <p:nvPr/>
          </p:nvGrpSpPr>
          <p:grpSpPr bwMode="auto">
            <a:xfrm>
              <a:off x="5420917" y="4214814"/>
              <a:ext cx="2238375" cy="2774950"/>
              <a:chOff x="125413" y="4311650"/>
              <a:chExt cx="2238375" cy="2774950"/>
            </a:xfrm>
          </p:grpSpPr>
          <p:graphicFrame>
            <p:nvGraphicFramePr>
              <p:cNvPr id="21510" name="Objet 26"/>
              <p:cNvGraphicFramePr>
                <a:graphicFrameLocks noChangeAspect="1"/>
              </p:cNvGraphicFramePr>
              <p:nvPr/>
            </p:nvGraphicFramePr>
            <p:xfrm>
              <a:off x="209550" y="4514850"/>
              <a:ext cx="1947863" cy="2197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528" name="Prism 6" r:id="rId5" imgW="1948334" imgH="2198380" progId="Prism6.Document">
                      <p:embed/>
                    </p:oleObj>
                  </mc:Choice>
                  <mc:Fallback>
                    <p:oleObj name="Prism 6" r:id="rId5" imgW="1948334" imgH="2198380" progId="Prism6.Document">
                      <p:embed/>
                      <p:pic>
                        <p:nvPicPr>
                          <p:cNvPr id="0" name="Obje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9550" y="4514850"/>
                            <a:ext cx="1947863" cy="21971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511" name="Rectangle 1"/>
              <p:cNvSpPr>
                <a:spLocks noChangeArrowheads="1"/>
              </p:cNvSpPr>
              <p:nvPr/>
            </p:nvSpPr>
            <p:spPr bwMode="auto">
              <a:xfrm>
                <a:off x="762000" y="6630987"/>
                <a:ext cx="544513" cy="430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just" eaLnBrk="1" hangingPunct="1"/>
                <a:r>
                  <a:rPr lang="fr-FR" sz="1100"/>
                  <a:t>WT </a:t>
                </a:r>
              </a:p>
              <a:p>
                <a:pPr algn="just" eaLnBrk="1" hangingPunct="1"/>
                <a:r>
                  <a:rPr lang="fr-FR" sz="1100"/>
                  <a:t>donor</a:t>
                </a:r>
              </a:p>
            </p:txBody>
          </p:sp>
          <p:sp>
            <p:nvSpPr>
              <p:cNvPr id="21512" name="Rectangle 2"/>
              <p:cNvSpPr>
                <a:spLocks noChangeArrowheads="1"/>
              </p:cNvSpPr>
              <p:nvPr/>
            </p:nvSpPr>
            <p:spPr bwMode="auto">
              <a:xfrm>
                <a:off x="1306513" y="6656387"/>
                <a:ext cx="1057275" cy="430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fr-FR" sz="1100"/>
                  <a:t>CD11c-hBcl2 </a:t>
                </a:r>
              </a:p>
              <a:p>
                <a:pPr algn="ctr" eaLnBrk="1" hangingPunct="1"/>
                <a:r>
                  <a:rPr lang="fr-FR" sz="1100"/>
                  <a:t>donor</a:t>
                </a:r>
              </a:p>
            </p:txBody>
          </p:sp>
          <p:sp>
            <p:nvSpPr>
              <p:cNvPr id="21513" name="ZoneTexte 27"/>
              <p:cNvSpPr txBox="1">
                <a:spLocks noChangeArrowheads="1"/>
              </p:cNvSpPr>
              <p:nvPr/>
            </p:nvSpPr>
            <p:spPr bwMode="auto">
              <a:xfrm>
                <a:off x="125413" y="4311650"/>
                <a:ext cx="355600" cy="369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ctr"/>
                <a:r>
                  <a:rPr lang="fr-FR" sz="1800" b="1"/>
                  <a:t>A</a:t>
                </a:r>
              </a:p>
            </p:txBody>
          </p:sp>
          <p:cxnSp>
            <p:nvCxnSpPr>
              <p:cNvPr id="3" name="Connecteur droit 2"/>
              <p:cNvCxnSpPr/>
              <p:nvPr/>
            </p:nvCxnSpPr>
            <p:spPr>
              <a:xfrm>
                <a:off x="1066800" y="5015029"/>
                <a:ext cx="6096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15" name="ZoneTexte 3"/>
              <p:cNvSpPr txBox="1">
                <a:spLocks noChangeArrowheads="1"/>
              </p:cNvSpPr>
              <p:nvPr/>
            </p:nvSpPr>
            <p:spPr bwMode="auto">
              <a:xfrm>
                <a:off x="1171575" y="4805362"/>
                <a:ext cx="552450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algn="just"/>
                <a:r>
                  <a:rPr lang="fr-FR" sz="1400"/>
                  <a:t>***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29" name="Object 4"/>
          <p:cNvGraphicFramePr>
            <a:graphicFrameLocks noChangeAspect="1"/>
          </p:cNvGraphicFramePr>
          <p:nvPr/>
        </p:nvGraphicFramePr>
        <p:xfrm>
          <a:off x="152400" y="457200"/>
          <a:ext cx="2209800" cy="193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name="Prism Project" r:id="rId4" imgW="3714750" imgH="2276284" progId="Prism4.Document">
                  <p:embed/>
                </p:oleObj>
              </mc:Choice>
              <mc:Fallback>
                <p:oleObj name="Prism Project" r:id="rId4" imgW="3714750" imgH="2276284" progId="Prism4.Document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57200"/>
                        <a:ext cx="2209800" cy="193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0" name="Object 5"/>
          <p:cNvGraphicFramePr>
            <a:graphicFrameLocks noChangeAspect="1"/>
          </p:cNvGraphicFramePr>
          <p:nvPr/>
        </p:nvGraphicFramePr>
        <p:xfrm>
          <a:off x="4576763" y="433388"/>
          <a:ext cx="220980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8" name="Prism Project" r:id="rId6" imgW="3629025" imgH="2838640" progId="Prism4.Document">
                  <p:embed/>
                </p:oleObj>
              </mc:Choice>
              <mc:Fallback>
                <p:oleObj name="Prism Project" r:id="rId6" imgW="3629025" imgH="2838640" progId="Prism4.Document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6763" y="433388"/>
                        <a:ext cx="220980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2408238" y="523875"/>
          <a:ext cx="2133600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9" name="Prism Project" r:id="rId8" imgW="3524440" imgH="2486025" progId="Prism4.Document">
                  <p:embed/>
                </p:oleObj>
              </mc:Choice>
              <mc:Fallback>
                <p:oleObj name="Prism Project" r:id="rId8" imgW="3524440" imgH="2486025" progId="Prism4.Document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8238" y="523875"/>
                        <a:ext cx="2133600" cy="199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Text Box 10"/>
          <p:cNvSpPr txBox="1">
            <a:spLocks noChangeArrowheads="1"/>
          </p:cNvSpPr>
          <p:nvPr/>
        </p:nvSpPr>
        <p:spPr bwMode="auto">
          <a:xfrm>
            <a:off x="76200" y="5410200"/>
            <a:ext cx="67056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fr-FR" sz="1200" b="1" u="sng"/>
              <a:t>Supplemental Figure 5</a:t>
            </a:r>
            <a:r>
              <a:rPr lang="fr-FR" sz="1200" u="sng"/>
              <a:t>: </a:t>
            </a:r>
            <a:r>
              <a:rPr lang="fr-FR" sz="1200" b="1"/>
              <a:t>Other circulating cells in CX3CR1</a:t>
            </a:r>
            <a:r>
              <a:rPr lang="en-US" sz="1200" b="1" baseline="30000"/>
              <a:t>-/- </a:t>
            </a:r>
            <a:r>
              <a:rPr lang="fr-FR" sz="1200" b="1"/>
              <a:t> mice (CD4 T cells, activated CD4 T cells, NK cells, dendritic cells and neutrophils)</a:t>
            </a:r>
          </a:p>
          <a:p>
            <a:pPr algn="just" eaLnBrk="1" hangingPunct="1">
              <a:spcBef>
                <a:spcPct val="50000"/>
              </a:spcBef>
            </a:pPr>
            <a:r>
              <a:rPr lang="en-US" sz="1200"/>
              <a:t>(</a:t>
            </a:r>
            <a:r>
              <a:rPr lang="en-US" sz="1200" b="1"/>
              <a:t>A</a:t>
            </a:r>
            <a:r>
              <a:rPr lang="en-US" sz="1200"/>
              <a:t>) The frequency of  T lymphocytes (CD3</a:t>
            </a:r>
            <a:r>
              <a:rPr lang="en-US" sz="1200" baseline="30000"/>
              <a:t>+</a:t>
            </a:r>
            <a:r>
              <a:rPr lang="en-US" sz="1200"/>
              <a:t>, CD4</a:t>
            </a:r>
            <a:r>
              <a:rPr lang="en-US" sz="1200" baseline="30000"/>
              <a:t>+</a:t>
            </a:r>
            <a:r>
              <a:rPr lang="en-US" sz="1200"/>
              <a:t>) was determined by flow cytometry in C57Bl/6 (white histograms) or CX3CR1</a:t>
            </a:r>
            <a:r>
              <a:rPr lang="en-US" sz="1200" baseline="30000"/>
              <a:t>-/- </a:t>
            </a:r>
            <a:r>
              <a:rPr lang="en-US" sz="1200"/>
              <a:t>mice (black histograms) fed a HFD containing 60 % kcal from fat for 30 weeks, as in Figure 1. **, p&lt;0.01. n =9 mice in C57Bl/6 and n= 12 CX3CR1 </a:t>
            </a:r>
            <a:r>
              <a:rPr lang="en-US" sz="1200" baseline="30000"/>
              <a:t>-/-</a:t>
            </a:r>
            <a:r>
              <a:rPr lang="en-US" sz="1200"/>
              <a:t>. (</a:t>
            </a:r>
            <a:r>
              <a:rPr lang="en-US" sz="1200" b="1"/>
              <a:t>B</a:t>
            </a:r>
            <a:r>
              <a:rPr lang="en-US" sz="1200"/>
              <a:t>) The frequency of  activated  T lymphocytes (CD3</a:t>
            </a:r>
            <a:r>
              <a:rPr lang="en-US" sz="1200" baseline="30000"/>
              <a:t>+</a:t>
            </a:r>
            <a:r>
              <a:rPr lang="en-US" sz="1200"/>
              <a:t>, CD4</a:t>
            </a:r>
            <a:r>
              <a:rPr lang="en-US" sz="1200" baseline="30000"/>
              <a:t>+</a:t>
            </a:r>
            <a:r>
              <a:rPr lang="en-US" sz="1200"/>
              <a:t>,CD62</a:t>
            </a:r>
            <a:r>
              <a:rPr lang="en-US" sz="1200" baseline="30000"/>
              <a:t>-</a:t>
            </a:r>
            <a:r>
              <a:rPr lang="en-US" sz="1200"/>
              <a:t> and CD44</a:t>
            </a:r>
            <a:r>
              <a:rPr lang="en-US" sz="1200" baseline="30000"/>
              <a:t>high</a:t>
            </a:r>
            <a:r>
              <a:rPr lang="en-US" sz="1200"/>
              <a:t>) was determined in the same mice than in </a:t>
            </a:r>
            <a:r>
              <a:rPr lang="en-US" sz="1200" b="1"/>
              <a:t>A</a:t>
            </a:r>
            <a:r>
              <a:rPr lang="en-US" sz="1200"/>
              <a:t>. (</a:t>
            </a:r>
            <a:r>
              <a:rPr lang="en-US" sz="1200" b="1"/>
              <a:t>C</a:t>
            </a:r>
            <a:r>
              <a:rPr lang="en-US" sz="1200"/>
              <a:t>) The frequency of  circulating dendritic cells (CD11c</a:t>
            </a:r>
            <a:r>
              <a:rPr lang="en-US" sz="1200" baseline="30000"/>
              <a:t>high</a:t>
            </a:r>
            <a:r>
              <a:rPr lang="en-US" sz="1200"/>
              <a:t>, CMH-II</a:t>
            </a:r>
            <a:r>
              <a:rPr lang="en-US" sz="1200" baseline="30000"/>
              <a:t>+</a:t>
            </a:r>
            <a:r>
              <a:rPr lang="en-US" sz="1200"/>
              <a:t>, and CD115</a:t>
            </a:r>
            <a:r>
              <a:rPr lang="en-US" sz="1200" baseline="30000"/>
              <a:t>-</a:t>
            </a:r>
            <a:r>
              <a:rPr lang="en-US" sz="1200"/>
              <a:t>) was determined in the same mice than in </a:t>
            </a:r>
            <a:r>
              <a:rPr lang="en-US" sz="1200" b="1"/>
              <a:t>A</a:t>
            </a:r>
            <a:r>
              <a:rPr lang="en-US" sz="1200"/>
              <a:t>. (</a:t>
            </a:r>
            <a:r>
              <a:rPr lang="en-US" sz="1200" b="1"/>
              <a:t>D</a:t>
            </a:r>
            <a:r>
              <a:rPr lang="en-US" sz="1200"/>
              <a:t>) The frequency of circulating NK cells (NK1.1</a:t>
            </a:r>
            <a:r>
              <a:rPr lang="en-US" sz="1200" baseline="30000"/>
              <a:t>+</a:t>
            </a:r>
            <a:r>
              <a:rPr lang="en-US" sz="1200"/>
              <a:t>, CD45</a:t>
            </a:r>
            <a:r>
              <a:rPr lang="en-US" sz="1200" baseline="30000"/>
              <a:t>+</a:t>
            </a:r>
            <a:r>
              <a:rPr lang="en-US" sz="1200"/>
              <a:t>)) was determined in the same mice than in </a:t>
            </a:r>
            <a:r>
              <a:rPr lang="en-US" sz="1200" b="1"/>
              <a:t>A</a:t>
            </a:r>
            <a:r>
              <a:rPr lang="en-US" sz="1200"/>
              <a:t>. (</a:t>
            </a:r>
            <a:r>
              <a:rPr lang="en-US" sz="1200" b="1"/>
              <a:t>E</a:t>
            </a:r>
            <a:r>
              <a:rPr lang="en-US" sz="1200"/>
              <a:t>) The frequency of  circulating neutrophils (CD11b</a:t>
            </a:r>
            <a:r>
              <a:rPr lang="en-US" sz="1200" baseline="30000"/>
              <a:t>+</a:t>
            </a:r>
            <a:r>
              <a:rPr lang="en-US" sz="1200"/>
              <a:t>, Gr1</a:t>
            </a:r>
            <a:r>
              <a:rPr lang="en-US" sz="1200" baseline="30000"/>
              <a:t>high</a:t>
            </a:r>
            <a:r>
              <a:rPr lang="en-US" sz="1200"/>
              <a:t> and CD115</a:t>
            </a:r>
            <a:r>
              <a:rPr lang="en-US" sz="1200" baseline="30000"/>
              <a:t>-</a:t>
            </a:r>
            <a:r>
              <a:rPr lang="en-US" sz="1200"/>
              <a:t>) was determined in the same mice than in </a:t>
            </a:r>
            <a:r>
              <a:rPr lang="en-US" sz="1200" b="1"/>
              <a:t>A.</a:t>
            </a:r>
            <a:r>
              <a:rPr lang="en-US" sz="1200"/>
              <a:t> Plots show the mean values (±SD). </a:t>
            </a:r>
            <a:endParaRPr lang="fr-FR" sz="1200"/>
          </a:p>
          <a:p>
            <a:pPr algn="just" eaLnBrk="1" hangingPunct="1">
              <a:spcBef>
                <a:spcPct val="50000"/>
              </a:spcBef>
            </a:pPr>
            <a:endParaRPr lang="fr-FR" sz="1200"/>
          </a:p>
        </p:txBody>
      </p:sp>
      <p:graphicFrame>
        <p:nvGraphicFramePr>
          <p:cNvPr id="22533" name="Object 16"/>
          <p:cNvGraphicFramePr>
            <a:graphicFrameLocks noChangeAspect="1"/>
          </p:cNvGraphicFramePr>
          <p:nvPr/>
        </p:nvGraphicFramePr>
        <p:xfrm>
          <a:off x="2290763" y="3071813"/>
          <a:ext cx="2433637" cy="210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Prism Project" r:id="rId10" imgW="3600450" imgH="2924366" progId="Prism4.Document">
                  <p:embed/>
                </p:oleObj>
              </mc:Choice>
              <mc:Fallback>
                <p:oleObj name="Prism Project" r:id="rId10" imgW="3600450" imgH="2924366" progId="Prism4.Document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0763" y="3071813"/>
                        <a:ext cx="2433637" cy="2109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15"/>
          <p:cNvGraphicFramePr>
            <a:graphicFrameLocks noChangeAspect="1"/>
          </p:cNvGraphicFramePr>
          <p:nvPr/>
        </p:nvGraphicFramePr>
        <p:xfrm>
          <a:off x="233363" y="3048000"/>
          <a:ext cx="2184400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1" name="Prism Project" r:id="rId12" imgW="3456000" imgH="2196000" progId="Prism5.Document">
                  <p:embed/>
                </p:oleObj>
              </mc:Choice>
              <mc:Fallback>
                <p:oleObj name="Prism Project" r:id="rId12" imgW="3456000" imgH="2196000" progId="Prism5.Document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363" y="3048000"/>
                        <a:ext cx="2184400" cy="186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ZoneTexte 20"/>
          <p:cNvSpPr txBox="1">
            <a:spLocks noChangeArrowheads="1"/>
          </p:cNvSpPr>
          <p:nvPr/>
        </p:nvSpPr>
        <p:spPr bwMode="auto">
          <a:xfrm>
            <a:off x="304800" y="228600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A</a:t>
            </a:r>
          </a:p>
        </p:txBody>
      </p:sp>
      <p:sp>
        <p:nvSpPr>
          <p:cNvPr id="22536" name="ZoneTexte 21"/>
          <p:cNvSpPr txBox="1">
            <a:spLocks noChangeArrowheads="1"/>
          </p:cNvSpPr>
          <p:nvPr/>
        </p:nvSpPr>
        <p:spPr bwMode="auto">
          <a:xfrm>
            <a:off x="2239963" y="22860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B</a:t>
            </a:r>
          </a:p>
        </p:txBody>
      </p:sp>
      <p:sp>
        <p:nvSpPr>
          <p:cNvPr id="22537" name="ZoneTexte 22"/>
          <p:cNvSpPr txBox="1">
            <a:spLocks noChangeArrowheads="1"/>
          </p:cNvSpPr>
          <p:nvPr/>
        </p:nvSpPr>
        <p:spPr bwMode="auto">
          <a:xfrm>
            <a:off x="4495800" y="204788"/>
            <a:ext cx="35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C</a:t>
            </a:r>
          </a:p>
        </p:txBody>
      </p:sp>
      <p:sp>
        <p:nvSpPr>
          <p:cNvPr id="22538" name="ZoneTexte 23"/>
          <p:cNvSpPr txBox="1">
            <a:spLocks noChangeArrowheads="1"/>
          </p:cNvSpPr>
          <p:nvPr/>
        </p:nvSpPr>
        <p:spPr bwMode="auto">
          <a:xfrm>
            <a:off x="322263" y="274320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D</a:t>
            </a:r>
          </a:p>
        </p:txBody>
      </p:sp>
      <p:sp>
        <p:nvSpPr>
          <p:cNvPr id="22539" name="ZoneTexte 24"/>
          <p:cNvSpPr txBox="1">
            <a:spLocks noChangeArrowheads="1"/>
          </p:cNvSpPr>
          <p:nvPr/>
        </p:nvSpPr>
        <p:spPr bwMode="auto">
          <a:xfrm>
            <a:off x="2286000" y="2743200"/>
            <a:ext cx="354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fr-FR" sz="1800" b="1"/>
              <a:t>E</a:t>
            </a:r>
          </a:p>
        </p:txBody>
      </p:sp>
      <p:grpSp>
        <p:nvGrpSpPr>
          <p:cNvPr id="22540" name="Groupe 87"/>
          <p:cNvGrpSpPr>
            <a:grpSpLocks/>
          </p:cNvGrpSpPr>
          <p:nvPr/>
        </p:nvGrpSpPr>
        <p:grpSpPr bwMode="auto">
          <a:xfrm>
            <a:off x="4114800" y="2819400"/>
            <a:ext cx="900113" cy="441325"/>
            <a:chOff x="4991100" y="515780"/>
            <a:chExt cx="900997" cy="440884"/>
          </a:xfrm>
        </p:grpSpPr>
        <p:grpSp>
          <p:nvGrpSpPr>
            <p:cNvPr id="22541" name="Groupe 25"/>
            <p:cNvGrpSpPr>
              <a:grpSpLocks/>
            </p:cNvGrpSpPr>
            <p:nvPr/>
          </p:nvGrpSpPr>
          <p:grpSpPr bwMode="auto">
            <a:xfrm>
              <a:off x="5070478" y="515780"/>
              <a:ext cx="821619" cy="440884"/>
              <a:chOff x="6061221" y="102944"/>
              <a:chExt cx="822238" cy="441113"/>
            </a:xfrm>
          </p:grpSpPr>
          <p:sp>
            <p:nvSpPr>
              <p:cNvPr id="22545" name="ZoneTexte 28"/>
              <p:cNvSpPr txBox="1">
                <a:spLocks noChangeArrowheads="1"/>
              </p:cNvSpPr>
              <p:nvPr/>
            </p:nvSpPr>
            <p:spPr bwMode="auto">
              <a:xfrm>
                <a:off x="6061221" y="266700"/>
                <a:ext cx="822238" cy="277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fr-FR" sz="1000" b="1"/>
                  <a:t>CX3CR1 </a:t>
                </a:r>
                <a:r>
                  <a:rPr lang="fr-FR" sz="1200" b="1" baseline="30000"/>
                  <a:t>-/-</a:t>
                </a:r>
                <a:endParaRPr lang="fr-FR" sz="1200" b="1"/>
              </a:p>
            </p:txBody>
          </p:sp>
          <p:sp>
            <p:nvSpPr>
              <p:cNvPr id="22546" name="ZoneTexte 29"/>
              <p:cNvSpPr txBox="1">
                <a:spLocks noChangeArrowheads="1"/>
              </p:cNvSpPr>
              <p:nvPr/>
            </p:nvSpPr>
            <p:spPr bwMode="auto">
              <a:xfrm>
                <a:off x="6067629" y="102944"/>
                <a:ext cx="642005" cy="246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/>
                <a:r>
                  <a:rPr lang="fr-FR" sz="1000" b="1"/>
                  <a:t>Control</a:t>
                </a:r>
              </a:p>
            </p:txBody>
          </p:sp>
        </p:grpSp>
        <p:grpSp>
          <p:nvGrpSpPr>
            <p:cNvPr id="22542" name="Groupe 158"/>
            <p:cNvGrpSpPr>
              <a:grpSpLocks/>
            </p:cNvGrpSpPr>
            <p:nvPr/>
          </p:nvGrpSpPr>
          <p:grpSpPr bwMode="auto">
            <a:xfrm>
              <a:off x="4991100" y="581025"/>
              <a:ext cx="122875" cy="298459"/>
              <a:chOff x="6238875" y="381000"/>
              <a:chExt cx="122875" cy="298459"/>
            </a:xfrm>
          </p:grpSpPr>
          <p:sp>
            <p:nvSpPr>
              <p:cNvPr id="27" name="Rectangle 26"/>
              <p:cNvSpPr/>
              <p:nvPr/>
            </p:nvSpPr>
            <p:spPr bwMode="auto">
              <a:xfrm>
                <a:off x="6248409" y="561572"/>
                <a:ext cx="112824" cy="117357"/>
              </a:xfrm>
              <a:prstGeom prst="rect">
                <a:avLst/>
              </a:prstGeom>
              <a:solidFill>
                <a:schemeClr val="accent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6238875" y="380778"/>
                <a:ext cx="112824" cy="11735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481263"/>
            <a:ext cx="112077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2481263"/>
            <a:ext cx="112077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700" y="2466975"/>
            <a:ext cx="112236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2451100"/>
            <a:ext cx="1120775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4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2451100"/>
            <a:ext cx="1096962" cy="1081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295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00" y="2438400"/>
            <a:ext cx="109696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44463" y="4038600"/>
            <a:ext cx="655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/>
            <a:r>
              <a:rPr lang="en-US" sz="1200" b="1" u="sng"/>
              <a:t>Supplemental Figure 6: </a:t>
            </a:r>
            <a:r>
              <a:rPr lang="en-US" sz="1200" b="1"/>
              <a:t>Gating strategy to isolate the subpopulation of Gr1</a:t>
            </a:r>
            <a:r>
              <a:rPr lang="en-US" sz="1200" b="1" baseline="30000"/>
              <a:t>high</a:t>
            </a:r>
            <a:r>
              <a:rPr lang="en-US" sz="1200" b="1"/>
              <a:t> and Gr1</a:t>
            </a:r>
            <a:r>
              <a:rPr lang="en-US" sz="1200" b="1" baseline="30000"/>
              <a:t>low</a:t>
            </a:r>
            <a:r>
              <a:rPr lang="en-US" sz="1200" b="1"/>
              <a:t> monocytes in the blood of female mice upon HFD diet. </a:t>
            </a:r>
            <a:endParaRPr lang="fr-FR" sz="12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</TotalTime>
  <Words>986</Words>
  <Application>Microsoft Office PowerPoint</Application>
  <PresentationFormat>On-screen Show (4:3)</PresentationFormat>
  <Paragraphs>177</Paragraphs>
  <Slides>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ＭＳ Ｐゴシック</vt:lpstr>
      <vt:lpstr>Calibri</vt:lpstr>
      <vt:lpstr>Arial Unicode MS</vt:lpstr>
      <vt:lpstr>Modèle par défaut</vt:lpstr>
      <vt:lpstr>Prism 6</vt:lpstr>
      <vt:lpstr>GraphPad Prism 5 Project</vt:lpstr>
      <vt:lpstr>GraphPad Prism 6 Project</vt:lpstr>
      <vt:lpstr>GraphPad Prism 4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Piette, Lauriane</dc:creator>
  <cp:lastModifiedBy>Piette, Lauriane</cp:lastModifiedBy>
  <cp:revision>153</cp:revision>
  <cp:lastPrinted>1601-01-01T00:00:00Z</cp:lastPrinted>
  <dcterms:created xsi:type="dcterms:W3CDTF">1601-01-01T00:00:00Z</dcterms:created>
  <dcterms:modified xsi:type="dcterms:W3CDTF">2017-07-25T10:15:17Z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