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4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0"/>
  </p:notesMasterIdLst>
  <p:sldIdLst>
    <p:sldId id="333" r:id="rId2"/>
    <p:sldId id="334" r:id="rId3"/>
    <p:sldId id="320" r:id="rId4"/>
    <p:sldId id="327" r:id="rId5"/>
    <p:sldId id="312" r:id="rId6"/>
    <p:sldId id="329" r:id="rId7"/>
    <p:sldId id="331" r:id="rId8"/>
    <p:sldId id="332" r:id="rId9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1C21E2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9" autoAdjust="0"/>
    <p:restoredTop sz="96370" autoAdjust="0"/>
  </p:normalViewPr>
  <p:slideViewPr>
    <p:cSldViewPr snapToGrid="0">
      <p:cViewPr varScale="1">
        <p:scale>
          <a:sx n="88" d="100"/>
          <a:sy n="88" d="100"/>
        </p:scale>
        <p:origin x="2910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in%20vivo%209-2016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in%20vivo%209-2016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in%20vivo%209-2016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Davila\AppData\Local\Microsoft\Windows\Temporary%20Internet%20Files\Content.Outlook\CI689KRL\Sabina's%20mice%20exp%202%20-%20VOLUME%20-%20Result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Davila\AppData\Local\Microsoft\Windows\Temporary%20Internet%20Files\Content.Outlook\CI689KRL\Tumor%20Dynamics%2004212017%20exp%201-Result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in%20vivo%209-2016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2D-4304-B281-9E5AB0E8F8A8}"/>
              </c:ext>
            </c:extLst>
          </c:dPt>
          <c:errBars>
            <c:errBarType val="both"/>
            <c:errValType val="cust"/>
            <c:noEndCap val="0"/>
            <c:plus>
              <c:numRef>
                <c:f>('IL-3'!$G$49,'IL-3'!$G$31,'IL-3'!$G$37,'IL-3'!$G$43)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0.771715261248891</c:v>
                  </c:pt>
                  <c:pt idx="2">
                    <c:v>2.006713731452495</c:v>
                  </c:pt>
                  <c:pt idx="3">
                    <c:v>8.2697648764103988</c:v>
                  </c:pt>
                </c:numCache>
              </c:numRef>
            </c:plus>
            <c:minus>
              <c:numRef>
                <c:f>('IL-3'!$G$49,'IL-3'!$G$31,'IL-3'!$G$37,'IL-3'!$G$43)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0.771715261248891</c:v>
                  </c:pt>
                  <c:pt idx="2">
                    <c:v>2.006713731452495</c:v>
                  </c:pt>
                  <c:pt idx="3">
                    <c:v>8.2697648764103988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('IL-3'!$B$46,'IL-3'!$B$28,'IL-3'!$B$34,'IL-3'!$B$40)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('IL-3'!$F$49,'IL-3'!$F$31,'IL-3'!$F$37,'IL-3'!$F$43)</c:f>
              <c:numCache>
                <c:formatCode>General</c:formatCode>
                <c:ptCount val="4"/>
                <c:pt idx="0">
                  <c:v>0</c:v>
                </c:pt>
                <c:pt idx="1">
                  <c:v>13.88666666666667</c:v>
                </c:pt>
                <c:pt idx="2">
                  <c:v>15.63</c:v>
                </c:pt>
                <c:pt idx="3">
                  <c:v>65.803333333333299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2D-4304-B281-9E5AB0E8F8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4569464"/>
        <c:axId val="-2104566024"/>
      </c:barChart>
      <c:catAx>
        <c:axId val="-2104569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566024"/>
        <c:crosses val="autoZero"/>
        <c:auto val="1"/>
        <c:lblAlgn val="ctr"/>
        <c:lblOffset val="100"/>
        <c:noMultiLvlLbl val="0"/>
      </c:catAx>
      <c:valAx>
        <c:axId val="-2104566024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IL-3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56946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727474494891599"/>
          <c:y val="0.115012460369275"/>
          <c:w val="0.42756253282927298"/>
          <c:h val="0.6731382100702180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Sheet1!$C$61</c:f>
              <c:strCache>
                <c:ptCount val="1"/>
                <c:pt idx="0">
                  <c:v>801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Sheet1!$B$63:$B$70</c:f>
              <c:numCache>
                <c:formatCode>General</c:formatCode>
                <c:ptCount val="8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</c:numCache>
            </c:numRef>
          </c:xVal>
          <c:yVal>
            <c:numRef>
              <c:f>Sheet1!$G$63:$G$72</c:f>
              <c:numCache>
                <c:formatCode>General</c:formatCode>
                <c:ptCount val="10"/>
                <c:pt idx="0">
                  <c:v>0</c:v>
                </c:pt>
                <c:pt idx="1">
                  <c:v>56.226921183999998</c:v>
                </c:pt>
                <c:pt idx="2">
                  <c:v>107.780413084</c:v>
                </c:pt>
                <c:pt idx="3">
                  <c:v>943.82317550378662</c:v>
                </c:pt>
                <c:pt idx="4">
                  <c:v>1520.23897549136</c:v>
                </c:pt>
                <c:pt idx="5">
                  <c:v>2115.0284190481598</c:v>
                </c:pt>
                <c:pt idx="6">
                  <c:v>2803.4115589651201</c:v>
                </c:pt>
                <c:pt idx="7">
                  <c:v>7456.3864279968002</c:v>
                </c:pt>
                <c:pt idx="8">
                  <c:v>7069.0249880796</c:v>
                </c:pt>
                <c:pt idx="9">
                  <c:v>10163.512773162731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C17-4847-96C5-2B3A2CF6265B}"/>
            </c:ext>
          </c:extLst>
        </c:ser>
        <c:ser>
          <c:idx val="2"/>
          <c:order val="1"/>
          <c:tx>
            <c:strRef>
              <c:f>Sheet1!$H$61</c:f>
              <c:strCache>
                <c:ptCount val="1"/>
                <c:pt idx="0">
                  <c:v>803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Sheet1!$B$63:$B$70</c:f>
              <c:numCache>
                <c:formatCode>General</c:formatCode>
                <c:ptCount val="8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</c:numCache>
            </c:numRef>
          </c:xVal>
          <c:yVal>
            <c:numRef>
              <c:f>Sheet1!$L$63:$L$72</c:f>
              <c:numCache>
                <c:formatCode>General</c:formatCode>
                <c:ptCount val="10"/>
                <c:pt idx="0">
                  <c:v>0</c:v>
                </c:pt>
                <c:pt idx="1">
                  <c:v>60.095684549333242</c:v>
                </c:pt>
                <c:pt idx="2">
                  <c:v>152.82746265466659</c:v>
                </c:pt>
                <c:pt idx="3">
                  <c:v>726.90528298666663</c:v>
                </c:pt>
                <c:pt idx="4">
                  <c:v>1491.9970113019999</c:v>
                </c:pt>
                <c:pt idx="5">
                  <c:v>2409.2740110105601</c:v>
                </c:pt>
                <c:pt idx="6">
                  <c:v>6026.9229667065601</c:v>
                </c:pt>
                <c:pt idx="7">
                  <c:v>7371.9278219059197</c:v>
                </c:pt>
                <c:pt idx="8">
                  <c:v>7945.0690462944003</c:v>
                </c:pt>
                <c:pt idx="9">
                  <c:v>9221.556569197779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C17-4847-96C5-2B3A2CF6265B}"/>
            </c:ext>
          </c:extLst>
        </c:ser>
        <c:ser>
          <c:idx val="3"/>
          <c:order val="2"/>
          <c:tx>
            <c:strRef>
              <c:f>Sheet1!$M$61</c:f>
              <c:strCache>
                <c:ptCount val="1"/>
                <c:pt idx="0">
                  <c:v>806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Sheet1!$B$63:$B$76</c:f>
              <c:numCache>
                <c:formatCode>General</c:formatCode>
                <c:ptCount val="14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Sheet1!$Q$63:$Q$71</c:f>
              <c:numCache>
                <c:formatCode>General</c:formatCode>
                <c:ptCount val="9"/>
                <c:pt idx="0">
                  <c:v>0</c:v>
                </c:pt>
                <c:pt idx="1">
                  <c:v>75.444236653333405</c:v>
                </c:pt>
                <c:pt idx="2">
                  <c:v>148.24869994933329</c:v>
                </c:pt>
                <c:pt idx="3">
                  <c:v>671.01482190288004</c:v>
                </c:pt>
                <c:pt idx="4">
                  <c:v>1494.9317590164001</c:v>
                </c:pt>
                <c:pt idx="5">
                  <c:v>5103.3333188837987</c:v>
                </c:pt>
                <c:pt idx="6">
                  <c:v>6263.9369444366002</c:v>
                </c:pt>
                <c:pt idx="7">
                  <c:v>6288.7313151935996</c:v>
                </c:pt>
                <c:pt idx="8">
                  <c:v>9320.3529983027202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C17-4847-96C5-2B3A2CF6265B}"/>
            </c:ext>
          </c:extLst>
        </c:ser>
        <c:ser>
          <c:idx val="4"/>
          <c:order val="3"/>
          <c:tx>
            <c:strRef>
              <c:f>Sheet1!$R$61</c:f>
              <c:strCache>
                <c:ptCount val="1"/>
                <c:pt idx="0">
                  <c:v>809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Sheet1!$B$63:$B$76</c:f>
              <c:numCache>
                <c:formatCode>General</c:formatCode>
                <c:ptCount val="14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Sheet1!$V$63:$V$72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71.779048319999774</c:v>
                </c:pt>
                <c:pt idx="3">
                  <c:v>139.5000001173334</c:v>
                </c:pt>
                <c:pt idx="4">
                  <c:v>738.3891474147589</c:v>
                </c:pt>
                <c:pt idx="5">
                  <c:v>1991.5368389759999</c:v>
                </c:pt>
                <c:pt idx="6">
                  <c:v>4598.1454150441996</c:v>
                </c:pt>
                <c:pt idx="7">
                  <c:v>7312.4876154493286</c:v>
                </c:pt>
                <c:pt idx="8">
                  <c:v>7593.1401925548798</c:v>
                </c:pt>
                <c:pt idx="9">
                  <c:v>8205.7017866707174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C17-4847-96C5-2B3A2CF6265B}"/>
            </c:ext>
          </c:extLst>
        </c:ser>
        <c:ser>
          <c:idx val="5"/>
          <c:order val="4"/>
          <c:tx>
            <c:strRef>
              <c:f>Sheet1!$W$61</c:f>
              <c:strCache>
                <c:ptCount val="1"/>
                <c:pt idx="0">
                  <c:v>811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Sheet1!$B$63:$B$70</c:f>
              <c:numCache>
                <c:formatCode>General</c:formatCode>
                <c:ptCount val="8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</c:numCache>
            </c:numRef>
          </c:xVal>
          <c:yVal>
            <c:numRef>
              <c:f>Sheet1!$AA$63:$AA$71</c:f>
              <c:numCache>
                <c:formatCode>General</c:formatCode>
                <c:ptCount val="9"/>
                <c:pt idx="0">
                  <c:v>0</c:v>
                </c:pt>
                <c:pt idx="1">
                  <c:v>95.487580853333299</c:v>
                </c:pt>
                <c:pt idx="2">
                  <c:v>152.47183466666661</c:v>
                </c:pt>
                <c:pt idx="3">
                  <c:v>866.80137477120002</c:v>
                </c:pt>
                <c:pt idx="4">
                  <c:v>1920.701792374346</c:v>
                </c:pt>
                <c:pt idx="5">
                  <c:v>4339.4261166060014</c:v>
                </c:pt>
                <c:pt idx="6">
                  <c:v>6752.015811968</c:v>
                </c:pt>
                <c:pt idx="7">
                  <c:v>8533.4521595231799</c:v>
                </c:pt>
                <c:pt idx="8">
                  <c:v>12079.918152185801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C17-4847-96C5-2B3A2CF6265B}"/>
            </c:ext>
          </c:extLst>
        </c:ser>
        <c:ser>
          <c:idx val="6"/>
          <c:order val="5"/>
          <c:tx>
            <c:strRef>
              <c:f>Sheet1!$AB$61</c:f>
              <c:strCache>
                <c:ptCount val="1"/>
                <c:pt idx="0">
                  <c:v>819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Sheet1!$B$63:$B$76</c:f>
              <c:numCache>
                <c:formatCode>General</c:formatCode>
                <c:ptCount val="14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Sheet1!$AF$63:$AF$72</c:f>
              <c:numCache>
                <c:formatCode>General</c:formatCode>
                <c:ptCount val="10"/>
                <c:pt idx="0">
                  <c:v>0</c:v>
                </c:pt>
                <c:pt idx="1">
                  <c:v>124.929724576</c:v>
                </c:pt>
                <c:pt idx="2">
                  <c:v>147.01594003333329</c:v>
                </c:pt>
                <c:pt idx="3">
                  <c:v>198.8308122213333</c:v>
                </c:pt>
                <c:pt idx="4">
                  <c:v>1366.068881046426</c:v>
                </c:pt>
                <c:pt idx="5">
                  <c:v>4892.5838294232253</c:v>
                </c:pt>
                <c:pt idx="6">
                  <c:v>6111.3673979433497</c:v>
                </c:pt>
                <c:pt idx="7">
                  <c:v>8000.6811625041901</c:v>
                </c:pt>
                <c:pt idx="8">
                  <c:v>9724.4841869969041</c:v>
                </c:pt>
                <c:pt idx="9">
                  <c:v>14535.591449445121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C17-4847-96C5-2B3A2CF6265B}"/>
            </c:ext>
          </c:extLst>
        </c:ser>
        <c:ser>
          <c:idx val="7"/>
          <c:order val="6"/>
          <c:tx>
            <c:strRef>
              <c:f>Sheet1!$AG$61</c:f>
              <c:strCache>
                <c:ptCount val="1"/>
                <c:pt idx="0">
                  <c:v>820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Sheet1!$B$63:$B$69</c:f>
              <c:numCache>
                <c:formatCode>General</c:formatCode>
                <c:ptCount val="7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</c:numCache>
            </c:numRef>
          </c:xVal>
          <c:yVal>
            <c:numRef>
              <c:f>Sheet1!$AK$63:$AK$69</c:f>
              <c:numCache>
                <c:formatCode>General</c:formatCode>
                <c:ptCount val="7"/>
                <c:pt idx="0">
                  <c:v>0</c:v>
                </c:pt>
                <c:pt idx="1">
                  <c:v>88.624672778666437</c:v>
                </c:pt>
                <c:pt idx="2">
                  <c:v>156.22498752000001</c:v>
                </c:pt>
                <c:pt idx="3">
                  <c:v>412.33922926475998</c:v>
                </c:pt>
                <c:pt idx="4">
                  <c:v>1271.85295718208</c:v>
                </c:pt>
                <c:pt idx="5">
                  <c:v>6435.0987472751985</c:v>
                </c:pt>
                <c:pt idx="6">
                  <c:v>7166.5177494878399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C17-4847-96C5-2B3A2CF6265B}"/>
            </c:ext>
          </c:extLst>
        </c:ser>
        <c:ser>
          <c:idx val="8"/>
          <c:order val="7"/>
          <c:tx>
            <c:strRef>
              <c:f>Sheet1!$AL$61</c:f>
              <c:strCache>
                <c:ptCount val="1"/>
                <c:pt idx="0">
                  <c:v>822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Sheet1!$B$63:$B$71</c:f>
              <c:numCache>
                <c:formatCode>General</c:formatCode>
                <c:ptCount val="9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</c:numCache>
            </c:numRef>
          </c:xVal>
          <c:yVal>
            <c:numRef>
              <c:f>Sheet1!$AP$63:$AP$68</c:f>
              <c:numCache>
                <c:formatCode>General</c:formatCode>
                <c:ptCount val="6"/>
                <c:pt idx="0">
                  <c:v>0</c:v>
                </c:pt>
                <c:pt idx="1">
                  <c:v>114.943238284</c:v>
                </c:pt>
                <c:pt idx="2">
                  <c:v>732.86921042207825</c:v>
                </c:pt>
                <c:pt idx="3">
                  <c:v>2169.8647971</c:v>
                </c:pt>
                <c:pt idx="4">
                  <c:v>2482.4335242420002</c:v>
                </c:pt>
                <c:pt idx="5">
                  <c:v>7342.8699742272001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DC17-4847-96C5-2B3A2CF6265B}"/>
            </c:ext>
          </c:extLst>
        </c:ser>
        <c:ser>
          <c:idx val="9"/>
          <c:order val="8"/>
          <c:tx>
            <c:strRef>
              <c:f>Sheet1!$AQ$61</c:f>
              <c:strCache>
                <c:ptCount val="1"/>
                <c:pt idx="0">
                  <c:v>824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Sheet1!$B$63:$B$76</c:f>
              <c:numCache>
                <c:formatCode>General</c:formatCode>
                <c:ptCount val="14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Sheet1!$AU$63:$AU$67</c:f>
              <c:numCache>
                <c:formatCode>General</c:formatCode>
                <c:ptCount val="5"/>
                <c:pt idx="0">
                  <c:v>0</c:v>
                </c:pt>
                <c:pt idx="1">
                  <c:v>146.1220529586667</c:v>
                </c:pt>
                <c:pt idx="2">
                  <c:v>1220.899157114</c:v>
                </c:pt>
                <c:pt idx="3">
                  <c:v>3956.761680464158</c:v>
                </c:pt>
                <c:pt idx="4">
                  <c:v>8127.99589005488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DC17-4847-96C5-2B3A2CF6265B}"/>
            </c:ext>
          </c:extLst>
        </c:ser>
        <c:ser>
          <c:idx val="10"/>
          <c:order val="9"/>
          <c:tx>
            <c:strRef>
              <c:f>Sheet1!$AV$61</c:f>
              <c:strCache>
                <c:ptCount val="1"/>
                <c:pt idx="0">
                  <c:v>828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Sheet1!$B$63:$B$76</c:f>
              <c:numCache>
                <c:formatCode>General</c:formatCode>
                <c:ptCount val="14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Sheet1!$AZ$63:$AZ$72</c:f>
              <c:numCache>
                <c:formatCode>General</c:formatCode>
                <c:ptCount val="10"/>
                <c:pt idx="0">
                  <c:v>0</c:v>
                </c:pt>
                <c:pt idx="1">
                  <c:v>163.78993624</c:v>
                </c:pt>
                <c:pt idx="2">
                  <c:v>550.22259648959937</c:v>
                </c:pt>
                <c:pt idx="3">
                  <c:v>1374.65859966928</c:v>
                </c:pt>
                <c:pt idx="4">
                  <c:v>2724.3999840349861</c:v>
                </c:pt>
                <c:pt idx="5">
                  <c:v>4737.2995679903988</c:v>
                </c:pt>
                <c:pt idx="6">
                  <c:v>5185.551849829867</c:v>
                </c:pt>
                <c:pt idx="7">
                  <c:v>6248.8979939327064</c:v>
                </c:pt>
                <c:pt idx="8">
                  <c:v>7843.0992175435204</c:v>
                </c:pt>
                <c:pt idx="9">
                  <c:v>6972.79333629552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DC17-4847-96C5-2B3A2CF626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4529048"/>
        <c:axId val="-2119325064"/>
      </c:scatterChart>
      <c:valAx>
        <c:axId val="-2114529048"/>
        <c:scaling>
          <c:orientation val="minMax"/>
          <c:max val="26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9325064"/>
        <c:crosses val="autoZero"/>
        <c:crossBetween val="midCat"/>
        <c:majorUnit val="5"/>
      </c:valAx>
      <c:valAx>
        <c:axId val="-2119325064"/>
        <c:scaling>
          <c:orientation val="minMax"/>
          <c:max val="120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Tumor Volume (mm</a:t>
                </a:r>
                <a:r>
                  <a:rPr lang="en-US" baseline="30000" dirty="0"/>
                  <a:t>3</a:t>
                </a:r>
                <a:r>
                  <a:rPr lang="en-US" dirty="0"/>
                  <a:t>x10</a:t>
                </a:r>
                <a:r>
                  <a:rPr lang="en-US" baseline="30000" dirty="0"/>
                  <a:t>3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0.110493643545465"/>
              <c:y val="0.145935606782243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4529048"/>
        <c:crosses val="autoZero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Sheet1!$C$3</c:f>
              <c:strCache>
                <c:ptCount val="1"/>
                <c:pt idx="0">
                  <c:v>804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Sheet1!$G$5:$G$13</c:f>
              <c:numCache>
                <c:formatCode>General</c:formatCode>
                <c:ptCount val="9"/>
                <c:pt idx="0">
                  <c:v>0</c:v>
                </c:pt>
                <c:pt idx="1">
                  <c:v>76.110253733333323</c:v>
                </c:pt>
                <c:pt idx="2">
                  <c:v>74.975930303999746</c:v>
                </c:pt>
                <c:pt idx="3">
                  <c:v>97.619254388000002</c:v>
                </c:pt>
                <c:pt idx="4">
                  <c:v>854.18073228478704</c:v>
                </c:pt>
                <c:pt idx="5">
                  <c:v>1612.336872888</c:v>
                </c:pt>
                <c:pt idx="6">
                  <c:v>3556.848884780798</c:v>
                </c:pt>
                <c:pt idx="7">
                  <c:v>5279.5723165307727</c:v>
                </c:pt>
                <c:pt idx="8">
                  <c:v>9464.0924023848002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F5-4524-B8E4-B41C8FE699EA}"/>
            </c:ext>
          </c:extLst>
        </c:ser>
        <c:ser>
          <c:idx val="1"/>
          <c:order val="1"/>
          <c:tx>
            <c:strRef>
              <c:f>Sheet1!$H$3</c:f>
              <c:strCache>
                <c:ptCount val="1"/>
                <c:pt idx="0">
                  <c:v>805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Sheet1!$L$5:$L$10</c:f>
              <c:numCache>
                <c:formatCode>General</c:formatCode>
                <c:ptCount val="6"/>
                <c:pt idx="0">
                  <c:v>0</c:v>
                </c:pt>
                <c:pt idx="1">
                  <c:v>117.2424632853333</c:v>
                </c:pt>
                <c:pt idx="2">
                  <c:v>498.92232512117312</c:v>
                </c:pt>
                <c:pt idx="3">
                  <c:v>2305.7134318799999</c:v>
                </c:pt>
                <c:pt idx="4">
                  <c:v>4398.5556910209598</c:v>
                </c:pt>
                <c:pt idx="5">
                  <c:v>8277.7217069791986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F5-4524-B8E4-B41C8FE699EA}"/>
            </c:ext>
          </c:extLst>
        </c:ser>
        <c:ser>
          <c:idx val="2"/>
          <c:order val="2"/>
          <c:tx>
            <c:strRef>
              <c:f>Sheet1!$M$3</c:f>
              <c:strCache>
                <c:ptCount val="1"/>
                <c:pt idx="0">
                  <c:v>808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Sheet1!$Q$5:$Q$13</c:f>
              <c:numCache>
                <c:formatCode>General</c:formatCode>
                <c:ptCount val="9"/>
                <c:pt idx="0">
                  <c:v>0</c:v>
                </c:pt>
                <c:pt idx="1">
                  <c:v>70.292447931999888</c:v>
                </c:pt>
                <c:pt idx="2">
                  <c:v>186.60374394133331</c:v>
                </c:pt>
                <c:pt idx="3">
                  <c:v>869.54954973867996</c:v>
                </c:pt>
                <c:pt idx="4">
                  <c:v>2387.2156258518389</c:v>
                </c:pt>
                <c:pt idx="5">
                  <c:v>3973.0949409153332</c:v>
                </c:pt>
                <c:pt idx="6">
                  <c:v>6238.9101043971732</c:v>
                </c:pt>
                <c:pt idx="7">
                  <c:v>7749.1448163859204</c:v>
                </c:pt>
                <c:pt idx="8">
                  <c:v>9611.7625261758003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0F5-4524-B8E4-B41C8FE699EA}"/>
            </c:ext>
          </c:extLst>
        </c:ser>
        <c:ser>
          <c:idx val="3"/>
          <c:order val="3"/>
          <c:tx>
            <c:strRef>
              <c:f>Sheet1!$R$3</c:f>
              <c:strCache>
                <c:ptCount val="1"/>
                <c:pt idx="0">
                  <c:v>810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Sheet1!$V$5:$V$14</c:f>
              <c:numCache>
                <c:formatCode>General</c:formatCode>
                <c:ptCount val="10"/>
                <c:pt idx="0">
                  <c:v>0</c:v>
                </c:pt>
                <c:pt idx="1">
                  <c:v>87.960331213333248</c:v>
                </c:pt>
                <c:pt idx="2">
                  <c:v>154.5390008866666</c:v>
                </c:pt>
                <c:pt idx="3">
                  <c:v>679.88789099979988</c:v>
                </c:pt>
                <c:pt idx="4">
                  <c:v>1867.3978442254261</c:v>
                </c:pt>
                <c:pt idx="5">
                  <c:v>3144.056659181972</c:v>
                </c:pt>
                <c:pt idx="6">
                  <c:v>6118.0820313475997</c:v>
                </c:pt>
                <c:pt idx="7">
                  <c:v>7551.1273995146648</c:v>
                </c:pt>
                <c:pt idx="8">
                  <c:v>10042.076601386399</c:v>
                </c:pt>
                <c:pt idx="9">
                  <c:v>11553.189685183999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0F5-4524-B8E4-B41C8FE699EA}"/>
            </c:ext>
          </c:extLst>
        </c:ser>
        <c:ser>
          <c:idx val="4"/>
          <c:order val="4"/>
          <c:tx>
            <c:strRef>
              <c:f>Sheet1!$W$3</c:f>
              <c:strCache>
                <c:ptCount val="1"/>
                <c:pt idx="0">
                  <c:v>812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Sheet1!$AA$5:$AA$9</c:f>
              <c:numCache>
                <c:formatCode>General</c:formatCode>
                <c:ptCount val="5"/>
                <c:pt idx="0">
                  <c:v>0</c:v>
                </c:pt>
                <c:pt idx="1">
                  <c:v>107.736430824</c:v>
                </c:pt>
                <c:pt idx="2">
                  <c:v>197.1795925173333</c:v>
                </c:pt>
                <c:pt idx="3">
                  <c:v>2978.7750038566669</c:v>
                </c:pt>
                <c:pt idx="4">
                  <c:v>6518.5586796041598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0F5-4524-B8E4-B41C8FE699EA}"/>
            </c:ext>
          </c:extLst>
        </c:ser>
        <c:ser>
          <c:idx val="5"/>
          <c:order val="5"/>
          <c:tx>
            <c:strRef>
              <c:f>Sheet1!$AB$3</c:f>
              <c:strCache>
                <c:ptCount val="1"/>
                <c:pt idx="0">
                  <c:v>813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Sheet1!$AF$5:$AF$11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118.81996034399999</c:v>
                </c:pt>
                <c:pt idx="3">
                  <c:v>526.18867900800001</c:v>
                </c:pt>
                <c:pt idx="4">
                  <c:v>3349.823465427733</c:v>
                </c:pt>
                <c:pt idx="5">
                  <c:v>6478.6595315608001</c:v>
                </c:pt>
                <c:pt idx="6">
                  <c:v>11339.76584393216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0F5-4524-B8E4-B41C8FE699EA}"/>
            </c:ext>
          </c:extLst>
        </c:ser>
        <c:ser>
          <c:idx val="6"/>
          <c:order val="6"/>
          <c:tx>
            <c:strRef>
              <c:f>Sheet1!$AG$3</c:f>
              <c:strCache>
                <c:ptCount val="1"/>
                <c:pt idx="0">
                  <c:v>816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Sheet1!$AK$5:$AK$13</c:f>
              <c:numCache>
                <c:formatCode>General</c:formatCode>
                <c:ptCount val="9"/>
                <c:pt idx="0">
                  <c:v>0</c:v>
                </c:pt>
                <c:pt idx="1">
                  <c:v>134.6569249733333</c:v>
                </c:pt>
                <c:pt idx="2">
                  <c:v>962.16798346559938</c:v>
                </c:pt>
                <c:pt idx="3">
                  <c:v>1559.7245394944</c:v>
                </c:pt>
                <c:pt idx="4">
                  <c:v>3479.209271525172</c:v>
                </c:pt>
                <c:pt idx="5">
                  <c:v>5336.2214674107718</c:v>
                </c:pt>
                <c:pt idx="6">
                  <c:v>5056.4301969971984</c:v>
                </c:pt>
                <c:pt idx="7">
                  <c:v>8626.9480560922693</c:v>
                </c:pt>
                <c:pt idx="8">
                  <c:v>9709.2204159350385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0F5-4524-B8E4-B41C8FE699EA}"/>
            </c:ext>
          </c:extLst>
        </c:ser>
        <c:ser>
          <c:idx val="7"/>
          <c:order val="7"/>
          <c:tx>
            <c:strRef>
              <c:f>Sheet1!$AL$3</c:f>
              <c:strCache>
                <c:ptCount val="1"/>
                <c:pt idx="0">
                  <c:v>823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Sheet1!$AP$5:$AP$14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108.9386125973333</c:v>
                </c:pt>
                <c:pt idx="3">
                  <c:v>506.80134068786668</c:v>
                </c:pt>
                <c:pt idx="4">
                  <c:v>1007.15595438912</c:v>
                </c:pt>
                <c:pt idx="5">
                  <c:v>2577.5856251711998</c:v>
                </c:pt>
                <c:pt idx="6">
                  <c:v>4806.3478625066664</c:v>
                </c:pt>
                <c:pt idx="7">
                  <c:v>4562.0154964173998</c:v>
                </c:pt>
                <c:pt idx="8">
                  <c:v>7588.9162033250695</c:v>
                </c:pt>
                <c:pt idx="9">
                  <c:v>9244.0412136652649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D0F5-4524-B8E4-B41C8FE699EA}"/>
            </c:ext>
          </c:extLst>
        </c:ser>
        <c:ser>
          <c:idx val="8"/>
          <c:order val="8"/>
          <c:tx>
            <c:strRef>
              <c:f>Sheet1!$AQ$3</c:f>
              <c:strCache>
                <c:ptCount val="1"/>
                <c:pt idx="0">
                  <c:v>827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Sheet1!$AU$5:$AU$11</c:f>
              <c:numCache>
                <c:formatCode>General</c:formatCode>
                <c:ptCount val="7"/>
                <c:pt idx="0">
                  <c:v>0</c:v>
                </c:pt>
                <c:pt idx="1">
                  <c:v>133.63486102666661</c:v>
                </c:pt>
                <c:pt idx="2">
                  <c:v>734.0871922987194</c:v>
                </c:pt>
                <c:pt idx="3">
                  <c:v>2648.5061397760001</c:v>
                </c:pt>
                <c:pt idx="4">
                  <c:v>1884.6727648632</c:v>
                </c:pt>
                <c:pt idx="5">
                  <c:v>9109.3185750067205</c:v>
                </c:pt>
                <c:pt idx="6">
                  <c:v>9693.698020806798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D0F5-4524-B8E4-B41C8FE699EA}"/>
            </c:ext>
          </c:extLst>
        </c:ser>
        <c:ser>
          <c:idx val="9"/>
          <c:order val="9"/>
          <c:tx>
            <c:strRef>
              <c:f>Sheet1!$AV$3</c:f>
              <c:strCache>
                <c:ptCount val="1"/>
                <c:pt idx="0">
                  <c:v>830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Sheet1!$AZ$5:$AZ$12</c:f>
              <c:numCache>
                <c:formatCode>General</c:formatCode>
                <c:ptCount val="8"/>
                <c:pt idx="0">
                  <c:v>0</c:v>
                </c:pt>
                <c:pt idx="1">
                  <c:v>101.787516</c:v>
                </c:pt>
                <c:pt idx="2">
                  <c:v>189.5719181733333</c:v>
                </c:pt>
                <c:pt idx="3">
                  <c:v>1825.851895648</c:v>
                </c:pt>
                <c:pt idx="4">
                  <c:v>4107.8305522461887</c:v>
                </c:pt>
                <c:pt idx="5">
                  <c:v>5297.7253785941321</c:v>
                </c:pt>
                <c:pt idx="6">
                  <c:v>4742.8217292288</c:v>
                </c:pt>
                <c:pt idx="7">
                  <c:v>6807.5446467212814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D0F5-4524-B8E4-B41C8FE699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4452376"/>
        <c:axId val="-2120160344"/>
      </c:scatterChart>
      <c:valAx>
        <c:axId val="-2114452376"/>
        <c:scaling>
          <c:orientation val="minMax"/>
          <c:max val="25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20160344"/>
        <c:crosses val="autoZero"/>
        <c:crossBetween val="midCat"/>
        <c:majorUnit val="5"/>
      </c:valAx>
      <c:valAx>
        <c:axId val="-2120160344"/>
        <c:scaling>
          <c:orientation val="minMax"/>
          <c:max val="12000"/>
          <c:min val="0"/>
        </c:scaling>
        <c:delete val="1"/>
        <c:axPos val="l"/>
        <c:numFmt formatCode="General" sourceLinked="1"/>
        <c:majorTickMark val="none"/>
        <c:minorTickMark val="none"/>
        <c:tickLblPos val="nextTo"/>
        <c:crossAx val="-21144523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Sheet1!$C$26</c:f>
              <c:strCache>
                <c:ptCount val="1"/>
                <c:pt idx="0">
                  <c:v>802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Sheet1!$G$28:$G$37</c:f>
              <c:numCache>
                <c:formatCode>General</c:formatCode>
                <c:ptCount val="10"/>
                <c:pt idx="0">
                  <c:v>0</c:v>
                </c:pt>
                <c:pt idx="1">
                  <c:v>132.4075465333334</c:v>
                </c:pt>
                <c:pt idx="2">
                  <c:v>237.4346701413333</c:v>
                </c:pt>
                <c:pt idx="3">
                  <c:v>1398.3393437918669</c:v>
                </c:pt>
                <c:pt idx="4">
                  <c:v>1913.45917916592</c:v>
                </c:pt>
                <c:pt idx="5">
                  <c:v>2437.3422829719998</c:v>
                </c:pt>
                <c:pt idx="6">
                  <c:v>1759.4351644671999</c:v>
                </c:pt>
                <c:pt idx="7">
                  <c:v>2190.1838472384002</c:v>
                </c:pt>
                <c:pt idx="8">
                  <c:v>2585.1299901935199</c:v>
                </c:pt>
                <c:pt idx="9">
                  <c:v>2746.4298854443732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01B-4C1F-ACD3-BD253FFF05DF}"/>
            </c:ext>
          </c:extLst>
        </c:ser>
        <c:ser>
          <c:idx val="1"/>
          <c:order val="1"/>
          <c:tx>
            <c:strRef>
              <c:f>Sheet1!$H$26</c:f>
              <c:strCache>
                <c:ptCount val="1"/>
                <c:pt idx="0">
                  <c:v>807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Sheet1!$B$28:$B$44</c:f>
              <c:numCache>
                <c:formatCode>General</c:formatCode>
                <c:ptCount val="17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Sheet1!$L$28:$L$37</c:f>
              <c:numCache>
                <c:formatCode>General</c:formatCode>
                <c:ptCount val="10"/>
                <c:pt idx="0">
                  <c:v>0</c:v>
                </c:pt>
                <c:pt idx="1">
                  <c:v>89.996919290666654</c:v>
                </c:pt>
                <c:pt idx="2">
                  <c:v>173.548971416</c:v>
                </c:pt>
                <c:pt idx="3">
                  <c:v>706.66649000079997</c:v>
                </c:pt>
                <c:pt idx="4">
                  <c:v>825.17756921599937</c:v>
                </c:pt>
                <c:pt idx="5">
                  <c:v>1313.9745916550401</c:v>
                </c:pt>
                <c:pt idx="6">
                  <c:v>1751.247929599999</c:v>
                </c:pt>
                <c:pt idx="7">
                  <c:v>1830.590351656213</c:v>
                </c:pt>
                <c:pt idx="8">
                  <c:v>1698.407927273493</c:v>
                </c:pt>
                <c:pt idx="9">
                  <c:v>1923.0208722244799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01B-4C1F-ACD3-BD253FFF05DF}"/>
            </c:ext>
          </c:extLst>
        </c:ser>
        <c:ser>
          <c:idx val="2"/>
          <c:order val="2"/>
          <c:tx>
            <c:strRef>
              <c:f>Sheet1!$M$26</c:f>
              <c:strCache>
                <c:ptCount val="1"/>
                <c:pt idx="0">
                  <c:v>814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Sheet1!$B$28:$B$58</c:f>
              <c:numCache>
                <c:formatCode>General</c:formatCode>
                <c:ptCount val="31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Sheet1!$Q$28:$Q$37</c:f>
              <c:numCache>
                <c:formatCode>General</c:formatCode>
                <c:ptCount val="10"/>
                <c:pt idx="0">
                  <c:v>0</c:v>
                </c:pt>
                <c:pt idx="1">
                  <c:v>72.817867413333303</c:v>
                </c:pt>
                <c:pt idx="2">
                  <c:v>81.701446175999948</c:v>
                </c:pt>
                <c:pt idx="3">
                  <c:v>405.78810514805241</c:v>
                </c:pt>
                <c:pt idx="4">
                  <c:v>1091.89946499392</c:v>
                </c:pt>
                <c:pt idx="5">
                  <c:v>384.76912551279992</c:v>
                </c:pt>
                <c:pt idx="6">
                  <c:v>707.05793211479886</c:v>
                </c:pt>
                <c:pt idx="7">
                  <c:v>977.71672606197342</c:v>
                </c:pt>
                <c:pt idx="8">
                  <c:v>1281.671644868999</c:v>
                </c:pt>
                <c:pt idx="9">
                  <c:v>1050.7651568598001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01B-4C1F-ACD3-BD253FFF05DF}"/>
            </c:ext>
          </c:extLst>
        </c:ser>
        <c:ser>
          <c:idx val="3"/>
          <c:order val="3"/>
          <c:tx>
            <c:strRef>
              <c:f>Sheet1!$R$26</c:f>
              <c:strCache>
                <c:ptCount val="1"/>
                <c:pt idx="0">
                  <c:v>815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Sheet1!$V$28:$V$37</c:f>
              <c:numCache>
                <c:formatCode>General</c:formatCode>
                <c:ptCount val="10"/>
                <c:pt idx="0">
                  <c:v>0</c:v>
                </c:pt>
                <c:pt idx="1">
                  <c:v>61.885134213333323</c:v>
                </c:pt>
                <c:pt idx="2">
                  <c:v>146.18530363733339</c:v>
                </c:pt>
                <c:pt idx="3">
                  <c:v>286.27173388799912</c:v>
                </c:pt>
                <c:pt idx="4">
                  <c:v>1286.21422064632</c:v>
                </c:pt>
                <c:pt idx="5">
                  <c:v>963.40931363912</c:v>
                </c:pt>
                <c:pt idx="6">
                  <c:v>1061.13960438408</c:v>
                </c:pt>
                <c:pt idx="7">
                  <c:v>1197.24655326024</c:v>
                </c:pt>
                <c:pt idx="8">
                  <c:v>1726.1051565119999</c:v>
                </c:pt>
                <c:pt idx="9">
                  <c:v>1465.9701947880001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01B-4C1F-ACD3-BD253FFF05DF}"/>
            </c:ext>
          </c:extLst>
        </c:ser>
        <c:ser>
          <c:idx val="4"/>
          <c:order val="4"/>
          <c:tx>
            <c:strRef>
              <c:f>Sheet1!$W$26</c:f>
              <c:strCache>
                <c:ptCount val="1"/>
                <c:pt idx="0">
                  <c:v>817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Sheet1!$AA$28:$AA$37</c:f>
              <c:numCache>
                <c:formatCode>General</c:formatCode>
                <c:ptCount val="10"/>
                <c:pt idx="0">
                  <c:v>0</c:v>
                </c:pt>
                <c:pt idx="1">
                  <c:v>114.39785826000001</c:v>
                </c:pt>
                <c:pt idx="2">
                  <c:v>244.02865811199999</c:v>
                </c:pt>
                <c:pt idx="3">
                  <c:v>1785.63997090424</c:v>
                </c:pt>
                <c:pt idx="4">
                  <c:v>2600.0989125619199</c:v>
                </c:pt>
                <c:pt idx="5">
                  <c:v>4519.3711390675198</c:v>
                </c:pt>
                <c:pt idx="6">
                  <c:v>5733.5522740488695</c:v>
                </c:pt>
                <c:pt idx="7">
                  <c:v>5865.8971772776003</c:v>
                </c:pt>
                <c:pt idx="8">
                  <c:v>5387.4498592</c:v>
                </c:pt>
                <c:pt idx="9">
                  <c:v>5096.1917936640002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01B-4C1F-ACD3-BD253FFF05DF}"/>
            </c:ext>
          </c:extLst>
        </c:ser>
        <c:ser>
          <c:idx val="5"/>
          <c:order val="5"/>
          <c:tx>
            <c:strRef>
              <c:f>Sheet1!$AB$26</c:f>
              <c:strCache>
                <c:ptCount val="1"/>
                <c:pt idx="0">
                  <c:v>818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Sheet1!$AF$28:$AF$37</c:f>
              <c:numCache>
                <c:formatCode>General</c:formatCode>
                <c:ptCount val="10"/>
                <c:pt idx="0">
                  <c:v>0</c:v>
                </c:pt>
                <c:pt idx="1">
                  <c:v>43.123558733333333</c:v>
                </c:pt>
                <c:pt idx="2">
                  <c:v>106.5308980213333</c:v>
                </c:pt>
                <c:pt idx="3">
                  <c:v>435.00549533333339</c:v>
                </c:pt>
                <c:pt idx="4">
                  <c:v>1138.13047511592</c:v>
                </c:pt>
                <c:pt idx="5">
                  <c:v>1534.247836333333</c:v>
                </c:pt>
                <c:pt idx="6">
                  <c:v>1837.37052281664</c:v>
                </c:pt>
                <c:pt idx="7">
                  <c:v>2212.5177247073998</c:v>
                </c:pt>
                <c:pt idx="8">
                  <c:v>2505.770687327039</c:v>
                </c:pt>
                <c:pt idx="9">
                  <c:v>3946.7812260249598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B01B-4C1F-ACD3-BD253FFF05DF}"/>
            </c:ext>
          </c:extLst>
        </c:ser>
        <c:ser>
          <c:idx val="6"/>
          <c:order val="6"/>
          <c:tx>
            <c:strRef>
              <c:f>Sheet1!$AG$26</c:f>
              <c:strCache>
                <c:ptCount val="1"/>
                <c:pt idx="0">
                  <c:v>821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Sheet1!$AK$28:$AK$37</c:f>
              <c:numCache>
                <c:formatCode>General</c:formatCode>
                <c:ptCount val="10"/>
                <c:pt idx="0">
                  <c:v>0</c:v>
                </c:pt>
                <c:pt idx="1">
                  <c:v>86.096321146666497</c:v>
                </c:pt>
                <c:pt idx="2">
                  <c:v>157.72122211733341</c:v>
                </c:pt>
                <c:pt idx="3">
                  <c:v>1745.7111411185599</c:v>
                </c:pt>
                <c:pt idx="4">
                  <c:v>3022.3180528195198</c:v>
                </c:pt>
                <c:pt idx="5">
                  <c:v>3510.7211701380002</c:v>
                </c:pt>
                <c:pt idx="6">
                  <c:v>3370.8718084575198</c:v>
                </c:pt>
                <c:pt idx="7">
                  <c:v>3379.0442401526311</c:v>
                </c:pt>
                <c:pt idx="8">
                  <c:v>4659.0424605595199</c:v>
                </c:pt>
                <c:pt idx="9">
                  <c:v>4098.5286184152001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B01B-4C1F-ACD3-BD253FFF05DF}"/>
            </c:ext>
          </c:extLst>
        </c:ser>
        <c:ser>
          <c:idx val="7"/>
          <c:order val="7"/>
          <c:tx>
            <c:strRef>
              <c:f>Sheet1!$AL$26</c:f>
              <c:strCache>
                <c:ptCount val="1"/>
                <c:pt idx="0">
                  <c:v>825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Sheet1!$B$28:$B$56</c:f>
              <c:numCache>
                <c:formatCode>General</c:formatCode>
                <c:ptCount val="29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Sheet1!$AP$28:$AP$37</c:f>
              <c:numCache>
                <c:formatCode>General</c:formatCode>
                <c:ptCount val="10"/>
                <c:pt idx="0">
                  <c:v>0</c:v>
                </c:pt>
                <c:pt idx="1">
                  <c:v>139.911338968</c:v>
                </c:pt>
                <c:pt idx="2">
                  <c:v>262.86018632933332</c:v>
                </c:pt>
                <c:pt idx="3">
                  <c:v>1846.3237527240001</c:v>
                </c:pt>
                <c:pt idx="4">
                  <c:v>3054.6425174026658</c:v>
                </c:pt>
                <c:pt idx="5">
                  <c:v>4130.16840068496</c:v>
                </c:pt>
                <c:pt idx="6">
                  <c:v>2222.9307760896008</c:v>
                </c:pt>
                <c:pt idx="7">
                  <c:v>2775.2646718555202</c:v>
                </c:pt>
                <c:pt idx="8">
                  <c:v>6216.4722319215998</c:v>
                </c:pt>
                <c:pt idx="9">
                  <c:v>7910.0007086276783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B01B-4C1F-ACD3-BD253FFF05DF}"/>
            </c:ext>
          </c:extLst>
        </c:ser>
        <c:ser>
          <c:idx val="8"/>
          <c:order val="8"/>
          <c:tx>
            <c:strRef>
              <c:f>Sheet1!$AQ$26</c:f>
              <c:strCache>
                <c:ptCount val="1"/>
                <c:pt idx="0">
                  <c:v>826/831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Sheet1!$AU$28:$AU$37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87.958655698666661</c:v>
                </c:pt>
                <c:pt idx="4">
                  <c:v>350.51096620799962</c:v>
                </c:pt>
                <c:pt idx="5">
                  <c:v>616.98709749461239</c:v>
                </c:pt>
                <c:pt idx="6">
                  <c:v>446.27266126080002</c:v>
                </c:pt>
                <c:pt idx="7">
                  <c:v>468.4663944942925</c:v>
                </c:pt>
                <c:pt idx="8">
                  <c:v>901.4012888025585</c:v>
                </c:pt>
                <c:pt idx="9">
                  <c:v>1130.121238549332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B01B-4C1F-ACD3-BD253FFF05DF}"/>
            </c:ext>
          </c:extLst>
        </c:ser>
        <c:ser>
          <c:idx val="9"/>
          <c:order val="9"/>
          <c:tx>
            <c:strRef>
              <c:f>Sheet1!$AV$26</c:f>
              <c:strCache>
                <c:ptCount val="1"/>
                <c:pt idx="0">
                  <c:v>829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Sheet1!$AZ$28:$AZ$37</c:f>
              <c:numCache>
                <c:formatCode>General</c:formatCode>
                <c:ptCount val="10"/>
                <c:pt idx="0">
                  <c:v>0</c:v>
                </c:pt>
                <c:pt idx="1">
                  <c:v>60.544722479999997</c:v>
                </c:pt>
                <c:pt idx="2">
                  <c:v>138.77282675199999</c:v>
                </c:pt>
                <c:pt idx="3">
                  <c:v>580.90679923466655</c:v>
                </c:pt>
                <c:pt idx="4">
                  <c:v>1023.034279098</c:v>
                </c:pt>
                <c:pt idx="5">
                  <c:v>757.46876489999875</c:v>
                </c:pt>
                <c:pt idx="6">
                  <c:v>2299.1099437411731</c:v>
                </c:pt>
                <c:pt idx="7">
                  <c:v>2201.7066967039991</c:v>
                </c:pt>
                <c:pt idx="8">
                  <c:v>1188.688141628933</c:v>
                </c:pt>
                <c:pt idx="9">
                  <c:v>1394.6808994050671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B01B-4C1F-ACD3-BD253FFF05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9209992"/>
        <c:axId val="-2119206568"/>
      </c:scatterChart>
      <c:valAx>
        <c:axId val="-2119209992"/>
        <c:scaling>
          <c:orientation val="minMax"/>
          <c:max val="26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9206568"/>
        <c:crosses val="autoZero"/>
        <c:crossBetween val="midCat"/>
        <c:majorUnit val="5"/>
      </c:valAx>
      <c:valAx>
        <c:axId val="-2119206568"/>
        <c:scaling>
          <c:orientation val="minMax"/>
          <c:max val="12000"/>
          <c:min val="0"/>
        </c:scaling>
        <c:delete val="1"/>
        <c:axPos val="l"/>
        <c:numFmt formatCode="General" sourceLinked="1"/>
        <c:majorTickMark val="none"/>
        <c:minorTickMark val="none"/>
        <c:tickLblPos val="nextTo"/>
        <c:crossAx val="-21192099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679496149591602"/>
          <c:y val="0.101851851851852"/>
          <c:w val="0.61945647008765103"/>
          <c:h val="0.59523111694371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Sheet1!$C$82</c:f>
              <c:strCache>
                <c:ptCount val="1"/>
                <c:pt idx="0">
                  <c:v>Untreated</c:v>
                </c:pt>
              </c:strCache>
            </c:strRef>
          </c:tx>
          <c:spPr>
            <a:ln w="127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circle"/>
            <c:size val="3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Sheet1!$K$84:$K$100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15.183979213394339</c:v>
                  </c:pt>
                  <c:pt idx="2">
                    <c:v>119.17372034789599</c:v>
                  </c:pt>
                  <c:pt idx="3">
                    <c:v>364.68363101646878</c:v>
                  </c:pt>
                  <c:pt idx="4">
                    <c:v>671.63019979929902</c:v>
                  </c:pt>
                  <c:pt idx="5">
                    <c:v>677.56496069603543</c:v>
                  </c:pt>
                  <c:pt idx="6">
                    <c:v>485.03268660628743</c:v>
                  </c:pt>
                  <c:pt idx="7">
                    <c:v>231.003023769013</c:v>
                  </c:pt>
                  <c:pt idx="8">
                    <c:v>492.06139672125772</c:v>
                  </c:pt>
                  <c:pt idx="9">
                    <c:v>762.00605486077029</c:v>
                  </c:pt>
                </c:numCache>
              </c:numRef>
            </c:plus>
            <c:minus>
              <c:numRef>
                <c:f>Sheet1!$K$84:$K$100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15.183979213394339</c:v>
                  </c:pt>
                  <c:pt idx="2">
                    <c:v>119.17372034789599</c:v>
                  </c:pt>
                  <c:pt idx="3">
                    <c:v>364.68363101646878</c:v>
                  </c:pt>
                  <c:pt idx="4">
                    <c:v>671.63019979929902</c:v>
                  </c:pt>
                  <c:pt idx="5">
                    <c:v>677.56496069603543</c:v>
                  </c:pt>
                  <c:pt idx="6">
                    <c:v>485.03268660628743</c:v>
                  </c:pt>
                  <c:pt idx="7">
                    <c:v>231.003023769013</c:v>
                  </c:pt>
                  <c:pt idx="8">
                    <c:v>492.06139672125772</c:v>
                  </c:pt>
                  <c:pt idx="9">
                    <c:v>762.00605486077029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Sheet1!$B$84:$B$93</c:f>
              <c:numCache>
                <c:formatCode>General</c:formatCode>
                <c:ptCount val="10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Sheet1!$D$84:$D$93</c:f>
              <c:numCache>
                <c:formatCode>General</c:formatCode>
                <c:ptCount val="10"/>
                <c:pt idx="0">
                  <c:v>0</c:v>
                </c:pt>
                <c:pt idx="1">
                  <c:v>92.566404807733321</c:v>
                </c:pt>
                <c:pt idx="2">
                  <c:v>344.03393502536801</c:v>
                </c:pt>
                <c:pt idx="3">
                  <c:v>1146.0499774001401</c:v>
                </c:pt>
                <c:pt idx="4">
                  <c:v>2313.9009922159239</c:v>
                </c:pt>
                <c:pt idx="5">
                  <c:v>4749.4446713495417</c:v>
                </c:pt>
                <c:pt idx="6">
                  <c:v>6037.873555866362</c:v>
                </c:pt>
                <c:pt idx="7">
                  <c:v>7384.9948110275654</c:v>
                </c:pt>
                <c:pt idx="8">
                  <c:v>8421.2472395727746</c:v>
                </c:pt>
                <c:pt idx="9">
                  <c:v>9313.6810679030314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C7A-4C53-B6E6-D7537FB2B36D}"/>
            </c:ext>
          </c:extLst>
        </c:ser>
        <c:ser>
          <c:idx val="1"/>
          <c:order val="1"/>
          <c:tx>
            <c:strRef>
              <c:f>Sheet1!$E$82</c:f>
              <c:strCache>
                <c:ptCount val="1"/>
                <c:pt idx="0">
                  <c:v>Vector Control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3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Sheet1!$M$84:$M$100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15.41329043370477</c:v>
                  </c:pt>
                  <c:pt idx="2">
                    <c:v>96.50100037806925</c:v>
                  </c:pt>
                  <c:pt idx="3">
                    <c:v>318.60740897723838</c:v>
                  </c:pt>
                  <c:pt idx="4">
                    <c:v>551.68046823330405</c:v>
                  </c:pt>
                  <c:pt idx="5">
                    <c:v>771.9155005129544</c:v>
                  </c:pt>
                  <c:pt idx="6">
                    <c:v>771.13079954852481</c:v>
                  </c:pt>
                  <c:pt idx="7">
                    <c:v>635.10913775845995</c:v>
                  </c:pt>
                  <c:pt idx="8">
                    <c:v>489.01164681563671</c:v>
                  </c:pt>
                  <c:pt idx="9">
                    <c:v>523.02666972422742</c:v>
                  </c:pt>
                  <c:pt idx="10">
                    <c:v>541.59109114569333</c:v>
                  </c:pt>
                  <c:pt idx="11">
                    <c:v>564.15288305160141</c:v>
                  </c:pt>
                </c:numCache>
              </c:numRef>
            </c:plus>
            <c:minus>
              <c:numRef>
                <c:f>Sheet1!$M$84:$M$100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15.41329043370477</c:v>
                  </c:pt>
                  <c:pt idx="2">
                    <c:v>96.50100037806925</c:v>
                  </c:pt>
                  <c:pt idx="3">
                    <c:v>318.60740897723838</c:v>
                  </c:pt>
                  <c:pt idx="4">
                    <c:v>551.68046823330405</c:v>
                  </c:pt>
                  <c:pt idx="5">
                    <c:v>771.9155005129544</c:v>
                  </c:pt>
                  <c:pt idx="6">
                    <c:v>771.13079954852481</c:v>
                  </c:pt>
                  <c:pt idx="7">
                    <c:v>635.10913775845995</c:v>
                  </c:pt>
                  <c:pt idx="8">
                    <c:v>489.01164681563671</c:v>
                  </c:pt>
                  <c:pt idx="9">
                    <c:v>523.02666972422742</c:v>
                  </c:pt>
                  <c:pt idx="10">
                    <c:v>541.59109114569333</c:v>
                  </c:pt>
                  <c:pt idx="11">
                    <c:v>564.15288305160141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Sheet1!$B$84:$B$93</c:f>
              <c:numCache>
                <c:formatCode>General</c:formatCode>
                <c:ptCount val="10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Sheet1!$F$84:$F$93</c:f>
              <c:numCache>
                <c:formatCode>General</c:formatCode>
                <c:ptCount val="10"/>
                <c:pt idx="0">
                  <c:v>0</c:v>
                </c:pt>
                <c:pt idx="1">
                  <c:v>82.94212289879998</c:v>
                </c:pt>
                <c:pt idx="2">
                  <c:v>322.58062596494932</c:v>
                </c:pt>
                <c:pt idx="3">
                  <c:v>1399.8617725477411</c:v>
                </c:pt>
                <c:pt idx="4">
                  <c:v>2985.4600581438599</c:v>
                </c:pt>
                <c:pt idx="5">
                  <c:v>5232.5279437312274</c:v>
                </c:pt>
                <c:pt idx="6">
                  <c:v>6634.9185060580548</c:v>
                </c:pt>
                <c:pt idx="7">
                  <c:v>7640.6096982984618</c:v>
                </c:pt>
                <c:pt idx="8">
                  <c:v>8905.3357047250665</c:v>
                </c:pt>
                <c:pt idx="9">
                  <c:v>9221.9595141388509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C7A-4C53-B6E6-D7537FB2B36D}"/>
            </c:ext>
          </c:extLst>
        </c:ser>
        <c:ser>
          <c:idx val="2"/>
          <c:order val="2"/>
          <c:tx>
            <c:strRef>
              <c:f>Sheet1!$G$82</c:f>
              <c:strCache>
                <c:ptCount val="1"/>
                <c:pt idx="0">
                  <c:v>CD8α:MyD88</c:v>
                </c:pt>
              </c:strCache>
            </c:strRef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3"/>
            <c:spPr>
              <a:solidFill>
                <a:srgbClr val="FF0000"/>
              </a:solidFill>
              <a:ln w="12700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Sheet1!$O$84:$O$115</c:f>
                <c:numCache>
                  <c:formatCode>General</c:formatCode>
                  <c:ptCount val="32"/>
                  <c:pt idx="0">
                    <c:v>0</c:v>
                  </c:pt>
                  <c:pt idx="1">
                    <c:v>13.40572317496375</c:v>
                  </c:pt>
                  <c:pt idx="2">
                    <c:v>25.55922752129095</c:v>
                  </c:pt>
                  <c:pt idx="3">
                    <c:v>217.85395045066011</c:v>
                  </c:pt>
                  <c:pt idx="4">
                    <c:v>303.54404871983542</c:v>
                  </c:pt>
                  <c:pt idx="5">
                    <c:v>485.14846223388997</c:v>
                  </c:pt>
                  <c:pt idx="6">
                    <c:v>482.2392404248921</c:v>
                  </c:pt>
                  <c:pt idx="7">
                    <c:v>479.27718819924922</c:v>
                  </c:pt>
                  <c:pt idx="8">
                    <c:v>603.93876783195242</c:v>
                  </c:pt>
                  <c:pt idx="9">
                    <c:v>699.18674487097667</c:v>
                  </c:pt>
                  <c:pt idx="10">
                    <c:v>777.57728301970053</c:v>
                  </c:pt>
                  <c:pt idx="11">
                    <c:v>1084.8502381221481</c:v>
                  </c:pt>
                </c:numCache>
              </c:numRef>
            </c:plus>
            <c:minus>
              <c:numRef>
                <c:f>Sheet1!$O$84:$O$115</c:f>
                <c:numCache>
                  <c:formatCode>General</c:formatCode>
                  <c:ptCount val="32"/>
                  <c:pt idx="0">
                    <c:v>0</c:v>
                  </c:pt>
                  <c:pt idx="1">
                    <c:v>13.40572317496375</c:v>
                  </c:pt>
                  <c:pt idx="2">
                    <c:v>25.55922752129095</c:v>
                  </c:pt>
                  <c:pt idx="3">
                    <c:v>217.85395045066011</c:v>
                  </c:pt>
                  <c:pt idx="4">
                    <c:v>303.54404871983542</c:v>
                  </c:pt>
                  <c:pt idx="5">
                    <c:v>485.14846223388997</c:v>
                  </c:pt>
                  <c:pt idx="6">
                    <c:v>482.2392404248921</c:v>
                  </c:pt>
                  <c:pt idx="7">
                    <c:v>479.27718819924922</c:v>
                  </c:pt>
                  <c:pt idx="8">
                    <c:v>603.93876783195242</c:v>
                  </c:pt>
                  <c:pt idx="9">
                    <c:v>699.18674487097667</c:v>
                  </c:pt>
                  <c:pt idx="10">
                    <c:v>777.57728301970053</c:v>
                  </c:pt>
                  <c:pt idx="11">
                    <c:v>1084.8502381221481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Sheet1!$B$84:$B$93</c:f>
              <c:numCache>
                <c:formatCode>General</c:formatCode>
                <c:ptCount val="10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Sheet1!$H$84:$H$93</c:f>
              <c:numCache>
                <c:formatCode>General</c:formatCode>
                <c:ptCount val="10"/>
                <c:pt idx="0">
                  <c:v>0</c:v>
                </c:pt>
                <c:pt idx="1">
                  <c:v>80.11812670386665</c:v>
                </c:pt>
                <c:pt idx="2">
                  <c:v>154.87841827026671</c:v>
                </c:pt>
                <c:pt idx="3">
                  <c:v>927.86114878421836</c:v>
                </c:pt>
                <c:pt idx="4">
                  <c:v>1630.548563722818</c:v>
                </c:pt>
                <c:pt idx="5">
                  <c:v>2016.845972239739</c:v>
                </c:pt>
                <c:pt idx="6">
                  <c:v>2118.8988616980678</c:v>
                </c:pt>
                <c:pt idx="7">
                  <c:v>2309.863438340828</c:v>
                </c:pt>
                <c:pt idx="8">
                  <c:v>2815.0139388287671</c:v>
                </c:pt>
                <c:pt idx="9">
                  <c:v>3076.2490594002888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C7A-4C53-B6E6-D7537FB2B3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1555864"/>
        <c:axId val="-2141680984"/>
      </c:scatterChart>
      <c:valAx>
        <c:axId val="-2131555864"/>
        <c:scaling>
          <c:orientation val="minMax"/>
          <c:max val="26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800" dirty="0"/>
                  <a:t>Days post tumor challenge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41680984"/>
        <c:crosses val="autoZero"/>
        <c:crossBetween val="midCat"/>
        <c:majorUnit val="5"/>
      </c:valAx>
      <c:valAx>
        <c:axId val="-21416809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800" dirty="0"/>
                  <a:t>Tumor Volume (mm</a:t>
                </a:r>
                <a:r>
                  <a:rPr lang="en-US" sz="800" baseline="30000" dirty="0"/>
                  <a:t>3</a:t>
                </a:r>
                <a:r>
                  <a:rPr lang="en-US" sz="800" baseline="0" dirty="0"/>
                  <a:t>x10</a:t>
                </a:r>
                <a:r>
                  <a:rPr lang="en-US" sz="800" baseline="30000" dirty="0"/>
                  <a:t>3</a:t>
                </a:r>
                <a:r>
                  <a:rPr lang="en-US" sz="800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1555864"/>
        <c:crosses val="autoZero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8262377230018"/>
          <c:y val="7.20293629536531E-2"/>
          <c:w val="0.61571084864392001"/>
          <c:h val="0.3080933633295839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308979166757086"/>
          <c:y val="6.0985929923666991E-2"/>
          <c:w val="0.35655220708435553"/>
          <c:h val="0.66433293969121487"/>
        </c:manualLayout>
      </c:layout>
      <c:scatterChart>
        <c:scatterStyle val="lineMarker"/>
        <c:varyColors val="0"/>
        <c:ser>
          <c:idx val="1"/>
          <c:order val="0"/>
          <c:tx>
            <c:strRef>
              <c:f>'[Sabina''s mice exp 2 - VOLUME - Results.xlsx]Means'!$D$2</c:f>
              <c:strCache>
                <c:ptCount val="1"/>
                <c:pt idx="0">
                  <c:v>Untreated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'[Sabina''s mice exp 2 - VOLUME - Results.xlsx]Means'!$F$4:$F$16</c:f>
                <c:numCache>
                  <c:formatCode>General</c:formatCode>
                  <c:ptCount val="13"/>
                  <c:pt idx="0">
                    <c:v>3.02</c:v>
                  </c:pt>
                  <c:pt idx="1">
                    <c:v>10.49</c:v>
                  </c:pt>
                  <c:pt idx="2">
                    <c:v>13.74</c:v>
                  </c:pt>
                  <c:pt idx="3">
                    <c:v>59.92</c:v>
                  </c:pt>
                  <c:pt idx="4">
                    <c:v>325.45</c:v>
                  </c:pt>
                </c:numCache>
              </c:numRef>
            </c:plus>
            <c:minus>
              <c:numRef>
                <c:f>'[Sabina''s mice exp 2 - VOLUME - Results.xlsx]Means'!$F$4:$F$16</c:f>
                <c:numCache>
                  <c:formatCode>General</c:formatCode>
                  <c:ptCount val="13"/>
                  <c:pt idx="0">
                    <c:v>3.02</c:v>
                  </c:pt>
                  <c:pt idx="1">
                    <c:v>10.49</c:v>
                  </c:pt>
                  <c:pt idx="2">
                    <c:v>13.74</c:v>
                  </c:pt>
                  <c:pt idx="3">
                    <c:v>59.92</c:v>
                  </c:pt>
                  <c:pt idx="4">
                    <c:v>325.45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'[Sabina''s mice exp 2 - VOLUME - Results.xlsx]Means'!$C$4:$C$16</c:f>
              <c:numCache>
                <c:formatCode>General</c:formatCode>
                <c:ptCount val="13"/>
                <c:pt idx="0">
                  <c:v>8.5500000000000007</c:v>
                </c:pt>
                <c:pt idx="1">
                  <c:v>11.55</c:v>
                </c:pt>
                <c:pt idx="2">
                  <c:v>14.55</c:v>
                </c:pt>
                <c:pt idx="3">
                  <c:v>17.55</c:v>
                </c:pt>
                <c:pt idx="4">
                  <c:v>20.55</c:v>
                </c:pt>
                <c:pt idx="5">
                  <c:v>23.55</c:v>
                </c:pt>
                <c:pt idx="6">
                  <c:v>26.55</c:v>
                </c:pt>
                <c:pt idx="7">
                  <c:v>29.55</c:v>
                </c:pt>
                <c:pt idx="8">
                  <c:v>32.549999999999997</c:v>
                </c:pt>
                <c:pt idx="9">
                  <c:v>35.549999999999997</c:v>
                </c:pt>
                <c:pt idx="10">
                  <c:v>38.549999999999997</c:v>
                </c:pt>
                <c:pt idx="11">
                  <c:v>41.55</c:v>
                </c:pt>
                <c:pt idx="12">
                  <c:v>44.55</c:v>
                </c:pt>
              </c:numCache>
            </c:numRef>
          </c:xVal>
          <c:yVal>
            <c:numRef>
              <c:f>'[Sabina''s mice exp 2 - VOLUME - Results.xlsx]Means'!$E$4:$E$16</c:f>
              <c:numCache>
                <c:formatCode>General</c:formatCode>
                <c:ptCount val="13"/>
                <c:pt idx="0">
                  <c:v>10.33</c:v>
                </c:pt>
                <c:pt idx="1">
                  <c:v>45.61</c:v>
                </c:pt>
                <c:pt idx="2">
                  <c:v>158.41</c:v>
                </c:pt>
                <c:pt idx="3">
                  <c:v>306.77</c:v>
                </c:pt>
                <c:pt idx="4">
                  <c:v>913.72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12B-48BE-8E93-ABFCA74E9D48}"/>
            </c:ext>
          </c:extLst>
        </c:ser>
        <c:ser>
          <c:idx val="2"/>
          <c:order val="1"/>
          <c:tx>
            <c:strRef>
              <c:f>'[Sabina''s mice exp 2 - VOLUME - Results.xlsx]Means'!$H$2</c:f>
              <c:strCache>
                <c:ptCount val="1"/>
                <c:pt idx="0">
                  <c:v>pMIG</c:v>
                </c:pt>
              </c:strCache>
            </c:strRef>
          </c:tx>
          <c:spPr>
            <a:ln w="1587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'[Sabina''s mice exp 2 - VOLUME - Results.xlsx]Means'!$J$4:$J$16</c:f>
                <c:numCache>
                  <c:formatCode>General</c:formatCode>
                  <c:ptCount val="13"/>
                  <c:pt idx="0">
                    <c:v>7.42</c:v>
                  </c:pt>
                  <c:pt idx="1">
                    <c:v>18.190000000000001</c:v>
                  </c:pt>
                  <c:pt idx="2">
                    <c:v>23.91</c:v>
                  </c:pt>
                  <c:pt idx="3">
                    <c:v>29.32</c:v>
                  </c:pt>
                  <c:pt idx="4">
                    <c:v>73.5</c:v>
                  </c:pt>
                  <c:pt idx="5">
                    <c:v>141.58000000000001</c:v>
                  </c:pt>
                  <c:pt idx="6">
                    <c:v>166.21</c:v>
                  </c:pt>
                  <c:pt idx="7">
                    <c:v>1054.49</c:v>
                  </c:pt>
                </c:numCache>
              </c:numRef>
            </c:plus>
            <c:minus>
              <c:numRef>
                <c:f>'[Sabina''s mice exp 2 - VOLUME - Results.xlsx]Means'!$J$4:$J$16</c:f>
                <c:numCache>
                  <c:formatCode>General</c:formatCode>
                  <c:ptCount val="13"/>
                  <c:pt idx="0">
                    <c:v>7.42</c:v>
                  </c:pt>
                  <c:pt idx="1">
                    <c:v>18.190000000000001</c:v>
                  </c:pt>
                  <c:pt idx="2">
                    <c:v>23.91</c:v>
                  </c:pt>
                  <c:pt idx="3">
                    <c:v>29.32</c:v>
                  </c:pt>
                  <c:pt idx="4">
                    <c:v>73.5</c:v>
                  </c:pt>
                  <c:pt idx="5">
                    <c:v>141.58000000000001</c:v>
                  </c:pt>
                  <c:pt idx="6">
                    <c:v>166.21</c:v>
                  </c:pt>
                  <c:pt idx="7">
                    <c:v>1054.49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'[Sabina''s mice exp 2 - VOLUME - Results.xlsx]Means'!$G$4:$G$16</c:f>
              <c:numCache>
                <c:formatCode>General</c:formatCode>
                <c:ptCount val="13"/>
                <c:pt idx="0">
                  <c:v>8.6999999999999993</c:v>
                </c:pt>
                <c:pt idx="1">
                  <c:v>11.7</c:v>
                </c:pt>
                <c:pt idx="2">
                  <c:v>14.7</c:v>
                </c:pt>
                <c:pt idx="3">
                  <c:v>17.7</c:v>
                </c:pt>
                <c:pt idx="4">
                  <c:v>20.7</c:v>
                </c:pt>
                <c:pt idx="5">
                  <c:v>23.7</c:v>
                </c:pt>
                <c:pt idx="6">
                  <c:v>26.7</c:v>
                </c:pt>
                <c:pt idx="7">
                  <c:v>29.7</c:v>
                </c:pt>
                <c:pt idx="8">
                  <c:v>32.700000000000003</c:v>
                </c:pt>
                <c:pt idx="9">
                  <c:v>35.700000000000003</c:v>
                </c:pt>
                <c:pt idx="10">
                  <c:v>38.700000000000003</c:v>
                </c:pt>
                <c:pt idx="11">
                  <c:v>41.7</c:v>
                </c:pt>
                <c:pt idx="12">
                  <c:v>44.7</c:v>
                </c:pt>
              </c:numCache>
            </c:numRef>
          </c:xVal>
          <c:yVal>
            <c:numRef>
              <c:f>'[Sabina''s mice exp 2 - VOLUME - Results.xlsx]Means'!$I$4:$I$16</c:f>
              <c:numCache>
                <c:formatCode>General</c:formatCode>
                <c:ptCount val="13"/>
                <c:pt idx="0">
                  <c:v>21.81</c:v>
                </c:pt>
                <c:pt idx="1">
                  <c:v>88.15</c:v>
                </c:pt>
                <c:pt idx="2">
                  <c:v>125.15</c:v>
                </c:pt>
                <c:pt idx="3">
                  <c:v>161.38999999999999</c:v>
                </c:pt>
                <c:pt idx="4">
                  <c:v>387.95</c:v>
                </c:pt>
                <c:pt idx="5">
                  <c:v>775.77</c:v>
                </c:pt>
                <c:pt idx="6">
                  <c:v>864.7</c:v>
                </c:pt>
                <c:pt idx="7">
                  <c:v>2791.75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12B-48BE-8E93-ABFCA74E9D48}"/>
            </c:ext>
          </c:extLst>
        </c:ser>
        <c:ser>
          <c:idx val="3"/>
          <c:order val="2"/>
          <c:tx>
            <c:strRef>
              <c:f>'[Sabina''s mice exp 2 - VOLUME - Results.xlsx]Means'!$L$2</c:f>
              <c:strCache>
                <c:ptCount val="1"/>
                <c:pt idx="0">
                  <c:v>CM8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'[Sabina''s mice exp 2 - VOLUME - Results.xlsx]Means'!$N$4:$N$16</c:f>
                <c:numCache>
                  <c:formatCode>General</c:formatCode>
                  <c:ptCount val="13"/>
                  <c:pt idx="0">
                    <c:v>3.62</c:v>
                  </c:pt>
                  <c:pt idx="1">
                    <c:v>13.28</c:v>
                  </c:pt>
                  <c:pt idx="2">
                    <c:v>35.06</c:v>
                  </c:pt>
                  <c:pt idx="3">
                    <c:v>38.200000000000003</c:v>
                  </c:pt>
                  <c:pt idx="4">
                    <c:v>69.11</c:v>
                  </c:pt>
                  <c:pt idx="5">
                    <c:v>81.92</c:v>
                  </c:pt>
                  <c:pt idx="6">
                    <c:v>92.68</c:v>
                  </c:pt>
                  <c:pt idx="7">
                    <c:v>122.04</c:v>
                  </c:pt>
                  <c:pt idx="8">
                    <c:v>138.04</c:v>
                  </c:pt>
                  <c:pt idx="9">
                    <c:v>142.69</c:v>
                  </c:pt>
                  <c:pt idx="10">
                    <c:v>201.13</c:v>
                  </c:pt>
                  <c:pt idx="11">
                    <c:v>201.55</c:v>
                  </c:pt>
                  <c:pt idx="12">
                    <c:v>383.98</c:v>
                  </c:pt>
                </c:numCache>
              </c:numRef>
            </c:plus>
            <c:minus>
              <c:numRef>
                <c:f>'[Sabina''s mice exp 2 - VOLUME - Results.xlsx]Means'!$N$4:$N$16</c:f>
                <c:numCache>
                  <c:formatCode>General</c:formatCode>
                  <c:ptCount val="13"/>
                  <c:pt idx="0">
                    <c:v>3.62</c:v>
                  </c:pt>
                  <c:pt idx="1">
                    <c:v>13.28</c:v>
                  </c:pt>
                  <c:pt idx="2">
                    <c:v>35.06</c:v>
                  </c:pt>
                  <c:pt idx="3">
                    <c:v>38.200000000000003</c:v>
                  </c:pt>
                  <c:pt idx="4">
                    <c:v>69.11</c:v>
                  </c:pt>
                  <c:pt idx="5">
                    <c:v>81.92</c:v>
                  </c:pt>
                  <c:pt idx="6">
                    <c:v>92.68</c:v>
                  </c:pt>
                  <c:pt idx="7">
                    <c:v>122.04</c:v>
                  </c:pt>
                  <c:pt idx="8">
                    <c:v>138.04</c:v>
                  </c:pt>
                  <c:pt idx="9">
                    <c:v>142.69</c:v>
                  </c:pt>
                  <c:pt idx="10">
                    <c:v>201.13</c:v>
                  </c:pt>
                  <c:pt idx="11">
                    <c:v>201.55</c:v>
                  </c:pt>
                  <c:pt idx="12">
                    <c:v>383.98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'[Sabina''s mice exp 2 - VOLUME - Results.xlsx]Means'!$K$4:$K$16</c:f>
              <c:numCache>
                <c:formatCode>General</c:formatCode>
                <c:ptCount val="13"/>
                <c:pt idx="0">
                  <c:v>8.85</c:v>
                </c:pt>
                <c:pt idx="1">
                  <c:v>11.85</c:v>
                </c:pt>
                <c:pt idx="2">
                  <c:v>14.85</c:v>
                </c:pt>
                <c:pt idx="3">
                  <c:v>17.850000000000001</c:v>
                </c:pt>
                <c:pt idx="4">
                  <c:v>20.85</c:v>
                </c:pt>
                <c:pt idx="5">
                  <c:v>23.85</c:v>
                </c:pt>
                <c:pt idx="6">
                  <c:v>26.85</c:v>
                </c:pt>
                <c:pt idx="7">
                  <c:v>29.85</c:v>
                </c:pt>
                <c:pt idx="8">
                  <c:v>32.85</c:v>
                </c:pt>
                <c:pt idx="9">
                  <c:v>35.85</c:v>
                </c:pt>
                <c:pt idx="10">
                  <c:v>38.85</c:v>
                </c:pt>
                <c:pt idx="11">
                  <c:v>41.85</c:v>
                </c:pt>
                <c:pt idx="12">
                  <c:v>44.85</c:v>
                </c:pt>
              </c:numCache>
            </c:numRef>
          </c:xVal>
          <c:yVal>
            <c:numRef>
              <c:f>'[Sabina''s mice exp 2 - VOLUME - Results.xlsx]Means'!$M$4:$M$16</c:f>
              <c:numCache>
                <c:formatCode>General</c:formatCode>
                <c:ptCount val="13"/>
                <c:pt idx="0">
                  <c:v>20.079999999999998</c:v>
                </c:pt>
                <c:pt idx="1">
                  <c:v>63.81</c:v>
                </c:pt>
                <c:pt idx="2">
                  <c:v>155.41</c:v>
                </c:pt>
                <c:pt idx="3">
                  <c:v>171.4</c:v>
                </c:pt>
                <c:pt idx="4">
                  <c:v>257.81</c:v>
                </c:pt>
                <c:pt idx="5">
                  <c:v>296.58</c:v>
                </c:pt>
                <c:pt idx="6">
                  <c:v>272.10000000000002</c:v>
                </c:pt>
                <c:pt idx="7">
                  <c:v>291.29000000000002</c:v>
                </c:pt>
                <c:pt idx="8">
                  <c:v>417.96</c:v>
                </c:pt>
                <c:pt idx="9">
                  <c:v>405.36</c:v>
                </c:pt>
                <c:pt idx="10">
                  <c:v>610.4</c:v>
                </c:pt>
                <c:pt idx="11">
                  <c:v>836.4</c:v>
                </c:pt>
                <c:pt idx="12">
                  <c:v>1371.16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12B-48BE-8E93-ABFCA74E9D48}"/>
            </c:ext>
          </c:extLst>
        </c:ser>
        <c:ser>
          <c:idx val="4"/>
          <c:order val="3"/>
          <c:tx>
            <c:strRef>
              <c:f>'[Sabina''s mice exp 2 - VOLUME - Results.xlsx]Means'!$P$2</c:f>
              <c:strCache>
                <c:ptCount val="1"/>
                <c:pt idx="0">
                  <c:v>pMIG ISO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'[Sabina''s mice exp 2 - VOLUME - Results.xlsx]Means'!$R$4:$R$16</c:f>
                <c:numCache>
                  <c:formatCode>General</c:formatCode>
                  <c:ptCount val="13"/>
                  <c:pt idx="0">
                    <c:v>6.4</c:v>
                  </c:pt>
                  <c:pt idx="1">
                    <c:v>17.350000000000001</c:v>
                  </c:pt>
                  <c:pt idx="2">
                    <c:v>34.659999999999997</c:v>
                  </c:pt>
                  <c:pt idx="3">
                    <c:v>37.299999999999997</c:v>
                  </c:pt>
                  <c:pt idx="4">
                    <c:v>66.180000000000007</c:v>
                  </c:pt>
                </c:numCache>
              </c:numRef>
            </c:plus>
            <c:minus>
              <c:numRef>
                <c:f>'[Sabina''s mice exp 2 - VOLUME - Results.xlsx]Means'!$R$4:$R$16</c:f>
                <c:numCache>
                  <c:formatCode>General</c:formatCode>
                  <c:ptCount val="13"/>
                  <c:pt idx="0">
                    <c:v>6.4</c:v>
                  </c:pt>
                  <c:pt idx="1">
                    <c:v>17.350000000000001</c:v>
                  </c:pt>
                  <c:pt idx="2">
                    <c:v>34.659999999999997</c:v>
                  </c:pt>
                  <c:pt idx="3">
                    <c:v>37.299999999999997</c:v>
                  </c:pt>
                  <c:pt idx="4">
                    <c:v>66.180000000000007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'[Sabina''s mice exp 2 - VOLUME - Results.xlsx]Means'!$O$4:$O$16</c:f>
              <c:numCache>
                <c:formatCode>General</c:formatCode>
                <c:ptCount val="13"/>
                <c:pt idx="0">
                  <c:v>9</c:v>
                </c:pt>
                <c:pt idx="1">
                  <c:v>12</c:v>
                </c:pt>
                <c:pt idx="2">
                  <c:v>15</c:v>
                </c:pt>
                <c:pt idx="3">
                  <c:v>18</c:v>
                </c:pt>
                <c:pt idx="4">
                  <c:v>21</c:v>
                </c:pt>
                <c:pt idx="5">
                  <c:v>24</c:v>
                </c:pt>
                <c:pt idx="6">
                  <c:v>27</c:v>
                </c:pt>
                <c:pt idx="7">
                  <c:v>30</c:v>
                </c:pt>
                <c:pt idx="8">
                  <c:v>33</c:v>
                </c:pt>
                <c:pt idx="9">
                  <c:v>36</c:v>
                </c:pt>
                <c:pt idx="10">
                  <c:v>39</c:v>
                </c:pt>
                <c:pt idx="11">
                  <c:v>42</c:v>
                </c:pt>
                <c:pt idx="12">
                  <c:v>45</c:v>
                </c:pt>
              </c:numCache>
            </c:numRef>
          </c:xVal>
          <c:yVal>
            <c:numRef>
              <c:f>'[Sabina''s mice exp 2 - VOLUME - Results.xlsx]Means'!$Q$4:$Q$16</c:f>
              <c:numCache>
                <c:formatCode>General</c:formatCode>
                <c:ptCount val="13"/>
                <c:pt idx="0">
                  <c:v>23.51</c:v>
                </c:pt>
                <c:pt idx="1">
                  <c:v>107.9</c:v>
                </c:pt>
                <c:pt idx="2">
                  <c:v>169.06</c:v>
                </c:pt>
                <c:pt idx="3">
                  <c:v>195.49</c:v>
                </c:pt>
                <c:pt idx="4">
                  <c:v>287.97000000000003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12B-48BE-8E93-ABFCA74E9D48}"/>
            </c:ext>
          </c:extLst>
        </c:ser>
        <c:ser>
          <c:idx val="0"/>
          <c:order val="4"/>
          <c:tx>
            <c:strRef>
              <c:f>'[Sabina''s mice exp 2 - VOLUME - Results.xlsx]Means'!$T$2</c:f>
              <c:strCache>
                <c:ptCount val="1"/>
                <c:pt idx="0">
                  <c:v>CM8 ISO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'[Sabina''s mice exp 2 - VOLUME - Results.xlsx]Means'!$V$4:$V$16</c:f>
                <c:numCache>
                  <c:formatCode>General</c:formatCode>
                  <c:ptCount val="13"/>
                  <c:pt idx="0">
                    <c:v>1.05</c:v>
                  </c:pt>
                  <c:pt idx="1">
                    <c:v>18.62</c:v>
                  </c:pt>
                  <c:pt idx="2">
                    <c:v>28.75</c:v>
                  </c:pt>
                  <c:pt idx="3">
                    <c:v>45.82</c:v>
                  </c:pt>
                  <c:pt idx="4">
                    <c:v>47.98</c:v>
                  </c:pt>
                  <c:pt idx="5">
                    <c:v>139.61000000000001</c:v>
                  </c:pt>
                  <c:pt idx="6">
                    <c:v>157.35</c:v>
                  </c:pt>
                  <c:pt idx="7">
                    <c:v>188.71</c:v>
                  </c:pt>
                  <c:pt idx="8">
                    <c:v>406.88</c:v>
                  </c:pt>
                </c:numCache>
              </c:numRef>
            </c:plus>
            <c:minus>
              <c:numRef>
                <c:f>'[Sabina''s mice exp 2 - VOLUME - Results.xlsx]Means'!$V$4:$V$16</c:f>
                <c:numCache>
                  <c:formatCode>General</c:formatCode>
                  <c:ptCount val="13"/>
                  <c:pt idx="0">
                    <c:v>1.05</c:v>
                  </c:pt>
                  <c:pt idx="1">
                    <c:v>18.62</c:v>
                  </c:pt>
                  <c:pt idx="2">
                    <c:v>28.75</c:v>
                  </c:pt>
                  <c:pt idx="3">
                    <c:v>45.82</c:v>
                  </c:pt>
                  <c:pt idx="4">
                    <c:v>47.98</c:v>
                  </c:pt>
                  <c:pt idx="5">
                    <c:v>139.61000000000001</c:v>
                  </c:pt>
                  <c:pt idx="6">
                    <c:v>157.35</c:v>
                  </c:pt>
                  <c:pt idx="7">
                    <c:v>188.71</c:v>
                  </c:pt>
                  <c:pt idx="8">
                    <c:v>406.88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'[Sabina''s mice exp 2 - VOLUME - Results.xlsx]Means'!$S$4:$S$16</c:f>
              <c:numCache>
                <c:formatCode>General</c:formatCode>
                <c:ptCount val="13"/>
                <c:pt idx="0">
                  <c:v>9.15</c:v>
                </c:pt>
                <c:pt idx="1">
                  <c:v>12.15</c:v>
                </c:pt>
                <c:pt idx="2">
                  <c:v>15.15</c:v>
                </c:pt>
                <c:pt idx="3">
                  <c:v>18.149999999999999</c:v>
                </c:pt>
                <c:pt idx="4">
                  <c:v>21.15</c:v>
                </c:pt>
                <c:pt idx="5">
                  <c:v>24.15</c:v>
                </c:pt>
                <c:pt idx="6">
                  <c:v>27.15</c:v>
                </c:pt>
                <c:pt idx="7">
                  <c:v>30.15</c:v>
                </c:pt>
                <c:pt idx="8">
                  <c:v>33.15</c:v>
                </c:pt>
                <c:pt idx="9">
                  <c:v>36.15</c:v>
                </c:pt>
                <c:pt idx="10">
                  <c:v>39.15</c:v>
                </c:pt>
                <c:pt idx="11">
                  <c:v>42.15</c:v>
                </c:pt>
                <c:pt idx="12">
                  <c:v>45.15</c:v>
                </c:pt>
              </c:numCache>
            </c:numRef>
          </c:xVal>
          <c:yVal>
            <c:numRef>
              <c:f>'[Sabina''s mice exp 2 - VOLUME - Results.xlsx]Means'!$U$4:$U$16</c:f>
              <c:numCache>
                <c:formatCode>General</c:formatCode>
                <c:ptCount val="13"/>
                <c:pt idx="0">
                  <c:v>6.03</c:v>
                </c:pt>
                <c:pt idx="1">
                  <c:v>70.900000000000006</c:v>
                </c:pt>
                <c:pt idx="2">
                  <c:v>214.74</c:v>
                </c:pt>
                <c:pt idx="3">
                  <c:v>169.2</c:v>
                </c:pt>
                <c:pt idx="4">
                  <c:v>145.84</c:v>
                </c:pt>
                <c:pt idx="5">
                  <c:v>288.64999999999998</c:v>
                </c:pt>
                <c:pt idx="6">
                  <c:v>379.68</c:v>
                </c:pt>
                <c:pt idx="7">
                  <c:v>512.32000000000005</c:v>
                </c:pt>
                <c:pt idx="8">
                  <c:v>1067.29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12B-48BE-8E93-ABFCA74E9D48}"/>
            </c:ext>
          </c:extLst>
        </c:ser>
        <c:ser>
          <c:idx val="5"/>
          <c:order val="5"/>
          <c:tx>
            <c:strRef>
              <c:f>'[Sabina''s mice exp 2 - VOLUME - Results.xlsx]Means'!$X$2</c:f>
              <c:strCache>
                <c:ptCount val="1"/>
                <c:pt idx="0">
                  <c:v>pMIG aPD-L1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'[Sabina''s mice exp 2 - VOLUME - Results.xlsx]Means'!$Z$4:$Z$11</c:f>
                <c:numCache>
                  <c:formatCode>General</c:formatCode>
                  <c:ptCount val="8"/>
                  <c:pt idx="0">
                    <c:v>5.36</c:v>
                  </c:pt>
                  <c:pt idx="1">
                    <c:v>10.74</c:v>
                  </c:pt>
                  <c:pt idx="2">
                    <c:v>27.15</c:v>
                  </c:pt>
                  <c:pt idx="3">
                    <c:v>25.16</c:v>
                  </c:pt>
                  <c:pt idx="4">
                    <c:v>57.86</c:v>
                  </c:pt>
                  <c:pt idx="5">
                    <c:v>181.06</c:v>
                  </c:pt>
                  <c:pt idx="6">
                    <c:v>173.63</c:v>
                  </c:pt>
                  <c:pt idx="7">
                    <c:v>563.19000000000005</c:v>
                  </c:pt>
                </c:numCache>
              </c:numRef>
            </c:plus>
            <c:minus>
              <c:numRef>
                <c:f>'[Sabina''s mice exp 2 - VOLUME - Results.xlsx]Means'!$Z$4:$Z$11</c:f>
                <c:numCache>
                  <c:formatCode>General</c:formatCode>
                  <c:ptCount val="8"/>
                  <c:pt idx="0">
                    <c:v>5.36</c:v>
                  </c:pt>
                  <c:pt idx="1">
                    <c:v>10.74</c:v>
                  </c:pt>
                  <c:pt idx="2">
                    <c:v>27.15</c:v>
                  </c:pt>
                  <c:pt idx="3">
                    <c:v>25.16</c:v>
                  </c:pt>
                  <c:pt idx="4">
                    <c:v>57.86</c:v>
                  </c:pt>
                  <c:pt idx="5">
                    <c:v>181.06</c:v>
                  </c:pt>
                  <c:pt idx="6">
                    <c:v>173.63</c:v>
                  </c:pt>
                  <c:pt idx="7">
                    <c:v>563.19000000000005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'[Sabina''s mice exp 2 - VOLUME - Results.xlsx]Means'!$W$4:$W$11</c:f>
              <c:numCache>
                <c:formatCode>General</c:formatCode>
                <c:ptCount val="8"/>
                <c:pt idx="0">
                  <c:v>9.3000000000000007</c:v>
                </c:pt>
                <c:pt idx="1">
                  <c:v>12.3</c:v>
                </c:pt>
                <c:pt idx="2">
                  <c:v>15.3</c:v>
                </c:pt>
                <c:pt idx="3">
                  <c:v>18.3</c:v>
                </c:pt>
                <c:pt idx="4">
                  <c:v>21.3</c:v>
                </c:pt>
                <c:pt idx="5">
                  <c:v>24.3</c:v>
                </c:pt>
                <c:pt idx="6">
                  <c:v>27.3</c:v>
                </c:pt>
                <c:pt idx="7">
                  <c:v>30.3</c:v>
                </c:pt>
              </c:numCache>
            </c:numRef>
          </c:xVal>
          <c:yVal>
            <c:numRef>
              <c:f>'[Sabina''s mice exp 2 - VOLUME - Results.xlsx]Means'!$Y$4:$Y$11</c:f>
              <c:numCache>
                <c:formatCode>General</c:formatCode>
                <c:ptCount val="8"/>
                <c:pt idx="0">
                  <c:v>18.920000000000002</c:v>
                </c:pt>
                <c:pt idx="1">
                  <c:v>78.099999999999994</c:v>
                </c:pt>
                <c:pt idx="2">
                  <c:v>181.19</c:v>
                </c:pt>
                <c:pt idx="3">
                  <c:v>218.82</c:v>
                </c:pt>
                <c:pt idx="4">
                  <c:v>297.31</c:v>
                </c:pt>
                <c:pt idx="5">
                  <c:v>1158.18</c:v>
                </c:pt>
                <c:pt idx="6">
                  <c:v>1463.99</c:v>
                </c:pt>
                <c:pt idx="7">
                  <c:v>3166.14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12B-48BE-8E93-ABFCA74E9D48}"/>
            </c:ext>
          </c:extLst>
        </c:ser>
        <c:ser>
          <c:idx val="6"/>
          <c:order val="6"/>
          <c:tx>
            <c:strRef>
              <c:f>'[Sabina''s mice exp 2 - VOLUME - Results.xlsx]Means'!$AB$2</c:f>
              <c:strCache>
                <c:ptCount val="1"/>
                <c:pt idx="0">
                  <c:v>CM8 aPD-L1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'[Sabina''s mice exp 2 - VOLUME - Results.xlsx]Means'!$AD$4:$AD$16</c:f>
                <c:numCache>
                  <c:formatCode>General</c:formatCode>
                  <c:ptCount val="13"/>
                  <c:pt idx="0">
                    <c:v>3.56</c:v>
                  </c:pt>
                  <c:pt idx="1">
                    <c:v>13.46</c:v>
                  </c:pt>
                  <c:pt idx="2">
                    <c:v>28.61</c:v>
                  </c:pt>
                  <c:pt idx="3">
                    <c:v>25.7</c:v>
                  </c:pt>
                  <c:pt idx="4">
                    <c:v>28.88</c:v>
                  </c:pt>
                  <c:pt idx="5">
                    <c:v>89.24</c:v>
                  </c:pt>
                  <c:pt idx="6">
                    <c:v>78.16</c:v>
                  </c:pt>
                  <c:pt idx="7">
                    <c:v>91.72</c:v>
                  </c:pt>
                  <c:pt idx="8">
                    <c:v>229.09</c:v>
                  </c:pt>
                  <c:pt idx="9">
                    <c:v>245.61</c:v>
                  </c:pt>
                  <c:pt idx="10">
                    <c:v>331.27</c:v>
                  </c:pt>
                  <c:pt idx="11">
                    <c:v>386.3</c:v>
                  </c:pt>
                  <c:pt idx="12">
                    <c:v>546.96</c:v>
                  </c:pt>
                </c:numCache>
              </c:numRef>
            </c:plus>
            <c:minus>
              <c:numRef>
                <c:f>'[Sabina''s mice exp 2 - VOLUME - Results.xlsx]Means'!$AD$4:$AD$16</c:f>
                <c:numCache>
                  <c:formatCode>General</c:formatCode>
                  <c:ptCount val="13"/>
                  <c:pt idx="0">
                    <c:v>3.56</c:v>
                  </c:pt>
                  <c:pt idx="1">
                    <c:v>13.46</c:v>
                  </c:pt>
                  <c:pt idx="2">
                    <c:v>28.61</c:v>
                  </c:pt>
                  <c:pt idx="3">
                    <c:v>25.7</c:v>
                  </c:pt>
                  <c:pt idx="4">
                    <c:v>28.88</c:v>
                  </c:pt>
                  <c:pt idx="5">
                    <c:v>89.24</c:v>
                  </c:pt>
                  <c:pt idx="6">
                    <c:v>78.16</c:v>
                  </c:pt>
                  <c:pt idx="7">
                    <c:v>91.72</c:v>
                  </c:pt>
                  <c:pt idx="8">
                    <c:v>229.09</c:v>
                  </c:pt>
                  <c:pt idx="9">
                    <c:v>245.61</c:v>
                  </c:pt>
                  <c:pt idx="10">
                    <c:v>331.27</c:v>
                  </c:pt>
                  <c:pt idx="11">
                    <c:v>386.3</c:v>
                  </c:pt>
                  <c:pt idx="12">
                    <c:v>546.96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xVal>
            <c:numRef>
              <c:f>'[Sabina''s mice exp 2 - VOLUME - Results.xlsx]Means'!$AA$4:$AA$16</c:f>
              <c:numCache>
                <c:formatCode>General</c:formatCode>
                <c:ptCount val="13"/>
                <c:pt idx="0">
                  <c:v>9.4499999999999993</c:v>
                </c:pt>
                <c:pt idx="1">
                  <c:v>12.45</c:v>
                </c:pt>
                <c:pt idx="2">
                  <c:v>15.45</c:v>
                </c:pt>
                <c:pt idx="3">
                  <c:v>18.45</c:v>
                </c:pt>
                <c:pt idx="4">
                  <c:v>21.45</c:v>
                </c:pt>
                <c:pt idx="5">
                  <c:v>24.45</c:v>
                </c:pt>
                <c:pt idx="6">
                  <c:v>27.45</c:v>
                </c:pt>
                <c:pt idx="7">
                  <c:v>30.45</c:v>
                </c:pt>
                <c:pt idx="8">
                  <c:v>33.450000000000003</c:v>
                </c:pt>
                <c:pt idx="9">
                  <c:v>36.450000000000003</c:v>
                </c:pt>
                <c:pt idx="10">
                  <c:v>39.450000000000003</c:v>
                </c:pt>
                <c:pt idx="11">
                  <c:v>42.45</c:v>
                </c:pt>
                <c:pt idx="12">
                  <c:v>45.45</c:v>
                </c:pt>
              </c:numCache>
            </c:numRef>
          </c:xVal>
          <c:yVal>
            <c:numRef>
              <c:f>'[Sabina''s mice exp 2 - VOLUME - Results.xlsx]Means'!$AC$4:$AC$16</c:f>
              <c:numCache>
                <c:formatCode>General</c:formatCode>
                <c:ptCount val="13"/>
                <c:pt idx="0">
                  <c:v>14.81</c:v>
                </c:pt>
                <c:pt idx="1">
                  <c:v>58.3</c:v>
                </c:pt>
                <c:pt idx="2">
                  <c:v>136.52000000000001</c:v>
                </c:pt>
                <c:pt idx="3">
                  <c:v>133.74</c:v>
                </c:pt>
                <c:pt idx="4">
                  <c:v>126.27</c:v>
                </c:pt>
                <c:pt idx="5">
                  <c:v>202.1</c:v>
                </c:pt>
                <c:pt idx="6">
                  <c:v>206.89</c:v>
                </c:pt>
                <c:pt idx="7">
                  <c:v>253.83</c:v>
                </c:pt>
                <c:pt idx="8">
                  <c:v>492.22</c:v>
                </c:pt>
                <c:pt idx="9">
                  <c:v>619.70000000000005</c:v>
                </c:pt>
                <c:pt idx="10">
                  <c:v>699.21</c:v>
                </c:pt>
                <c:pt idx="11">
                  <c:v>1152</c:v>
                </c:pt>
                <c:pt idx="12">
                  <c:v>2024.65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12B-48BE-8E93-ABFCA74E9D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419976"/>
        <c:axId val="467810952"/>
      </c:scatterChart>
      <c:valAx>
        <c:axId val="1264199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solidFill>
                      <a:sysClr val="windowText" lastClr="000000"/>
                    </a:solidFill>
                  </a:rPr>
                  <a:t>Days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7810952"/>
        <c:crosses val="autoZero"/>
        <c:crossBetween val="midCat"/>
      </c:valAx>
      <c:valAx>
        <c:axId val="467810952"/>
        <c:scaling>
          <c:orientation val="minMax"/>
          <c:max val="4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>
                    <a:solidFill>
                      <a:sysClr val="windowText" lastClr="000000"/>
                    </a:solidFill>
                  </a:rPr>
                  <a:t>Tumor size (mm</a:t>
                </a:r>
                <a:r>
                  <a:rPr lang="en-US" sz="1100" baseline="30000" dirty="0">
                    <a:solidFill>
                      <a:sysClr val="windowText" lastClr="000000"/>
                    </a:solidFill>
                  </a:rPr>
                  <a:t>3</a:t>
                </a:r>
                <a:r>
                  <a:rPr lang="en-US" sz="1100" b="0" i="0" u="none" strike="noStrike" baseline="0" dirty="0">
                    <a:effectLst/>
                  </a:rPr>
                  <a:t>)</a:t>
                </a:r>
                <a:endParaRPr lang="en-US" sz="1100" baseline="30000" dirty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4199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8800475603973079"/>
          <c:y val="7.4775930657535961E-2"/>
          <c:w val="0.21894753770124231"/>
          <c:h val="0.76665483731330231"/>
        </c:manualLayout>
      </c:layout>
      <c:overlay val="1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0833485745048"/>
          <c:y val="5.6034984238256237E-2"/>
          <c:w val="0.35743929282319703"/>
          <c:h val="0.6588297386739701"/>
        </c:manualLayout>
      </c:layout>
      <c:scatterChart>
        <c:scatterStyle val="lineMarker"/>
        <c:varyColors val="0"/>
        <c:ser>
          <c:idx val="1"/>
          <c:order val="0"/>
          <c:tx>
            <c:strRef>
              <c:f>'[Tumor Dynamics 04212017 exp 1-Results.xlsx]Means'!$D$2</c:f>
              <c:strCache>
                <c:ptCount val="1"/>
                <c:pt idx="0">
                  <c:v>Untreated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'[Tumor Dynamics 04212017 exp 1-Results.xlsx]Means'!$F$4:$F$17</c:f>
                <c:numCache>
                  <c:formatCode>General</c:formatCode>
                  <c:ptCount val="14"/>
                  <c:pt idx="0">
                    <c:v>0</c:v>
                  </c:pt>
                  <c:pt idx="1">
                    <c:v>0.58899999999999997</c:v>
                  </c:pt>
                  <c:pt idx="2">
                    <c:v>12.653</c:v>
                  </c:pt>
                  <c:pt idx="3">
                    <c:v>8.9689999999999994</c:v>
                  </c:pt>
                  <c:pt idx="4">
                    <c:v>15.161</c:v>
                  </c:pt>
                  <c:pt idx="5">
                    <c:v>8.718</c:v>
                  </c:pt>
                  <c:pt idx="6">
                    <c:v>37.756</c:v>
                  </c:pt>
                  <c:pt idx="7">
                    <c:v>42.570999999999998</c:v>
                  </c:pt>
                  <c:pt idx="8">
                    <c:v>71.8</c:v>
                  </c:pt>
                  <c:pt idx="9">
                    <c:v>110.93600000000001</c:v>
                  </c:pt>
                  <c:pt idx="10">
                    <c:v>51.924999999999997</c:v>
                  </c:pt>
                  <c:pt idx="11">
                    <c:v>59.466000000000001</c:v>
                  </c:pt>
                  <c:pt idx="12">
                    <c:v>243.012</c:v>
                  </c:pt>
                  <c:pt idx="13">
                    <c:v>284.70100000000002</c:v>
                  </c:pt>
                </c:numCache>
              </c:numRef>
            </c:plus>
            <c:minus>
              <c:numRef>
                <c:f>'[Tumor Dynamics 04212017 exp 1-Results.xlsx]Means'!$F$4:$F$17</c:f>
                <c:numCache>
                  <c:formatCode>General</c:formatCode>
                  <c:ptCount val="14"/>
                  <c:pt idx="0">
                    <c:v>0</c:v>
                  </c:pt>
                  <c:pt idx="1">
                    <c:v>0.58899999999999997</c:v>
                  </c:pt>
                  <c:pt idx="2">
                    <c:v>12.653</c:v>
                  </c:pt>
                  <c:pt idx="3">
                    <c:v>8.9689999999999994</c:v>
                  </c:pt>
                  <c:pt idx="4">
                    <c:v>15.161</c:v>
                  </c:pt>
                  <c:pt idx="5">
                    <c:v>8.718</c:v>
                  </c:pt>
                  <c:pt idx="6">
                    <c:v>37.756</c:v>
                  </c:pt>
                  <c:pt idx="7">
                    <c:v>42.570999999999998</c:v>
                  </c:pt>
                  <c:pt idx="8">
                    <c:v>71.8</c:v>
                  </c:pt>
                  <c:pt idx="9">
                    <c:v>110.93600000000001</c:v>
                  </c:pt>
                  <c:pt idx="10">
                    <c:v>51.924999999999997</c:v>
                  </c:pt>
                  <c:pt idx="11">
                    <c:v>59.466000000000001</c:v>
                  </c:pt>
                  <c:pt idx="12">
                    <c:v>243.012</c:v>
                  </c:pt>
                  <c:pt idx="13">
                    <c:v>284.70100000000002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'[Tumor Dynamics 04212017 exp 1-Results.xlsx]Means'!$C$4:$C$23</c:f>
              <c:numCache>
                <c:formatCode>General</c:formatCode>
                <c:ptCount val="20"/>
                <c:pt idx="0">
                  <c:v>3.5</c:v>
                </c:pt>
                <c:pt idx="1">
                  <c:v>5.5</c:v>
                </c:pt>
                <c:pt idx="2">
                  <c:v>7.5</c:v>
                </c:pt>
                <c:pt idx="3">
                  <c:v>9.5</c:v>
                </c:pt>
                <c:pt idx="4">
                  <c:v>10.5</c:v>
                </c:pt>
                <c:pt idx="5">
                  <c:v>12.5</c:v>
                </c:pt>
                <c:pt idx="6">
                  <c:v>14.5</c:v>
                </c:pt>
                <c:pt idx="7">
                  <c:v>16.5</c:v>
                </c:pt>
                <c:pt idx="8">
                  <c:v>18.5</c:v>
                </c:pt>
                <c:pt idx="9">
                  <c:v>20.5</c:v>
                </c:pt>
                <c:pt idx="10">
                  <c:v>22.5</c:v>
                </c:pt>
                <c:pt idx="11">
                  <c:v>24.5</c:v>
                </c:pt>
                <c:pt idx="12">
                  <c:v>26.5</c:v>
                </c:pt>
                <c:pt idx="13">
                  <c:v>28.5</c:v>
                </c:pt>
                <c:pt idx="14">
                  <c:v>30.5</c:v>
                </c:pt>
                <c:pt idx="15">
                  <c:v>32.5</c:v>
                </c:pt>
                <c:pt idx="16">
                  <c:v>34.5</c:v>
                </c:pt>
                <c:pt idx="17">
                  <c:v>36.5</c:v>
                </c:pt>
                <c:pt idx="18">
                  <c:v>38.5</c:v>
                </c:pt>
                <c:pt idx="19">
                  <c:v>40.5</c:v>
                </c:pt>
              </c:numCache>
            </c:numRef>
          </c:xVal>
          <c:yVal>
            <c:numRef>
              <c:f>'[Tumor Dynamics 04212017 exp 1-Results.xlsx]Means'!$E$4:$E$17</c:f>
              <c:numCache>
                <c:formatCode>General</c:formatCode>
                <c:ptCount val="14"/>
                <c:pt idx="0">
                  <c:v>0</c:v>
                </c:pt>
                <c:pt idx="1">
                  <c:v>26.2</c:v>
                </c:pt>
                <c:pt idx="2">
                  <c:v>66.47</c:v>
                </c:pt>
                <c:pt idx="3">
                  <c:v>88.94</c:v>
                </c:pt>
                <c:pt idx="4">
                  <c:v>100.1</c:v>
                </c:pt>
                <c:pt idx="5">
                  <c:v>229.76</c:v>
                </c:pt>
                <c:pt idx="6">
                  <c:v>301.63</c:v>
                </c:pt>
                <c:pt idx="7">
                  <c:v>477.62</c:v>
                </c:pt>
                <c:pt idx="8">
                  <c:v>651.15</c:v>
                </c:pt>
                <c:pt idx="9">
                  <c:v>931.86</c:v>
                </c:pt>
                <c:pt idx="10">
                  <c:v>1248.48</c:v>
                </c:pt>
                <c:pt idx="11">
                  <c:v>1743.62</c:v>
                </c:pt>
                <c:pt idx="12">
                  <c:v>2385.12</c:v>
                </c:pt>
                <c:pt idx="13">
                  <c:v>2904.48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C13-4840-918A-732A7E905777}"/>
            </c:ext>
          </c:extLst>
        </c:ser>
        <c:ser>
          <c:idx val="2"/>
          <c:order val="1"/>
          <c:tx>
            <c:strRef>
              <c:f>'[Tumor Dynamics 04212017 exp 1-Results.xlsx]Means'!$H$2</c:f>
              <c:strCache>
                <c:ptCount val="1"/>
                <c:pt idx="0">
                  <c:v>pMIG T Cell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'[Tumor Dynamics 04212017 exp 1-Results.xlsx]Means'!$J$4:$J$17</c:f>
                <c:numCache>
                  <c:formatCode>General</c:formatCode>
                  <c:ptCount val="14"/>
                  <c:pt idx="0">
                    <c:v>0</c:v>
                  </c:pt>
                  <c:pt idx="1">
                    <c:v>6.7080000000000002</c:v>
                  </c:pt>
                  <c:pt idx="2">
                    <c:v>7.093</c:v>
                  </c:pt>
                  <c:pt idx="3">
                    <c:v>27.048999999999999</c:v>
                  </c:pt>
                  <c:pt idx="4">
                    <c:v>15.218</c:v>
                  </c:pt>
                  <c:pt idx="5">
                    <c:v>41.555999999999997</c:v>
                  </c:pt>
                  <c:pt idx="6">
                    <c:v>41.863999999999997</c:v>
                  </c:pt>
                  <c:pt idx="7">
                    <c:v>48.174999999999997</c:v>
                  </c:pt>
                  <c:pt idx="8">
                    <c:v>38.787999999999997</c:v>
                  </c:pt>
                  <c:pt idx="9">
                    <c:v>78.122</c:v>
                  </c:pt>
                  <c:pt idx="10">
                    <c:v>101.553</c:v>
                  </c:pt>
                  <c:pt idx="11">
                    <c:v>98.635999999999996</c:v>
                  </c:pt>
                  <c:pt idx="12">
                    <c:v>135.83500000000001</c:v>
                  </c:pt>
                  <c:pt idx="13">
                    <c:v>244.559</c:v>
                  </c:pt>
                </c:numCache>
              </c:numRef>
            </c:plus>
            <c:minus>
              <c:numRef>
                <c:f>'[Tumor Dynamics 04212017 exp 1-Results.xlsx]Means'!$J$4:$J$17</c:f>
                <c:numCache>
                  <c:formatCode>General</c:formatCode>
                  <c:ptCount val="14"/>
                  <c:pt idx="0">
                    <c:v>0</c:v>
                  </c:pt>
                  <c:pt idx="1">
                    <c:v>6.7080000000000002</c:v>
                  </c:pt>
                  <c:pt idx="2">
                    <c:v>7.093</c:v>
                  </c:pt>
                  <c:pt idx="3">
                    <c:v>27.048999999999999</c:v>
                  </c:pt>
                  <c:pt idx="4">
                    <c:v>15.218</c:v>
                  </c:pt>
                  <c:pt idx="5">
                    <c:v>41.555999999999997</c:v>
                  </c:pt>
                  <c:pt idx="6">
                    <c:v>41.863999999999997</c:v>
                  </c:pt>
                  <c:pt idx="7">
                    <c:v>48.174999999999997</c:v>
                  </c:pt>
                  <c:pt idx="8">
                    <c:v>38.787999999999997</c:v>
                  </c:pt>
                  <c:pt idx="9">
                    <c:v>78.122</c:v>
                  </c:pt>
                  <c:pt idx="10">
                    <c:v>101.553</c:v>
                  </c:pt>
                  <c:pt idx="11">
                    <c:v>98.635999999999996</c:v>
                  </c:pt>
                  <c:pt idx="12">
                    <c:v>135.83500000000001</c:v>
                  </c:pt>
                  <c:pt idx="13">
                    <c:v>244.559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'[Tumor Dynamics 04212017 exp 1-Results.xlsx]Means'!$G$4:$G$23</c:f>
              <c:numCache>
                <c:formatCode>General</c:formatCode>
                <c:ptCount val="20"/>
                <c:pt idx="0">
                  <c:v>3.75</c:v>
                </c:pt>
                <c:pt idx="1">
                  <c:v>5.75</c:v>
                </c:pt>
                <c:pt idx="2">
                  <c:v>7.75</c:v>
                </c:pt>
                <c:pt idx="3">
                  <c:v>9.75</c:v>
                </c:pt>
                <c:pt idx="4">
                  <c:v>10.75</c:v>
                </c:pt>
                <c:pt idx="5">
                  <c:v>12.75</c:v>
                </c:pt>
                <c:pt idx="6">
                  <c:v>14.75</c:v>
                </c:pt>
                <c:pt idx="7">
                  <c:v>16.75</c:v>
                </c:pt>
                <c:pt idx="8">
                  <c:v>18.75</c:v>
                </c:pt>
                <c:pt idx="9">
                  <c:v>20.75</c:v>
                </c:pt>
                <c:pt idx="10">
                  <c:v>22.75</c:v>
                </c:pt>
                <c:pt idx="11">
                  <c:v>24.75</c:v>
                </c:pt>
                <c:pt idx="12">
                  <c:v>26.75</c:v>
                </c:pt>
                <c:pt idx="13">
                  <c:v>28.75</c:v>
                </c:pt>
                <c:pt idx="14">
                  <c:v>30.75</c:v>
                </c:pt>
                <c:pt idx="15">
                  <c:v>32.75</c:v>
                </c:pt>
                <c:pt idx="16">
                  <c:v>34.75</c:v>
                </c:pt>
                <c:pt idx="17">
                  <c:v>36.75</c:v>
                </c:pt>
                <c:pt idx="18">
                  <c:v>38.75</c:v>
                </c:pt>
                <c:pt idx="19">
                  <c:v>40.75</c:v>
                </c:pt>
              </c:numCache>
            </c:numRef>
          </c:xVal>
          <c:yVal>
            <c:numRef>
              <c:f>'[Tumor Dynamics 04212017 exp 1-Results.xlsx]Means'!$I$4:$I$17</c:f>
              <c:numCache>
                <c:formatCode>General</c:formatCode>
                <c:ptCount val="14"/>
                <c:pt idx="0">
                  <c:v>0</c:v>
                </c:pt>
                <c:pt idx="1">
                  <c:v>29.89</c:v>
                </c:pt>
                <c:pt idx="2">
                  <c:v>55.42</c:v>
                </c:pt>
                <c:pt idx="3">
                  <c:v>129.12</c:v>
                </c:pt>
                <c:pt idx="4">
                  <c:v>133.16999999999999</c:v>
                </c:pt>
                <c:pt idx="5">
                  <c:v>207.86</c:v>
                </c:pt>
                <c:pt idx="6">
                  <c:v>292.33999999999997</c:v>
                </c:pt>
                <c:pt idx="7">
                  <c:v>358.96</c:v>
                </c:pt>
                <c:pt idx="8">
                  <c:v>516.57000000000005</c:v>
                </c:pt>
                <c:pt idx="9">
                  <c:v>769.46</c:v>
                </c:pt>
                <c:pt idx="10">
                  <c:v>1088.03</c:v>
                </c:pt>
                <c:pt idx="11">
                  <c:v>1541.19</c:v>
                </c:pt>
                <c:pt idx="12">
                  <c:v>1944.18</c:v>
                </c:pt>
                <c:pt idx="13">
                  <c:v>2140.64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C13-4840-918A-732A7E905777}"/>
            </c:ext>
          </c:extLst>
        </c:ser>
        <c:ser>
          <c:idx val="3"/>
          <c:order val="2"/>
          <c:tx>
            <c:strRef>
              <c:f>'[Tumor Dynamics 04212017 exp 1-Results.xlsx]Means'!$L$2</c:f>
              <c:strCache>
                <c:ptCount val="1"/>
                <c:pt idx="0">
                  <c:v>pMIG T Cell + 4-1BB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'[Tumor Dynamics 04212017 exp 1-Results.xlsx]Means'!$N$4:$N$23</c:f>
                <c:numCache>
                  <c:formatCode>General</c:formatCode>
                  <c:ptCount val="20"/>
                  <c:pt idx="0">
                    <c:v>0</c:v>
                  </c:pt>
                  <c:pt idx="1">
                    <c:v>8.1470000000000002</c:v>
                  </c:pt>
                  <c:pt idx="2">
                    <c:v>19.048999999999999</c:v>
                  </c:pt>
                  <c:pt idx="3">
                    <c:v>24.378</c:v>
                  </c:pt>
                  <c:pt idx="4">
                    <c:v>28.018000000000001</c:v>
                  </c:pt>
                  <c:pt idx="5">
                    <c:v>42.582999999999998</c:v>
                  </c:pt>
                  <c:pt idx="6">
                    <c:v>41.734000000000002</c:v>
                  </c:pt>
                  <c:pt idx="7">
                    <c:v>47.137</c:v>
                  </c:pt>
                  <c:pt idx="8">
                    <c:v>47.494</c:v>
                  </c:pt>
                  <c:pt idx="9">
                    <c:v>68.614999999999995</c:v>
                  </c:pt>
                  <c:pt idx="10">
                    <c:v>98.62</c:v>
                  </c:pt>
                  <c:pt idx="11">
                    <c:v>155.39699999999999</c:v>
                  </c:pt>
                  <c:pt idx="12">
                    <c:v>157.821</c:v>
                  </c:pt>
                  <c:pt idx="13">
                    <c:v>189.81700000000001</c:v>
                  </c:pt>
                  <c:pt idx="14">
                    <c:v>215.797</c:v>
                  </c:pt>
                  <c:pt idx="15">
                    <c:v>264.48700000000002</c:v>
                  </c:pt>
                  <c:pt idx="16">
                    <c:v>317.63499999999999</c:v>
                  </c:pt>
                  <c:pt idx="17">
                    <c:v>412.82900000000001</c:v>
                  </c:pt>
                  <c:pt idx="18">
                    <c:v>259.73700000000002</c:v>
                  </c:pt>
                  <c:pt idx="19">
                    <c:v>323.971</c:v>
                  </c:pt>
                </c:numCache>
              </c:numRef>
            </c:plus>
            <c:minus>
              <c:numRef>
                <c:f>'[Tumor Dynamics 04212017 exp 1-Results.xlsx]Means'!$N$4:$N$23</c:f>
                <c:numCache>
                  <c:formatCode>General</c:formatCode>
                  <c:ptCount val="20"/>
                  <c:pt idx="0">
                    <c:v>0</c:v>
                  </c:pt>
                  <c:pt idx="1">
                    <c:v>8.1470000000000002</c:v>
                  </c:pt>
                  <c:pt idx="2">
                    <c:v>19.048999999999999</c:v>
                  </c:pt>
                  <c:pt idx="3">
                    <c:v>24.378</c:v>
                  </c:pt>
                  <c:pt idx="4">
                    <c:v>28.018000000000001</c:v>
                  </c:pt>
                  <c:pt idx="5">
                    <c:v>42.582999999999998</c:v>
                  </c:pt>
                  <c:pt idx="6">
                    <c:v>41.734000000000002</c:v>
                  </c:pt>
                  <c:pt idx="7">
                    <c:v>47.137</c:v>
                  </c:pt>
                  <c:pt idx="8">
                    <c:v>47.494</c:v>
                  </c:pt>
                  <c:pt idx="9">
                    <c:v>68.614999999999995</c:v>
                  </c:pt>
                  <c:pt idx="10">
                    <c:v>98.62</c:v>
                  </c:pt>
                  <c:pt idx="11">
                    <c:v>155.39699999999999</c:v>
                  </c:pt>
                  <c:pt idx="12">
                    <c:v>157.821</c:v>
                  </c:pt>
                  <c:pt idx="13">
                    <c:v>189.81700000000001</c:v>
                  </c:pt>
                  <c:pt idx="14">
                    <c:v>215.797</c:v>
                  </c:pt>
                  <c:pt idx="15">
                    <c:v>264.48700000000002</c:v>
                  </c:pt>
                  <c:pt idx="16">
                    <c:v>317.63499999999999</c:v>
                  </c:pt>
                  <c:pt idx="17">
                    <c:v>412.82900000000001</c:v>
                  </c:pt>
                  <c:pt idx="18">
                    <c:v>259.73700000000002</c:v>
                  </c:pt>
                  <c:pt idx="19">
                    <c:v>323.971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'[Tumor Dynamics 04212017 exp 1-Results.xlsx]Means'!$K$4:$K$23</c:f>
              <c:numCache>
                <c:formatCode>General</c:formatCode>
                <c:ptCount val="20"/>
                <c:pt idx="0">
                  <c:v>4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11</c:v>
                </c:pt>
                <c:pt idx="5">
                  <c:v>13</c:v>
                </c:pt>
                <c:pt idx="6">
                  <c:v>15</c:v>
                </c:pt>
                <c:pt idx="7">
                  <c:v>17</c:v>
                </c:pt>
                <c:pt idx="8">
                  <c:v>19</c:v>
                </c:pt>
                <c:pt idx="9">
                  <c:v>21</c:v>
                </c:pt>
                <c:pt idx="10">
                  <c:v>23</c:v>
                </c:pt>
                <c:pt idx="11">
                  <c:v>25</c:v>
                </c:pt>
                <c:pt idx="12">
                  <c:v>27</c:v>
                </c:pt>
                <c:pt idx="13">
                  <c:v>29</c:v>
                </c:pt>
                <c:pt idx="14">
                  <c:v>31</c:v>
                </c:pt>
                <c:pt idx="15">
                  <c:v>33</c:v>
                </c:pt>
                <c:pt idx="16">
                  <c:v>35</c:v>
                </c:pt>
                <c:pt idx="17">
                  <c:v>37</c:v>
                </c:pt>
                <c:pt idx="18">
                  <c:v>39</c:v>
                </c:pt>
                <c:pt idx="19">
                  <c:v>41</c:v>
                </c:pt>
              </c:numCache>
            </c:numRef>
          </c:xVal>
          <c:yVal>
            <c:numRef>
              <c:f>'[Tumor Dynamics 04212017 exp 1-Results.xlsx]Means'!$M$4:$M$23</c:f>
              <c:numCache>
                <c:formatCode>General</c:formatCode>
                <c:ptCount val="20"/>
                <c:pt idx="0">
                  <c:v>0</c:v>
                </c:pt>
                <c:pt idx="1">
                  <c:v>32.11</c:v>
                </c:pt>
                <c:pt idx="2">
                  <c:v>70.25</c:v>
                </c:pt>
                <c:pt idx="3">
                  <c:v>112.12</c:v>
                </c:pt>
                <c:pt idx="4">
                  <c:v>126.73</c:v>
                </c:pt>
                <c:pt idx="5">
                  <c:v>155.88999999999999</c:v>
                </c:pt>
                <c:pt idx="6">
                  <c:v>167.82</c:v>
                </c:pt>
                <c:pt idx="7">
                  <c:v>201.42</c:v>
                </c:pt>
                <c:pt idx="8">
                  <c:v>228.67</c:v>
                </c:pt>
                <c:pt idx="9">
                  <c:v>286.52999999999997</c:v>
                </c:pt>
                <c:pt idx="10">
                  <c:v>375.27</c:v>
                </c:pt>
                <c:pt idx="11">
                  <c:v>524.33000000000004</c:v>
                </c:pt>
                <c:pt idx="12">
                  <c:v>699.91</c:v>
                </c:pt>
                <c:pt idx="13">
                  <c:v>892.39</c:v>
                </c:pt>
                <c:pt idx="14">
                  <c:v>1059.67</c:v>
                </c:pt>
                <c:pt idx="15">
                  <c:v>1317.03</c:v>
                </c:pt>
                <c:pt idx="16">
                  <c:v>1401.14</c:v>
                </c:pt>
                <c:pt idx="17">
                  <c:v>1633.96</c:v>
                </c:pt>
                <c:pt idx="18">
                  <c:v>1397.2</c:v>
                </c:pt>
                <c:pt idx="19">
                  <c:v>1610.46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C13-4840-918A-732A7E905777}"/>
            </c:ext>
          </c:extLst>
        </c:ser>
        <c:ser>
          <c:idx val="4"/>
          <c:order val="3"/>
          <c:tx>
            <c:strRef>
              <c:f>'[Tumor Dynamics 04212017 exp 1-Results.xlsx]Means'!$P$2</c:f>
              <c:strCache>
                <c:ptCount val="1"/>
                <c:pt idx="0">
                  <c:v>CD8MyD88 T Cell</c:v>
                </c:pt>
              </c:strCache>
            </c:strRef>
          </c:tx>
          <c:spPr>
            <a:ln w="158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'[Tumor Dynamics 04212017 exp 1-Results.xlsx]Means'!$R$4:$R$21</c:f>
                <c:numCache>
                  <c:formatCode>General</c:formatCode>
                  <c:ptCount val="18"/>
                  <c:pt idx="0">
                    <c:v>0</c:v>
                  </c:pt>
                  <c:pt idx="1">
                    <c:v>7.5970000000000004</c:v>
                  </c:pt>
                  <c:pt idx="2">
                    <c:v>11.291</c:v>
                  </c:pt>
                  <c:pt idx="3">
                    <c:v>22.260999999999999</c:v>
                  </c:pt>
                  <c:pt idx="4">
                    <c:v>28.369</c:v>
                  </c:pt>
                  <c:pt idx="5">
                    <c:v>30.536000000000001</c:v>
                  </c:pt>
                  <c:pt idx="6">
                    <c:v>41.889000000000003</c:v>
                  </c:pt>
                  <c:pt idx="7">
                    <c:v>39.649000000000001</c:v>
                  </c:pt>
                  <c:pt idx="8">
                    <c:v>26.545000000000002</c:v>
                  </c:pt>
                  <c:pt idx="9">
                    <c:v>49.982999999999997</c:v>
                  </c:pt>
                  <c:pt idx="10">
                    <c:v>43.682000000000002</c:v>
                  </c:pt>
                  <c:pt idx="11">
                    <c:v>38.408999999999999</c:v>
                  </c:pt>
                  <c:pt idx="12">
                    <c:v>52.83</c:v>
                  </c:pt>
                  <c:pt idx="13">
                    <c:v>84.16</c:v>
                  </c:pt>
                  <c:pt idx="14">
                    <c:v>144.035</c:v>
                  </c:pt>
                  <c:pt idx="15">
                    <c:v>188.02199999999999</c:v>
                  </c:pt>
                  <c:pt idx="16">
                    <c:v>239.42699999999999</c:v>
                  </c:pt>
                  <c:pt idx="17">
                    <c:v>362.71899999999999</c:v>
                  </c:pt>
                </c:numCache>
              </c:numRef>
            </c:plus>
            <c:minus>
              <c:numRef>
                <c:f>'[Tumor Dynamics 04212017 exp 1-Results.xlsx]Means'!$R$4:$R$21</c:f>
                <c:numCache>
                  <c:formatCode>General</c:formatCode>
                  <c:ptCount val="18"/>
                  <c:pt idx="0">
                    <c:v>0</c:v>
                  </c:pt>
                  <c:pt idx="1">
                    <c:v>7.5970000000000004</c:v>
                  </c:pt>
                  <c:pt idx="2">
                    <c:v>11.291</c:v>
                  </c:pt>
                  <c:pt idx="3">
                    <c:v>22.260999999999999</c:v>
                  </c:pt>
                  <c:pt idx="4">
                    <c:v>28.369</c:v>
                  </c:pt>
                  <c:pt idx="5">
                    <c:v>30.536000000000001</c:v>
                  </c:pt>
                  <c:pt idx="6">
                    <c:v>41.889000000000003</c:v>
                  </c:pt>
                  <c:pt idx="7">
                    <c:v>39.649000000000001</c:v>
                  </c:pt>
                  <c:pt idx="8">
                    <c:v>26.545000000000002</c:v>
                  </c:pt>
                  <c:pt idx="9">
                    <c:v>49.982999999999997</c:v>
                  </c:pt>
                  <c:pt idx="10">
                    <c:v>43.682000000000002</c:v>
                  </c:pt>
                  <c:pt idx="11">
                    <c:v>38.408999999999999</c:v>
                  </c:pt>
                  <c:pt idx="12">
                    <c:v>52.83</c:v>
                  </c:pt>
                  <c:pt idx="13">
                    <c:v>84.16</c:v>
                  </c:pt>
                  <c:pt idx="14">
                    <c:v>144.035</c:v>
                  </c:pt>
                  <c:pt idx="15">
                    <c:v>188.02199999999999</c:v>
                  </c:pt>
                  <c:pt idx="16">
                    <c:v>239.42699999999999</c:v>
                  </c:pt>
                  <c:pt idx="17">
                    <c:v>362.71899999999999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'[Tumor Dynamics 04212017 exp 1-Results.xlsx]Means'!$O$4:$O$23</c:f>
              <c:numCache>
                <c:formatCode>General</c:formatCode>
                <c:ptCount val="20"/>
                <c:pt idx="0">
                  <c:v>4.25</c:v>
                </c:pt>
                <c:pt idx="1">
                  <c:v>6.25</c:v>
                </c:pt>
                <c:pt idx="2">
                  <c:v>8.25</c:v>
                </c:pt>
                <c:pt idx="3">
                  <c:v>10.25</c:v>
                </c:pt>
                <c:pt idx="4">
                  <c:v>11.25</c:v>
                </c:pt>
                <c:pt idx="5">
                  <c:v>13.25</c:v>
                </c:pt>
                <c:pt idx="6">
                  <c:v>15.25</c:v>
                </c:pt>
                <c:pt idx="7">
                  <c:v>17.25</c:v>
                </c:pt>
                <c:pt idx="8">
                  <c:v>19.25</c:v>
                </c:pt>
                <c:pt idx="9">
                  <c:v>21.25</c:v>
                </c:pt>
                <c:pt idx="10">
                  <c:v>23.25</c:v>
                </c:pt>
                <c:pt idx="11">
                  <c:v>25.25</c:v>
                </c:pt>
                <c:pt idx="12">
                  <c:v>27.25</c:v>
                </c:pt>
                <c:pt idx="13">
                  <c:v>29.25</c:v>
                </c:pt>
                <c:pt idx="14">
                  <c:v>31.25</c:v>
                </c:pt>
                <c:pt idx="15">
                  <c:v>33.25</c:v>
                </c:pt>
                <c:pt idx="16">
                  <c:v>35.25</c:v>
                </c:pt>
                <c:pt idx="17">
                  <c:v>37.25</c:v>
                </c:pt>
                <c:pt idx="18">
                  <c:v>39.25</c:v>
                </c:pt>
                <c:pt idx="19">
                  <c:v>41.25</c:v>
                </c:pt>
              </c:numCache>
            </c:numRef>
          </c:xVal>
          <c:yVal>
            <c:numRef>
              <c:f>'[Tumor Dynamics 04212017 exp 1-Results.xlsx]Means'!$Q$4:$Q$21</c:f>
              <c:numCache>
                <c:formatCode>General</c:formatCode>
                <c:ptCount val="18"/>
                <c:pt idx="0">
                  <c:v>0</c:v>
                </c:pt>
                <c:pt idx="1">
                  <c:v>28.62</c:v>
                </c:pt>
                <c:pt idx="2">
                  <c:v>77.239999999999995</c:v>
                </c:pt>
                <c:pt idx="3">
                  <c:v>146.72</c:v>
                </c:pt>
                <c:pt idx="4">
                  <c:v>159.91</c:v>
                </c:pt>
                <c:pt idx="5">
                  <c:v>190.62</c:v>
                </c:pt>
                <c:pt idx="6">
                  <c:v>225.75</c:v>
                </c:pt>
                <c:pt idx="7">
                  <c:v>205.38</c:v>
                </c:pt>
                <c:pt idx="8">
                  <c:v>236.83</c:v>
                </c:pt>
                <c:pt idx="9">
                  <c:v>240.15</c:v>
                </c:pt>
                <c:pt idx="10">
                  <c:v>209.31</c:v>
                </c:pt>
                <c:pt idx="11">
                  <c:v>253.96</c:v>
                </c:pt>
                <c:pt idx="12">
                  <c:v>435.65</c:v>
                </c:pt>
                <c:pt idx="13">
                  <c:v>710.14</c:v>
                </c:pt>
                <c:pt idx="14">
                  <c:v>1039.8499999999999</c:v>
                </c:pt>
                <c:pt idx="15">
                  <c:v>1102.05</c:v>
                </c:pt>
                <c:pt idx="16">
                  <c:v>1482.51</c:v>
                </c:pt>
                <c:pt idx="17">
                  <c:v>2061.46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C13-4840-918A-732A7E905777}"/>
            </c:ext>
          </c:extLst>
        </c:ser>
        <c:ser>
          <c:idx val="0"/>
          <c:order val="4"/>
          <c:tx>
            <c:strRef>
              <c:f>'[Tumor Dynamics 04212017 exp 1-Results.xlsx]Means'!$T$2</c:f>
              <c:strCache>
                <c:ptCount val="1"/>
                <c:pt idx="0">
                  <c:v>CD8MyD88 T Cell + 4-1BB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'[Tumor Dynamics 04212017 exp 1-Results.xlsx]Means'!$V$4:$V$20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7.1529999999999996</c:v>
                  </c:pt>
                  <c:pt idx="2">
                    <c:v>10.593</c:v>
                  </c:pt>
                  <c:pt idx="3">
                    <c:v>20.338999999999999</c:v>
                  </c:pt>
                  <c:pt idx="4">
                    <c:v>15.757999999999999</c:v>
                  </c:pt>
                  <c:pt idx="5">
                    <c:v>14.22</c:v>
                  </c:pt>
                  <c:pt idx="6">
                    <c:v>15.961</c:v>
                  </c:pt>
                  <c:pt idx="7">
                    <c:v>25.173999999999999</c:v>
                  </c:pt>
                  <c:pt idx="8">
                    <c:v>19.366</c:v>
                  </c:pt>
                  <c:pt idx="9">
                    <c:v>17.943999999999999</c:v>
                  </c:pt>
                  <c:pt idx="10">
                    <c:v>33.951999999999998</c:v>
                  </c:pt>
                  <c:pt idx="11">
                    <c:v>50.784999999999997</c:v>
                  </c:pt>
                  <c:pt idx="12">
                    <c:v>84.447999999999993</c:v>
                  </c:pt>
                  <c:pt idx="13">
                    <c:v>154.864</c:v>
                  </c:pt>
                  <c:pt idx="14">
                    <c:v>191.96</c:v>
                  </c:pt>
                  <c:pt idx="15">
                    <c:v>315.99799999999999</c:v>
                  </c:pt>
                  <c:pt idx="16">
                    <c:v>408.06700000000001</c:v>
                  </c:pt>
                </c:numCache>
              </c:numRef>
            </c:plus>
            <c:minus>
              <c:numRef>
                <c:f>'[Tumor Dynamics 04212017 exp 1-Results.xlsx]Means'!$V$4:$V$20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7.1529999999999996</c:v>
                  </c:pt>
                  <c:pt idx="2">
                    <c:v>10.593</c:v>
                  </c:pt>
                  <c:pt idx="3">
                    <c:v>20.338999999999999</c:v>
                  </c:pt>
                  <c:pt idx="4">
                    <c:v>15.757999999999999</c:v>
                  </c:pt>
                  <c:pt idx="5">
                    <c:v>14.22</c:v>
                  </c:pt>
                  <c:pt idx="6">
                    <c:v>15.961</c:v>
                  </c:pt>
                  <c:pt idx="7">
                    <c:v>25.173999999999999</c:v>
                  </c:pt>
                  <c:pt idx="8">
                    <c:v>19.366</c:v>
                  </c:pt>
                  <c:pt idx="9">
                    <c:v>17.943999999999999</c:v>
                  </c:pt>
                  <c:pt idx="10">
                    <c:v>33.951999999999998</c:v>
                  </c:pt>
                  <c:pt idx="11">
                    <c:v>50.784999999999997</c:v>
                  </c:pt>
                  <c:pt idx="12">
                    <c:v>84.447999999999993</c:v>
                  </c:pt>
                  <c:pt idx="13">
                    <c:v>154.864</c:v>
                  </c:pt>
                  <c:pt idx="14">
                    <c:v>191.96</c:v>
                  </c:pt>
                  <c:pt idx="15">
                    <c:v>315.99799999999999</c:v>
                  </c:pt>
                  <c:pt idx="16">
                    <c:v>408.06700000000001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'[Tumor Dynamics 04212017 exp 1-Results.xlsx]Means'!$S$4:$S$23</c:f>
              <c:numCache>
                <c:formatCode>General</c:formatCode>
                <c:ptCount val="20"/>
                <c:pt idx="0">
                  <c:v>4.5</c:v>
                </c:pt>
                <c:pt idx="1">
                  <c:v>6.5</c:v>
                </c:pt>
                <c:pt idx="2">
                  <c:v>8.5</c:v>
                </c:pt>
                <c:pt idx="3">
                  <c:v>10.5</c:v>
                </c:pt>
                <c:pt idx="4">
                  <c:v>11.5</c:v>
                </c:pt>
                <c:pt idx="5">
                  <c:v>13.5</c:v>
                </c:pt>
                <c:pt idx="6">
                  <c:v>15.5</c:v>
                </c:pt>
                <c:pt idx="7">
                  <c:v>17.5</c:v>
                </c:pt>
                <c:pt idx="8">
                  <c:v>19.5</c:v>
                </c:pt>
                <c:pt idx="9">
                  <c:v>21.5</c:v>
                </c:pt>
                <c:pt idx="10">
                  <c:v>23.5</c:v>
                </c:pt>
                <c:pt idx="11">
                  <c:v>25.5</c:v>
                </c:pt>
                <c:pt idx="12">
                  <c:v>27.5</c:v>
                </c:pt>
                <c:pt idx="13">
                  <c:v>29.5</c:v>
                </c:pt>
                <c:pt idx="14">
                  <c:v>31.5</c:v>
                </c:pt>
                <c:pt idx="15">
                  <c:v>33.5</c:v>
                </c:pt>
                <c:pt idx="16">
                  <c:v>35.5</c:v>
                </c:pt>
                <c:pt idx="17">
                  <c:v>37.5</c:v>
                </c:pt>
                <c:pt idx="18">
                  <c:v>39.5</c:v>
                </c:pt>
                <c:pt idx="19">
                  <c:v>41.5</c:v>
                </c:pt>
              </c:numCache>
            </c:numRef>
          </c:xVal>
          <c:yVal>
            <c:numRef>
              <c:f>'[Tumor Dynamics 04212017 exp 1-Results.xlsx]Means'!$U$4:$U$23</c:f>
              <c:numCache>
                <c:formatCode>General</c:formatCode>
                <c:ptCount val="20"/>
                <c:pt idx="0">
                  <c:v>0</c:v>
                </c:pt>
                <c:pt idx="1">
                  <c:v>17.43</c:v>
                </c:pt>
                <c:pt idx="2">
                  <c:v>48</c:v>
                </c:pt>
                <c:pt idx="3">
                  <c:v>140.32</c:v>
                </c:pt>
                <c:pt idx="4">
                  <c:v>125.08</c:v>
                </c:pt>
                <c:pt idx="5">
                  <c:v>146.02000000000001</c:v>
                </c:pt>
                <c:pt idx="6">
                  <c:v>156.37</c:v>
                </c:pt>
                <c:pt idx="7">
                  <c:v>145.29</c:v>
                </c:pt>
                <c:pt idx="8">
                  <c:v>140.19</c:v>
                </c:pt>
                <c:pt idx="9">
                  <c:v>140.96</c:v>
                </c:pt>
                <c:pt idx="10">
                  <c:v>193.51</c:v>
                </c:pt>
                <c:pt idx="11">
                  <c:v>300.49</c:v>
                </c:pt>
                <c:pt idx="12">
                  <c:v>396.04</c:v>
                </c:pt>
                <c:pt idx="13">
                  <c:v>659.62</c:v>
                </c:pt>
                <c:pt idx="14">
                  <c:v>898.13</c:v>
                </c:pt>
                <c:pt idx="15">
                  <c:v>1241.01</c:v>
                </c:pt>
                <c:pt idx="16">
                  <c:v>1773.16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C13-4840-918A-732A7E9057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1823016"/>
        <c:axId val="492373088"/>
      </c:scatterChart>
      <c:valAx>
        <c:axId val="501823016"/>
        <c:scaling>
          <c:orientation val="minMax"/>
          <c:max val="45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solidFill>
                      <a:sysClr val="windowText" lastClr="000000"/>
                    </a:solidFill>
                  </a:rPr>
                  <a:t>Days</a:t>
                </a:r>
                <a:r>
                  <a:rPr lang="en-US" sz="1000" baseline="0" dirty="0">
                    <a:solidFill>
                      <a:sysClr val="windowText" lastClr="000000"/>
                    </a:solidFill>
                  </a:rPr>
                  <a:t> post tumor challenge</a:t>
                </a:r>
                <a:endParaRPr lang="en-US" sz="1000" dirty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2373088"/>
        <c:crosses val="autoZero"/>
        <c:crossBetween val="midCat"/>
      </c:valAx>
      <c:valAx>
        <c:axId val="4923730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>
                    <a:solidFill>
                      <a:schemeClr val="tx1"/>
                    </a:solidFill>
                  </a:rPr>
                  <a:t>Tumor size( mm</a:t>
                </a:r>
                <a:r>
                  <a:rPr lang="en-US" sz="1100" baseline="30000" dirty="0">
                    <a:solidFill>
                      <a:schemeClr val="tx1"/>
                    </a:solidFill>
                  </a:rPr>
                  <a:t>3</a:t>
                </a:r>
                <a:r>
                  <a:rPr lang="en-US" sz="1100" b="0" i="0" u="none" strike="noStrike" baseline="0" dirty="0">
                    <a:solidFill>
                      <a:schemeClr val="tx1"/>
                    </a:solidFill>
                    <a:effectLst/>
                  </a:rPr>
                  <a:t>)</a:t>
                </a:r>
                <a:endParaRPr lang="en-US" sz="1100" baseline="300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18230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8162038816678396"/>
          <c:y val="2.8867290488229307E-3"/>
          <c:w val="0.3605560122999143"/>
          <c:h val="0.85472449112128446"/>
        </c:manualLayout>
      </c:layout>
      <c:overlay val="1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DF-439E-A755-8BAE13284A48}"/>
              </c:ext>
            </c:extLst>
          </c:dPt>
          <c:errBars>
            <c:errBarType val="both"/>
            <c:errValType val="cust"/>
            <c:noEndCap val="0"/>
            <c:plus>
              <c:numRef>
                <c:f>(CXCL1!$G$49,CXCL1!$G$31,CXCL1!$G$37,CXCL1!$G$43)</c:f>
                <c:numCache>
                  <c:formatCode>General</c:formatCode>
                  <c:ptCount val="4"/>
                  <c:pt idx="0">
                    <c:v>2.081364402928469</c:v>
                  </c:pt>
                  <c:pt idx="1">
                    <c:v>0.99666666666666603</c:v>
                  </c:pt>
                  <c:pt idx="2">
                    <c:v>1.1729497479053019</c:v>
                  </c:pt>
                  <c:pt idx="3">
                    <c:v>4.1366666666666729</c:v>
                  </c:pt>
                </c:numCache>
              </c:numRef>
            </c:plus>
            <c:minus>
              <c:numRef>
                <c:f>(CXCL1!$G$49,CXCL1!$G$31,CXCL1!$G$37,CXCL1!$G$43)</c:f>
                <c:numCache>
                  <c:formatCode>General</c:formatCode>
                  <c:ptCount val="4"/>
                  <c:pt idx="0">
                    <c:v>2.081364402928469</c:v>
                  </c:pt>
                  <c:pt idx="1">
                    <c:v>0.99666666666666603</c:v>
                  </c:pt>
                  <c:pt idx="2">
                    <c:v>1.1729497479053019</c:v>
                  </c:pt>
                  <c:pt idx="3">
                    <c:v>4.1366666666666729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(CXCL1!$B$46,CXCL1!$B$28,CXCL1!$B$34,CXCL1!$B$40)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(CXCL1!$F$49,CXCL1!$F$31,CXCL1!$F$37,CXCL1!$F$43)</c:f>
              <c:numCache>
                <c:formatCode>General</c:formatCode>
                <c:ptCount val="4"/>
                <c:pt idx="0">
                  <c:v>4.0666666666666664</c:v>
                </c:pt>
                <c:pt idx="1">
                  <c:v>16.04666666666667</c:v>
                </c:pt>
                <c:pt idx="2">
                  <c:v>17.596666666666671</c:v>
                </c:pt>
                <c:pt idx="3">
                  <c:v>47.59666666666665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DF-439E-A755-8BAE13284A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4655800"/>
        <c:axId val="-2104652216"/>
      </c:barChart>
      <c:catAx>
        <c:axId val="-2104655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652216"/>
        <c:crosses val="autoZero"/>
        <c:auto val="1"/>
        <c:lblAlgn val="ctr"/>
        <c:lblOffset val="100"/>
        <c:noMultiLvlLbl val="0"/>
      </c:catAx>
      <c:valAx>
        <c:axId val="-21046522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CXCL1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655800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013-4424-954B-28708E697C09}"/>
              </c:ext>
            </c:extLst>
          </c:dPt>
          <c:errBars>
            <c:errBarType val="both"/>
            <c:errValType val="cust"/>
            <c:noEndCap val="0"/>
            <c:plus>
              <c:numRef>
                <c:f>('CCL4'!$G$49,'CCL4'!$G$31,'CCL4'!$G$37,'CCL4'!$G$43)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5.7902053312277086</c:v>
                  </c:pt>
                  <c:pt idx="2">
                    <c:v>4.6273150362218036</c:v>
                  </c:pt>
                  <c:pt idx="3">
                    <c:v>23.697671474921901</c:v>
                  </c:pt>
                </c:numCache>
              </c:numRef>
            </c:plus>
            <c:minus>
              <c:numRef>
                <c:f>('CCL4'!$G$49,'CCL4'!$G$31,'CCL4'!$G$37,'CCL4'!$G$43)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5.7902053312277086</c:v>
                  </c:pt>
                  <c:pt idx="2">
                    <c:v>4.6273150362218036</c:v>
                  </c:pt>
                  <c:pt idx="3">
                    <c:v>23.697671474921901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('CCL4'!$B$46,'CCL4'!$B$28,'CCL4'!$B$34,'CCL4'!$B$40)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('CCL4'!$F$49,'CCL4'!$F$31,'CCL4'!$F$37,'CCL4'!$F$43)</c:f>
              <c:numCache>
                <c:formatCode>General</c:formatCode>
                <c:ptCount val="4"/>
                <c:pt idx="0">
                  <c:v>0</c:v>
                </c:pt>
                <c:pt idx="1">
                  <c:v>103.48666666666669</c:v>
                </c:pt>
                <c:pt idx="2">
                  <c:v>104.9666666666667</c:v>
                </c:pt>
                <c:pt idx="3">
                  <c:v>286.27999999999997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013-4424-954B-28708E697C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4601336"/>
        <c:axId val="-2104615384"/>
      </c:barChart>
      <c:catAx>
        <c:axId val="-2104601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615384"/>
        <c:crosses val="autoZero"/>
        <c:auto val="1"/>
        <c:lblAlgn val="ctr"/>
        <c:lblOffset val="100"/>
        <c:noMultiLvlLbl val="0"/>
      </c:catAx>
      <c:valAx>
        <c:axId val="-2104615384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CCL4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601336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0.008 μg/mL gp100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909-4D86-924A-2971F2D8C3D5}"/>
              </c:ext>
            </c:extLst>
          </c:dPt>
          <c:errBars>
            <c:errBarType val="both"/>
            <c:errValType val="cust"/>
            <c:noEndCap val="0"/>
            <c:plus>
              <c:numRef>
                <c:f>(CXCL10!$G$49,CXCL10!$G$31,CXCL10!$G$37,CXCL10!$G$43)</c:f>
                <c:numCache>
                  <c:formatCode>General</c:formatCode>
                  <c:ptCount val="4"/>
                  <c:pt idx="0">
                    <c:v>43.5217891789083</c:v>
                  </c:pt>
                  <c:pt idx="1">
                    <c:v>66.097595518546171</c:v>
                  </c:pt>
                  <c:pt idx="2">
                    <c:v>100.0926052879707</c:v>
                  </c:pt>
                  <c:pt idx="3">
                    <c:v>0</c:v>
                  </c:pt>
                </c:numCache>
              </c:numRef>
            </c:plus>
            <c:minus>
              <c:numRef>
                <c:f>(CXCL10!$G$49,CXCL10!$G$31,CXCL10!$G$37,CXCL10!$G$43)</c:f>
                <c:numCache>
                  <c:formatCode>General</c:formatCode>
                  <c:ptCount val="4"/>
                  <c:pt idx="0">
                    <c:v>43.5217891789083</c:v>
                  </c:pt>
                  <c:pt idx="1">
                    <c:v>66.097595518546171</c:v>
                  </c:pt>
                  <c:pt idx="2">
                    <c:v>100.0926052879707</c:v>
                  </c:pt>
                  <c:pt idx="3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(CXCL10!$B$49,CXCL10!$B$31,CXCL10!$B$37,CXCL10!$B$43)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(CXCL10!$F$49,CXCL10!$F$31,CXCL10!$F$37,CXCL10!$F$43)</c:f>
              <c:numCache>
                <c:formatCode>General</c:formatCode>
                <c:ptCount val="4"/>
                <c:pt idx="0">
                  <c:v>145.98333333333341</c:v>
                </c:pt>
                <c:pt idx="1">
                  <c:v>559.60333333333335</c:v>
                </c:pt>
                <c:pt idx="2">
                  <c:v>575.81333333333328</c:v>
                </c:pt>
                <c:pt idx="3">
                  <c:v>7821.36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909-4D86-924A-2971F2D8C3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5424904"/>
        <c:axId val="-2105428536"/>
      </c:barChart>
      <c:catAx>
        <c:axId val="-2105424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428536"/>
        <c:crosses val="autoZero"/>
        <c:auto val="1"/>
        <c:lblAlgn val="ctr"/>
        <c:lblOffset val="100"/>
        <c:noMultiLvlLbl val="0"/>
      </c:catAx>
      <c:valAx>
        <c:axId val="-210542853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CXCL10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424904"/>
        <c:crosses val="autoZero"/>
        <c:crossBetween val="between"/>
        <c:majorUnit val="2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54-45C9-B99F-9145BB256879}"/>
              </c:ext>
            </c:extLst>
          </c:dPt>
          <c:errBars>
            <c:errBarType val="both"/>
            <c:errValType val="cust"/>
            <c:noEndCap val="0"/>
            <c:plus>
              <c:numRef>
                <c:f>(VEGF!$G$31,VEGF!$G$37,VEGF!$G$43,VEGF!$G$49)</c:f>
                <c:numCache>
                  <c:formatCode>General</c:formatCode>
                  <c:ptCount val="4"/>
                  <c:pt idx="0">
                    <c:v>20.360875063054909</c:v>
                  </c:pt>
                  <c:pt idx="1">
                    <c:v>17.877237855254311</c:v>
                  </c:pt>
                  <c:pt idx="2">
                    <c:v>24.40662000359734</c:v>
                  </c:pt>
                  <c:pt idx="3">
                    <c:v>18.8438327665401</c:v>
                  </c:pt>
                </c:numCache>
              </c:numRef>
            </c:plus>
            <c:minus>
              <c:numRef>
                <c:f>(VEGF!$G$31,VEGF!$G$37,VEGF!$G$43,VEGF!$G$49)</c:f>
                <c:numCache>
                  <c:formatCode>General</c:formatCode>
                  <c:ptCount val="4"/>
                  <c:pt idx="0">
                    <c:v>20.360875063054909</c:v>
                  </c:pt>
                  <c:pt idx="1">
                    <c:v>17.877237855254311</c:v>
                  </c:pt>
                  <c:pt idx="2">
                    <c:v>24.40662000359734</c:v>
                  </c:pt>
                  <c:pt idx="3">
                    <c:v>18.8438327665401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(VEGF!$B$49,VEGF!$B$31,VEGF!$B$37,VEGF!$B$43)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(VEGF!$F$49,VEGF!$F$31,VEGF!$F$37,VEGF!$F$43)</c:f>
              <c:numCache>
                <c:formatCode>General</c:formatCode>
                <c:ptCount val="4"/>
                <c:pt idx="0">
                  <c:v>86.723333333333329</c:v>
                </c:pt>
                <c:pt idx="1">
                  <c:v>92.88666666666667</c:v>
                </c:pt>
                <c:pt idx="2">
                  <c:v>120.1433333333333</c:v>
                </c:pt>
                <c:pt idx="3">
                  <c:v>90.740000000000023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54-45C9-B99F-9145BB2568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5470536"/>
        <c:axId val="-2105466952"/>
      </c:barChart>
      <c:catAx>
        <c:axId val="-2105470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466952"/>
        <c:crosses val="autoZero"/>
        <c:auto val="1"/>
        <c:lblAlgn val="ctr"/>
        <c:lblOffset val="100"/>
        <c:noMultiLvlLbl val="0"/>
      </c:catAx>
      <c:valAx>
        <c:axId val="-2105466952"/>
        <c:scaling>
          <c:orientation val="minMax"/>
          <c:max val="15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VEGF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470536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01-45DF-8FEB-D720C0474A87}"/>
              </c:ext>
            </c:extLst>
          </c:dPt>
          <c:errBars>
            <c:errBarType val="both"/>
            <c:errValType val="cust"/>
            <c:noEndCap val="0"/>
            <c:plus>
              <c:numRef>
                <c:f>(CXCL2!$G$49,CXCL2!$G$31,CXCL2!$G$37,CXCL2!$G$43)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2.2015070595692761</c:v>
                  </c:pt>
                  <c:pt idx="2">
                    <c:v>2.0420659473516962</c:v>
                  </c:pt>
                  <c:pt idx="3">
                    <c:v>1.5931520119980169</c:v>
                  </c:pt>
                </c:numCache>
              </c:numRef>
            </c:plus>
            <c:minus>
              <c:numRef>
                <c:f>(CXCL2!$G$49,CXCL2!$G$31,CXCL2!$G$37,CXCL2!$G$43)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2.2015070595692761</c:v>
                  </c:pt>
                  <c:pt idx="2">
                    <c:v>2.0420659473516962</c:v>
                  </c:pt>
                  <c:pt idx="3">
                    <c:v>1.5931520119980169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(CXCL2!$B$49,CXCL2!$B$31,CXCL2!$B$37,CXCL2!$B$43)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(CXCL2!$F$49,CXCL2!$F$31,CXCL2!$F$37,CXCL2!$F$43)</c:f>
              <c:numCache>
                <c:formatCode>General</c:formatCode>
                <c:ptCount val="4"/>
                <c:pt idx="0">
                  <c:v>0</c:v>
                </c:pt>
                <c:pt idx="1">
                  <c:v>11.93333333333333</c:v>
                </c:pt>
                <c:pt idx="2">
                  <c:v>13.30666666666667</c:v>
                </c:pt>
                <c:pt idx="3">
                  <c:v>19.096666666666671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01-45DF-8FEB-D720C0474A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5505528"/>
        <c:axId val="-2105509160"/>
      </c:barChart>
      <c:catAx>
        <c:axId val="-2105505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509160"/>
        <c:crosses val="autoZero"/>
        <c:auto val="1"/>
        <c:lblAlgn val="ctr"/>
        <c:lblOffset val="100"/>
        <c:noMultiLvlLbl val="0"/>
      </c:catAx>
      <c:valAx>
        <c:axId val="-2105509160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CXCL2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505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LIF!$C$31</c:f>
              <c:strCache>
                <c:ptCount val="1"/>
                <c:pt idx="0">
                  <c:v>0.5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359-4876-8F62-03385778F209}"/>
              </c:ext>
            </c:extLst>
          </c:dPt>
          <c:errBars>
            <c:errBarType val="both"/>
            <c:errValType val="cust"/>
            <c:noEndCap val="0"/>
            <c:plus>
              <c:numRef>
                <c:f>(LIF!$G$49,LIF!$G$31,LIF!$G$37,LIF!$G$43)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0.51089246531056998</c:v>
                  </c:pt>
                  <c:pt idx="2">
                    <c:v>0.50564590157320299</c:v>
                  </c:pt>
                  <c:pt idx="3">
                    <c:v>0.94379258549982603</c:v>
                  </c:pt>
                </c:numCache>
              </c:numRef>
            </c:plus>
            <c:minus>
              <c:numRef>
                <c:f>(LIF!$G$49,LIF!$G$31,LIF!$G$37,LIF!$G$43)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0.51089246531056998</c:v>
                  </c:pt>
                  <c:pt idx="2">
                    <c:v>0.50564590157320299</c:v>
                  </c:pt>
                  <c:pt idx="3">
                    <c:v>0.94379258549982603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(LIF!$B$49,LIF!$B$31,LIF!$B$37,LIF!$B$43)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(LIF!$F$49,LIF!$F$31,LIF!$F$37,LIF!$F$43)</c:f>
              <c:numCache>
                <c:formatCode>General</c:formatCode>
                <c:ptCount val="4"/>
                <c:pt idx="0">
                  <c:v>0</c:v>
                </c:pt>
                <c:pt idx="1">
                  <c:v>1.7766666666666671</c:v>
                </c:pt>
                <c:pt idx="2">
                  <c:v>3.1766666666666672</c:v>
                </c:pt>
                <c:pt idx="3">
                  <c:v>9.6066666666666691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59-4876-8F62-03385778F2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16069640"/>
        <c:axId val="-2116057736"/>
      </c:barChart>
      <c:catAx>
        <c:axId val="-2116069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6057736"/>
        <c:crosses val="autoZero"/>
        <c:auto val="1"/>
        <c:lblAlgn val="ctr"/>
        <c:lblOffset val="100"/>
        <c:noMultiLvlLbl val="0"/>
      </c:catAx>
      <c:valAx>
        <c:axId val="-211605773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LIF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6069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04F-4141-B4D1-10F35EBF23FF}"/>
              </c:ext>
            </c:extLst>
          </c:dPt>
          <c:errBars>
            <c:errBarType val="both"/>
            <c:errValType val="cust"/>
            <c:noEndCap val="0"/>
            <c:plus>
              <c:numRef>
                <c:f>('GM-CSF'!$G$49,'GM-CSF'!$G$31,'GM-CSF'!$G$37,'GM-CSF'!$G$43)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4.4546654694201724</c:v>
                  </c:pt>
                  <c:pt idx="2">
                    <c:v>4.5267648492052217</c:v>
                  </c:pt>
                  <c:pt idx="3">
                    <c:v>30.171267973207929</c:v>
                  </c:pt>
                </c:numCache>
              </c:numRef>
            </c:plus>
            <c:minus>
              <c:numRef>
                <c:f>('GM-CSF'!$G$49,'GM-CSF'!$G$31,'GM-CSF'!$G$37,'GM-CSF'!$G$43)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4.4546654694201724</c:v>
                  </c:pt>
                  <c:pt idx="2">
                    <c:v>4.5267648492052217</c:v>
                  </c:pt>
                  <c:pt idx="3">
                    <c:v>30.171267973207929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('GM-CSF'!$B$46,'GM-CSF'!$B$28,'GM-CSF'!$B$34,'GM-CSF'!$B$40)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('GM-CSF'!$F$49,'GM-CSF'!$F$31,'GM-CSF'!$F$37,'GM-CSF'!$F$43)</c:f>
              <c:numCache>
                <c:formatCode>General</c:formatCode>
                <c:ptCount val="4"/>
                <c:pt idx="0">
                  <c:v>0</c:v>
                </c:pt>
                <c:pt idx="1">
                  <c:v>88.406666666666695</c:v>
                </c:pt>
                <c:pt idx="2">
                  <c:v>90.79</c:v>
                </c:pt>
                <c:pt idx="3">
                  <c:v>268.5866666666667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04F-4141-B4D1-10F35EBF23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17019464"/>
        <c:axId val="-2116331528"/>
      </c:barChart>
      <c:catAx>
        <c:axId val="-2117019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6331528"/>
        <c:crosses val="autoZero"/>
        <c:auto val="1"/>
        <c:lblAlgn val="ctr"/>
        <c:lblOffset val="100"/>
        <c:noMultiLvlLbl val="0"/>
      </c:catAx>
      <c:valAx>
        <c:axId val="-21163315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600" dirty="0"/>
                  <a:t>pg/mL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7019464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305664916885399"/>
          <c:y val="0.101851851851852"/>
          <c:w val="0.70211723534558201"/>
          <c:h val="0.58672931467638301"/>
        </c:manualLayout>
      </c:layout>
      <c:scatterChart>
        <c:scatterStyle val="lineMarker"/>
        <c:varyColors val="0"/>
        <c:ser>
          <c:idx val="0"/>
          <c:order val="0"/>
          <c:tx>
            <c:strRef>
              <c:f>'[in vivo 9-2016.xlsx]Sheet1 (2)'!$C$117</c:f>
              <c:strCache>
                <c:ptCount val="1"/>
                <c:pt idx="0">
                  <c:v>Untreated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'[in vivo 9-2016.xlsx]Sheet1 (2)'!$B$118:$B$130</c:f>
              <c:numCache>
                <c:formatCode>General</c:formatCode>
                <c:ptCount val="13"/>
                <c:pt idx="0">
                  <c:v>0</c:v>
                </c:pt>
                <c:pt idx="1">
                  <c:v>16</c:v>
                </c:pt>
                <c:pt idx="2">
                  <c:v>16</c:v>
                </c:pt>
                <c:pt idx="3">
                  <c:v>18</c:v>
                </c:pt>
                <c:pt idx="4">
                  <c:v>18</c:v>
                </c:pt>
                <c:pt idx="5">
                  <c:v>20</c:v>
                </c:pt>
                <c:pt idx="6">
                  <c:v>20</c:v>
                </c:pt>
                <c:pt idx="7">
                  <c:v>22</c:v>
                </c:pt>
                <c:pt idx="8">
                  <c:v>22</c:v>
                </c:pt>
                <c:pt idx="9">
                  <c:v>24</c:v>
                </c:pt>
                <c:pt idx="10">
                  <c:v>24</c:v>
                </c:pt>
                <c:pt idx="11">
                  <c:v>25</c:v>
                </c:pt>
                <c:pt idx="12">
                  <c:v>25</c:v>
                </c:pt>
              </c:numCache>
            </c:numRef>
          </c:xVal>
          <c:yVal>
            <c:numRef>
              <c:f>'[in vivo 9-2016.xlsx]Sheet1 (2)'!$C$118:$C$130</c:f>
              <c:numCache>
                <c:formatCode>General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90</c:v>
                </c:pt>
                <c:pt idx="3">
                  <c:v>90</c:v>
                </c:pt>
                <c:pt idx="4">
                  <c:v>80</c:v>
                </c:pt>
                <c:pt idx="5">
                  <c:v>80</c:v>
                </c:pt>
                <c:pt idx="6">
                  <c:v>70</c:v>
                </c:pt>
                <c:pt idx="7">
                  <c:v>70</c:v>
                </c:pt>
                <c:pt idx="8">
                  <c:v>70</c:v>
                </c:pt>
                <c:pt idx="9">
                  <c:v>70</c:v>
                </c:pt>
                <c:pt idx="10">
                  <c:v>50</c:v>
                </c:pt>
                <c:pt idx="11">
                  <c:v>50</c:v>
                </c:pt>
                <c:pt idx="12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890-4D20-B6FF-9C7B2702CC92}"/>
            </c:ext>
          </c:extLst>
        </c:ser>
        <c:ser>
          <c:idx val="1"/>
          <c:order val="1"/>
          <c:tx>
            <c:strRef>
              <c:f>'[in vivo 9-2016.xlsx]Sheet1 (2)'!$D$117</c:f>
              <c:strCache>
                <c:ptCount val="1"/>
                <c:pt idx="0">
                  <c:v>pMIG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'[in vivo 9-2016.xlsx]Sheet1 (2)'!$B$118:$B$134</c:f>
              <c:numCache>
                <c:formatCode>General</c:formatCode>
                <c:ptCount val="17"/>
                <c:pt idx="0">
                  <c:v>0</c:v>
                </c:pt>
                <c:pt idx="1">
                  <c:v>16</c:v>
                </c:pt>
                <c:pt idx="2">
                  <c:v>16</c:v>
                </c:pt>
                <c:pt idx="3">
                  <c:v>18</c:v>
                </c:pt>
                <c:pt idx="4">
                  <c:v>18</c:v>
                </c:pt>
                <c:pt idx="5">
                  <c:v>20</c:v>
                </c:pt>
                <c:pt idx="6">
                  <c:v>20</c:v>
                </c:pt>
                <c:pt idx="7">
                  <c:v>22</c:v>
                </c:pt>
                <c:pt idx="8">
                  <c:v>22</c:v>
                </c:pt>
                <c:pt idx="9">
                  <c:v>24</c:v>
                </c:pt>
                <c:pt idx="10">
                  <c:v>24</c:v>
                </c:pt>
                <c:pt idx="11">
                  <c:v>25</c:v>
                </c:pt>
                <c:pt idx="12">
                  <c:v>25</c:v>
                </c:pt>
                <c:pt idx="13">
                  <c:v>26</c:v>
                </c:pt>
                <c:pt idx="14">
                  <c:v>26</c:v>
                </c:pt>
                <c:pt idx="15">
                  <c:v>27</c:v>
                </c:pt>
                <c:pt idx="16">
                  <c:v>27</c:v>
                </c:pt>
              </c:numCache>
            </c:numRef>
          </c:xVal>
          <c:yVal>
            <c:numRef>
              <c:f>'[in vivo 9-2016.xlsx]Sheet1 (2)'!$D$118:$D$134</c:f>
              <c:numCache>
                <c:formatCode>General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90</c:v>
                </c:pt>
                <c:pt idx="3">
                  <c:v>90</c:v>
                </c:pt>
                <c:pt idx="4">
                  <c:v>80</c:v>
                </c:pt>
                <c:pt idx="5">
                  <c:v>80</c:v>
                </c:pt>
                <c:pt idx="6">
                  <c:v>60</c:v>
                </c:pt>
                <c:pt idx="7">
                  <c:v>60</c:v>
                </c:pt>
                <c:pt idx="8">
                  <c:v>50</c:v>
                </c:pt>
                <c:pt idx="9">
                  <c:v>50</c:v>
                </c:pt>
                <c:pt idx="10">
                  <c:v>20</c:v>
                </c:pt>
                <c:pt idx="11">
                  <c:v>20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890-4D20-B6FF-9C7B2702CC92}"/>
            </c:ext>
          </c:extLst>
        </c:ser>
        <c:ser>
          <c:idx val="2"/>
          <c:order val="2"/>
          <c:tx>
            <c:strRef>
              <c:f>'[in vivo 9-2016.xlsx]Sheet1 (2)'!$E$117</c:f>
              <c:strCache>
                <c:ptCount val="1"/>
                <c:pt idx="0">
                  <c:v>CD8-MyD88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'[in vivo 9-2016.xlsx]Sheet1 (2)'!$B$118:$B$146</c:f>
              <c:numCache>
                <c:formatCode>General</c:formatCode>
                <c:ptCount val="29"/>
                <c:pt idx="0">
                  <c:v>0</c:v>
                </c:pt>
                <c:pt idx="1">
                  <c:v>16</c:v>
                </c:pt>
                <c:pt idx="2">
                  <c:v>16</c:v>
                </c:pt>
                <c:pt idx="3">
                  <c:v>18</c:v>
                </c:pt>
                <c:pt idx="4">
                  <c:v>18</c:v>
                </c:pt>
                <c:pt idx="5">
                  <c:v>20</c:v>
                </c:pt>
                <c:pt idx="6">
                  <c:v>20</c:v>
                </c:pt>
                <c:pt idx="7">
                  <c:v>22</c:v>
                </c:pt>
                <c:pt idx="8">
                  <c:v>22</c:v>
                </c:pt>
                <c:pt idx="9">
                  <c:v>24</c:v>
                </c:pt>
                <c:pt idx="10">
                  <c:v>24</c:v>
                </c:pt>
                <c:pt idx="11">
                  <c:v>25</c:v>
                </c:pt>
                <c:pt idx="12">
                  <c:v>25</c:v>
                </c:pt>
                <c:pt idx="13">
                  <c:v>26</c:v>
                </c:pt>
                <c:pt idx="14">
                  <c:v>26</c:v>
                </c:pt>
                <c:pt idx="15">
                  <c:v>27</c:v>
                </c:pt>
                <c:pt idx="16">
                  <c:v>27</c:v>
                </c:pt>
                <c:pt idx="17">
                  <c:v>28</c:v>
                </c:pt>
                <c:pt idx="18">
                  <c:v>28</c:v>
                </c:pt>
                <c:pt idx="19">
                  <c:v>30</c:v>
                </c:pt>
                <c:pt idx="20">
                  <c:v>30</c:v>
                </c:pt>
                <c:pt idx="21">
                  <c:v>32</c:v>
                </c:pt>
                <c:pt idx="22">
                  <c:v>32</c:v>
                </c:pt>
                <c:pt idx="23">
                  <c:v>34</c:v>
                </c:pt>
                <c:pt idx="24">
                  <c:v>34</c:v>
                </c:pt>
                <c:pt idx="25">
                  <c:v>35</c:v>
                </c:pt>
                <c:pt idx="26">
                  <c:v>35</c:v>
                </c:pt>
                <c:pt idx="27">
                  <c:v>37</c:v>
                </c:pt>
                <c:pt idx="28">
                  <c:v>37</c:v>
                </c:pt>
              </c:numCache>
            </c:numRef>
          </c:xVal>
          <c:yVal>
            <c:numRef>
              <c:f>'[in vivo 9-2016.xlsx]Sheet1 (2)'!$E$118:$E$146</c:f>
              <c:numCache>
                <c:formatCode>General</c:formatCode>
                <c:ptCount val="2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80</c:v>
                </c:pt>
                <c:pt idx="17">
                  <c:v>80</c:v>
                </c:pt>
                <c:pt idx="18">
                  <c:v>70</c:v>
                </c:pt>
                <c:pt idx="19">
                  <c:v>70</c:v>
                </c:pt>
                <c:pt idx="20">
                  <c:v>60</c:v>
                </c:pt>
                <c:pt idx="21">
                  <c:v>60</c:v>
                </c:pt>
                <c:pt idx="22">
                  <c:v>40</c:v>
                </c:pt>
                <c:pt idx="23">
                  <c:v>40</c:v>
                </c:pt>
                <c:pt idx="24">
                  <c:v>30</c:v>
                </c:pt>
                <c:pt idx="25">
                  <c:v>30</c:v>
                </c:pt>
                <c:pt idx="26">
                  <c:v>20</c:v>
                </c:pt>
                <c:pt idx="27">
                  <c:v>20</c:v>
                </c:pt>
                <c:pt idx="2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890-4D20-B6FF-9C7B2702CC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0117336"/>
        <c:axId val="-2114569960"/>
      </c:scatterChart>
      <c:valAx>
        <c:axId val="-2120117336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Days post tumor challenge</a:t>
                </a:r>
              </a:p>
              <a:p>
                <a:pPr algn="ctr" rtl="0">
                  <a:defRPr/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16782474380477599"/>
              <c:y val="0.809650774609749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4569960"/>
        <c:crosses val="autoZero"/>
        <c:crossBetween val="midCat"/>
      </c:valAx>
      <c:valAx>
        <c:axId val="-2114569960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Percent Survival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20117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AC04139E-2CDF-4EB5-8B2F-09FFA386E363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F7638306-C80F-4BC0-B86C-107CABC85537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43666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7100" y="696913"/>
            <a:ext cx="2616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38306-C80F-4BC0-B86C-107CABC85537}" type="slidenum">
              <a:rPr lang="en-CA" smtClean="0"/>
              <a:pPr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79021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7100" y="696913"/>
            <a:ext cx="2616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38306-C80F-4BC0-B86C-107CABC85537}" type="slidenum">
              <a:rPr lang="en-CA" smtClean="0"/>
              <a:pPr/>
              <a:t>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3232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7100" y="696913"/>
            <a:ext cx="2616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38306-C80F-4BC0-B86C-107CABC85537}" type="slidenum">
              <a:rPr lang="en-CA" smtClean="0"/>
              <a:pPr/>
              <a:t>5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22144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7100" y="696913"/>
            <a:ext cx="2616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38306-C80F-4BC0-B86C-107CABC85537}" type="slidenum">
              <a:rPr lang="en-CA" smtClean="0"/>
              <a:pPr/>
              <a:t>6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74978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tiff"/><Relationship Id="rId4" Type="http://schemas.openxmlformats.org/officeDocument/2006/relationships/image" Target="../media/image2.jpeg"/><Relationship Id="rId9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11" Type="http://schemas.openxmlformats.org/officeDocument/2006/relationships/image" Target="../media/image13.png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13" Type="http://schemas.openxmlformats.org/officeDocument/2006/relationships/image" Target="../media/image24.emf"/><Relationship Id="rId18" Type="http://schemas.openxmlformats.org/officeDocument/2006/relationships/image" Target="../media/image29.emf"/><Relationship Id="rId26" Type="http://schemas.openxmlformats.org/officeDocument/2006/relationships/image" Target="../media/image37.emf"/><Relationship Id="rId3" Type="http://schemas.openxmlformats.org/officeDocument/2006/relationships/image" Target="../media/image14.emf"/><Relationship Id="rId21" Type="http://schemas.openxmlformats.org/officeDocument/2006/relationships/image" Target="../media/image32.emf"/><Relationship Id="rId7" Type="http://schemas.openxmlformats.org/officeDocument/2006/relationships/image" Target="../media/image18.emf"/><Relationship Id="rId12" Type="http://schemas.openxmlformats.org/officeDocument/2006/relationships/image" Target="../media/image23.emf"/><Relationship Id="rId17" Type="http://schemas.openxmlformats.org/officeDocument/2006/relationships/image" Target="../media/image28.emf"/><Relationship Id="rId25" Type="http://schemas.openxmlformats.org/officeDocument/2006/relationships/image" Target="../media/image36.em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7.emf"/><Relationship Id="rId20" Type="http://schemas.openxmlformats.org/officeDocument/2006/relationships/image" Target="../media/image31.emf"/><Relationship Id="rId29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11" Type="http://schemas.openxmlformats.org/officeDocument/2006/relationships/image" Target="../media/image22.emf"/><Relationship Id="rId24" Type="http://schemas.openxmlformats.org/officeDocument/2006/relationships/image" Target="../media/image35.emf"/><Relationship Id="rId5" Type="http://schemas.openxmlformats.org/officeDocument/2006/relationships/image" Target="../media/image16.emf"/><Relationship Id="rId15" Type="http://schemas.openxmlformats.org/officeDocument/2006/relationships/image" Target="../media/image26.emf"/><Relationship Id="rId23" Type="http://schemas.openxmlformats.org/officeDocument/2006/relationships/image" Target="../media/image34.emf"/><Relationship Id="rId28" Type="http://schemas.openxmlformats.org/officeDocument/2006/relationships/image" Target="../media/image39.emf"/><Relationship Id="rId10" Type="http://schemas.openxmlformats.org/officeDocument/2006/relationships/image" Target="../media/image21.emf"/><Relationship Id="rId19" Type="http://schemas.openxmlformats.org/officeDocument/2006/relationships/image" Target="../media/image30.emf"/><Relationship Id="rId4" Type="http://schemas.openxmlformats.org/officeDocument/2006/relationships/image" Target="../media/image15.emf"/><Relationship Id="rId9" Type="http://schemas.openxmlformats.org/officeDocument/2006/relationships/image" Target="../media/image20.emf"/><Relationship Id="rId14" Type="http://schemas.openxmlformats.org/officeDocument/2006/relationships/image" Target="../media/image25.emf"/><Relationship Id="rId22" Type="http://schemas.openxmlformats.org/officeDocument/2006/relationships/image" Target="../media/image33.emf"/><Relationship Id="rId27" Type="http://schemas.openxmlformats.org/officeDocument/2006/relationships/image" Target="../media/image3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1">
            <a:extLst>
              <a:ext uri="{FF2B5EF4-FFF2-40B4-BE49-F238E27FC236}">
                <a16:creationId xmlns:a16="http://schemas.microsoft.com/office/drawing/2014/main" id="{CB7B0B12-94BE-4CDF-BD85-0A03DFF969B3}"/>
              </a:ext>
            </a:extLst>
          </p:cNvPr>
          <p:cNvSpPr txBox="1"/>
          <p:nvPr/>
        </p:nvSpPr>
        <p:spPr>
          <a:xfrm>
            <a:off x="560888" y="607847"/>
            <a:ext cx="5698398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1: 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design, expression, and function.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Schematic representation of the domains for each construct used in this study. EC, extracellular domain of CD8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; TM, transmembrane domain of CD8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; DD, death domain of MyD88; ID, intermediate domain of MyD88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Western blot assessing the levels of MyD88 in T cells.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Transduction efficiency of constructs on primary murine 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cells as determined by the frequency of GFP-expressing T cells.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MyD88 expression on GFP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T cells co-cultured with peptide-pulsed splenocytes was visualized on the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Amnis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Imagestream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Mark II Imaging Flow Cytometer (EMD Millipore).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E)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Proliferation of pmel T cells co-cultured with splenocytes pulsed with 1.2 </a:t>
            </a:r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g/mL gp100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25-33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peptide at 72 hours gated on CD8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F)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Proliferation of wild type (WT; top panel) and IRAK4 kinase dead (IRAK4KD; bottom panel) T cells stimulated with plate-bound anti-CD3 for 72 hours.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CA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CA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2: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expression increases IFN</a:t>
            </a:r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 production and induces the differential expression of co-stimulatory and co-inhibitory molecules on T cells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Pmel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T cells were engineered to express the empty vector control, CD8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IC or CD8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:MyD88.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The intracellular levels of IFN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 response to stimulation with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splenocytes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pulsed with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1.2 ng/mL gp100</a:t>
            </a:r>
            <a:r>
              <a:rPr lang="en-CA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25-33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were evaluated 48 hrs later.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B)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The fold change of the median fluorescence intensity (MFI) of CD8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IC and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CD8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:MyD88 T cells, as evaluated by flow cytometry, over control vector T cells from three independent experiments is displayed in a waterfall plot. The expression of the most highly up- and downregulated proteins from the flow cytometry screen as average fold change from three independent experiments is shown. </a:t>
            </a:r>
          </a:p>
          <a:p>
            <a:pPr algn="just"/>
            <a:endParaRPr lang="en-CA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CA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3. Changes in cytokines and chemokines induced by 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: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MyD88 expression in T cells following stimulation with tumor cells. A)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Expression of MHC class I on B16-F1 cells cultured in the presence (solid line) or absence (dashed line) of 500 ng/mL of IFN-y. Shaded histogram represents unstained control.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Pmel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T cells engineered to express the indicated vectors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were co-cultured with irradiated B16-F1 tumor cells and supernatant was collected at 48 hours for Luminex analysis. CXCL10 levels were above the limit of detection in 2 of 3 samples in the CD8</a:t>
            </a:r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MyD88 B16 co-culture experiment, therefore standard error could not be calculated. CXCL9, CXCL1, CXCL2, and VEGF were not detected in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splenocyte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co-cultures.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Values and error bars represent mean ± 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* p ≤ 0.05, ** p ≤ 0.01, *** p≤ 0.001; one-way ANOVA with Tukey’s Multiple Comparison Test; n=3 experimental replicates; representative of at least two independent experiments. </a:t>
            </a:r>
          </a:p>
          <a:p>
            <a:pPr algn="just"/>
            <a:endParaRPr lang="en-US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4: Changes in cytokine and chemokine expression </a:t>
            </a:r>
            <a:r>
              <a:rPr lang="en-CA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following transfer of CD8</a:t>
            </a:r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T cells. A and B).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B16-F1  tumor cells were injected into C57BL6 mice (n=5) and allowed to establish until they reached a size of ~50mm</a:t>
            </a:r>
            <a:r>
              <a:rPr lang="en-CA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. Mice were treated with a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sublethal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dose of irradiation and 6x10</a:t>
            </a:r>
            <a:r>
              <a:rPr lang="en-CA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T cells were transferred one day later. Transduction efficiency of CD8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: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MyD88 T cells was 50%.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Tumor and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serum samples from mice one week after adoptive T cell transfer were analyzed by Luminex analysis.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Values and error bars represent mean ± 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Each data point represents one mouse.</a:t>
            </a:r>
          </a:p>
          <a:p>
            <a:pPr algn="just"/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CA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CA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CA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CA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365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D2309B-EDC3-4199-89BC-940DEB4FEB91}"/>
              </a:ext>
            </a:extLst>
          </p:cNvPr>
          <p:cNvSpPr txBox="1"/>
          <p:nvPr/>
        </p:nvSpPr>
        <p:spPr>
          <a:xfrm>
            <a:off x="682299" y="917330"/>
            <a:ext cx="5587871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5: 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T cells alter the tumor microenvironment and delay tumor progression.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Mice bearing an established B16-F1 tumor (~50mm</a:t>
            </a:r>
            <a:r>
              <a:rPr lang="en-CA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) were exposed to a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sublethal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dose of irradiation (550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rads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) followed by transfer of the CD8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:MyD88 or vector control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pmel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T cells (6x10</a:t>
            </a:r>
            <a:r>
              <a:rPr lang="en-CA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) by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intraveneous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injection one day later.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Average tumor volume,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tumor volumes for individual mice (n=8) and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survival are shown.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Values and error bars represent mean ± 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** p ≤ 0.01, *** p≤ 0.001. Survival was evaluated using the exact log-rank (Mantel-Cox) test and the tumor volumes samples were analyzed by one-way ANOVA. </a:t>
            </a:r>
          </a:p>
          <a:p>
            <a:pPr algn="just"/>
            <a:endParaRPr lang="en-CA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CA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6: 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T cells alter the tumor microenvironment and delay tumor progression. A and B)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Mice bearing an established B16-F1 tumor (~50mm</a:t>
            </a:r>
            <a:r>
              <a:rPr lang="en-CA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) were exposed to a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sublethal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dose of irradiation (550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rads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) followed by transfer of T cells engineered to express CD8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:MyD88 or vector control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pmel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T cells (6x10</a:t>
            </a:r>
            <a:r>
              <a:rPr lang="en-CA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) by intravenous injection one day later and injected intraperitoneally with anti-41BB antibody (3H3 clone; 200ug) on days 1 and 3 days after T cell transfer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or with anti-PD-L1 (10F.9G2 clone; 200ug) or isotype control antibody one day after T cell transfer. Tumor sizes are the average of 4 to 6 mice per group.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Values and error bars represent mean ± 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*** p ≤ 0.001 from days 23 onward. Tumor growth (volume) was analyzed by a mixed model repeated measures with AR(1) covariance structure (yielding smallest BIC), followed by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Sidak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-adjusted comparisons at each time. </a:t>
            </a:r>
            <a:endParaRPr lang="en-CA" sz="1000" b="1" i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832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22066" y="13913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8177" y="282282"/>
            <a:ext cx="8322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CD8α:MyD88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53334" y="1086159"/>
            <a:ext cx="8435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Vector Control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48177" y="710676"/>
            <a:ext cx="6254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345902" y="259431"/>
            <a:ext cx="3385611" cy="464302"/>
            <a:chOff x="2227791" y="836073"/>
            <a:chExt cx="3385611" cy="464302"/>
          </a:xfrm>
        </p:grpSpPr>
        <p:sp>
          <p:nvSpPr>
            <p:cNvPr id="27" name="Rectangle 26"/>
            <p:cNvSpPr/>
            <p:nvPr/>
          </p:nvSpPr>
          <p:spPr>
            <a:xfrm>
              <a:off x="2227791" y="836073"/>
              <a:ext cx="836084" cy="222250"/>
            </a:xfrm>
            <a:prstGeom prst="rect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80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EC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062816" y="836073"/>
              <a:ext cx="355600" cy="222250"/>
            </a:xfrm>
            <a:prstGeom prst="rect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80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TM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396322" y="836073"/>
              <a:ext cx="429682" cy="222250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0"/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IRES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826003" y="836073"/>
              <a:ext cx="787399" cy="222250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0"/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GFP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416306" y="836073"/>
              <a:ext cx="515402" cy="222250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DD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931707" y="836073"/>
              <a:ext cx="465667" cy="222250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</a:t>
              </a:r>
            </a:p>
          </p:txBody>
        </p:sp>
        <p:sp>
          <p:nvSpPr>
            <p:cNvPr id="33" name="Left Brace 32"/>
            <p:cNvSpPr/>
            <p:nvPr/>
          </p:nvSpPr>
          <p:spPr>
            <a:xfrm rot="16200000">
              <a:off x="2788707" y="518572"/>
              <a:ext cx="60855" cy="1177396"/>
            </a:xfrm>
            <a:prstGeom prst="leftBrac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Left Brace 33"/>
            <p:cNvSpPr/>
            <p:nvPr/>
          </p:nvSpPr>
          <p:spPr>
            <a:xfrm rot="16200000">
              <a:off x="3880118" y="619378"/>
              <a:ext cx="51856" cy="982665"/>
            </a:xfrm>
            <a:prstGeom prst="leftBrac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592891" y="1084931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CD8α 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651223" y="1084930"/>
              <a:ext cx="5389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MyD88 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514433" y="1052724"/>
            <a:ext cx="1217080" cy="222250"/>
            <a:chOff x="4400556" y="1871123"/>
            <a:chExt cx="1217080" cy="222250"/>
          </a:xfrm>
        </p:grpSpPr>
        <p:sp>
          <p:nvSpPr>
            <p:cNvPr id="38" name="Rectangle 37"/>
            <p:cNvSpPr/>
            <p:nvPr/>
          </p:nvSpPr>
          <p:spPr>
            <a:xfrm>
              <a:off x="4400556" y="1871123"/>
              <a:ext cx="429682" cy="222250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0"/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IRES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830237" y="1871123"/>
              <a:ext cx="787399" cy="222250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0"/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GFP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319569" y="674419"/>
            <a:ext cx="2411944" cy="464302"/>
            <a:chOff x="3205691" y="1417094"/>
            <a:chExt cx="2411944" cy="464302"/>
          </a:xfrm>
        </p:grpSpPr>
        <p:sp>
          <p:nvSpPr>
            <p:cNvPr id="58" name="Rectangle 57"/>
            <p:cNvSpPr/>
            <p:nvPr/>
          </p:nvSpPr>
          <p:spPr>
            <a:xfrm>
              <a:off x="3205691" y="1417094"/>
              <a:ext cx="836084" cy="222250"/>
            </a:xfrm>
            <a:prstGeom prst="rect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80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EC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040716" y="1417094"/>
              <a:ext cx="355600" cy="222250"/>
            </a:xfrm>
            <a:prstGeom prst="rect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80000">
                  <a:schemeClr val="bg1">
                    <a:lumMod val="8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TM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00555" y="1417094"/>
              <a:ext cx="429682" cy="222250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0"/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IRES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830236" y="1417094"/>
              <a:ext cx="787399" cy="222250"/>
            </a:xfrm>
            <a:prstGeom prst="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80000">
                  <a:schemeClr val="bg1">
                    <a:lumMod val="7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0"/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GFP</a:t>
              </a:r>
            </a:p>
          </p:txBody>
        </p:sp>
        <p:sp>
          <p:nvSpPr>
            <p:cNvPr id="62" name="Left Brace 61"/>
            <p:cNvSpPr/>
            <p:nvPr/>
          </p:nvSpPr>
          <p:spPr>
            <a:xfrm rot="16200000">
              <a:off x="3766607" y="1099593"/>
              <a:ext cx="60855" cy="1177396"/>
            </a:xfrm>
            <a:prstGeom prst="leftBrac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565499" y="1665952"/>
              <a:ext cx="4780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CD8α </a:t>
              </a: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3608141" y="1556453"/>
            <a:ext cx="289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1" t="54575" r="74187" b="39302"/>
          <a:stretch/>
        </p:blipFill>
        <p:spPr>
          <a:xfrm>
            <a:off x="3822016" y="1995789"/>
            <a:ext cx="1501691" cy="508572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6" t="37873" r="74102" b="55883"/>
          <a:stretch/>
        </p:blipFill>
        <p:spPr>
          <a:xfrm>
            <a:off x="3822016" y="2539337"/>
            <a:ext cx="1501689" cy="518543"/>
          </a:xfrm>
          <a:prstGeom prst="rect">
            <a:avLst/>
          </a:prstGeom>
        </p:spPr>
      </p:pic>
      <p:sp>
        <p:nvSpPr>
          <p:cNvPr id="106" name="TextBox 105"/>
          <p:cNvSpPr txBox="1"/>
          <p:nvPr/>
        </p:nvSpPr>
        <p:spPr>
          <a:xfrm>
            <a:off x="5323705" y="2142353"/>
            <a:ext cx="5677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hMyD88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323705" y="2690886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Actin</a:t>
            </a:r>
          </a:p>
        </p:txBody>
      </p:sp>
      <p:sp>
        <p:nvSpPr>
          <p:cNvPr id="108" name="TextBox 107"/>
          <p:cNvSpPr txBox="1"/>
          <p:nvPr/>
        </p:nvSpPr>
        <p:spPr>
          <a:xfrm rot="18738717">
            <a:off x="3835964" y="1620836"/>
            <a:ext cx="8435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Vector Control</a:t>
            </a:r>
          </a:p>
        </p:txBody>
      </p:sp>
      <p:sp>
        <p:nvSpPr>
          <p:cNvPr id="109" name="TextBox 108"/>
          <p:cNvSpPr txBox="1"/>
          <p:nvPr/>
        </p:nvSpPr>
        <p:spPr>
          <a:xfrm rot="18738717">
            <a:off x="4315484" y="1692977"/>
            <a:ext cx="6254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</a:p>
        </p:txBody>
      </p:sp>
      <p:sp>
        <p:nvSpPr>
          <p:cNvPr id="110" name="TextBox 109"/>
          <p:cNvSpPr txBox="1"/>
          <p:nvPr/>
        </p:nvSpPr>
        <p:spPr>
          <a:xfrm rot="18738717">
            <a:off x="4765013" y="1632044"/>
            <a:ext cx="8034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800" dirty="0">
                <a:latin typeface="Arial"/>
                <a:cs typeface="Arial"/>
              </a:rPr>
              <a:t>α: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MyD88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335204" y="1615624"/>
            <a:ext cx="289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25" name="Picture 124"/>
          <p:cNvPicPr>
            <a:picLocks noChangeAspect="1"/>
          </p:cNvPicPr>
          <p:nvPr/>
        </p:nvPicPr>
        <p:blipFill rotWithShape="1">
          <a:blip r:embed="rId5"/>
          <a:srcRect l="6885" t="4923" r="7879" b="20637"/>
          <a:stretch/>
        </p:blipFill>
        <p:spPr>
          <a:xfrm>
            <a:off x="628588" y="1951789"/>
            <a:ext cx="2860271" cy="1001736"/>
          </a:xfrm>
          <a:prstGeom prst="rect">
            <a:avLst/>
          </a:prstGeom>
        </p:spPr>
      </p:pic>
      <p:cxnSp>
        <p:nvCxnSpPr>
          <p:cNvPr id="126" name="Straight Arrow Connector 125"/>
          <p:cNvCxnSpPr/>
          <p:nvPr/>
        </p:nvCxnSpPr>
        <p:spPr>
          <a:xfrm flipV="1">
            <a:off x="539705" y="2581409"/>
            <a:ext cx="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>
            <a:off x="533355" y="3046360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 rot="16200000">
            <a:off x="313207" y="2292091"/>
            <a:ext cx="4491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938796" y="2957482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61621" y="1768281"/>
            <a:ext cx="8435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Vector Control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1742472" y="1768281"/>
            <a:ext cx="6254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2630743" y="1768281"/>
            <a:ext cx="8082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: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MyD88</a:t>
            </a:r>
          </a:p>
        </p:txBody>
      </p:sp>
      <p:pic>
        <p:nvPicPr>
          <p:cNvPr id="176" name="Picture 1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227" y="4868102"/>
            <a:ext cx="1426646" cy="1513108"/>
          </a:xfrm>
          <a:prstGeom prst="rect">
            <a:avLst/>
          </a:prstGeom>
        </p:spPr>
      </p:pic>
      <p:grpSp>
        <p:nvGrpSpPr>
          <p:cNvPr id="177" name="Group 176"/>
          <p:cNvGrpSpPr/>
          <p:nvPr/>
        </p:nvGrpSpPr>
        <p:grpSpPr>
          <a:xfrm>
            <a:off x="823725" y="4909422"/>
            <a:ext cx="998858" cy="502732"/>
            <a:chOff x="573206" y="6094043"/>
            <a:chExt cx="998858" cy="502732"/>
          </a:xfrm>
        </p:grpSpPr>
        <p:sp>
          <p:nvSpPr>
            <p:cNvPr id="178" name="TextBox 177"/>
            <p:cNvSpPr txBox="1"/>
            <p:nvPr/>
          </p:nvSpPr>
          <p:spPr>
            <a:xfrm>
              <a:off x="728563" y="6094043"/>
              <a:ext cx="84350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Vector Control</a:t>
              </a: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728563" y="6237687"/>
              <a:ext cx="6254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</a:t>
              </a:r>
              <a:r>
                <a:rPr lang="el-GR" sz="800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IC</a:t>
              </a: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728563" y="6381331"/>
              <a:ext cx="80342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l-GR" sz="8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:MyD88</a:t>
              </a:r>
            </a:p>
          </p:txBody>
        </p:sp>
        <p:cxnSp>
          <p:nvCxnSpPr>
            <p:cNvPr id="181" name="Straight Connector 180"/>
            <p:cNvCxnSpPr/>
            <p:nvPr/>
          </p:nvCxnSpPr>
          <p:spPr>
            <a:xfrm>
              <a:off x="573206" y="6192201"/>
              <a:ext cx="18288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573206" y="6333847"/>
              <a:ext cx="1828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580082" y="6475494"/>
              <a:ext cx="182880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84" name="TextBox 183"/>
          <p:cNvSpPr txBox="1"/>
          <p:nvPr/>
        </p:nvSpPr>
        <p:spPr>
          <a:xfrm>
            <a:off x="352216" y="337260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166107" y="4751984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123" name="Picture 1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525" y="4837233"/>
            <a:ext cx="3150426" cy="2139696"/>
          </a:xfrm>
          <a:prstGeom prst="rect">
            <a:avLst/>
          </a:prstGeom>
        </p:spPr>
      </p:pic>
      <p:sp>
        <p:nvSpPr>
          <p:cNvPr id="124" name="TextBox 123"/>
          <p:cNvSpPr txBox="1"/>
          <p:nvPr/>
        </p:nvSpPr>
        <p:spPr>
          <a:xfrm>
            <a:off x="2729983" y="4727884"/>
            <a:ext cx="8435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Vector Control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3830249" y="4727884"/>
            <a:ext cx="6254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778215" y="4727884"/>
            <a:ext cx="8082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:MyD88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2512051" y="5911379"/>
            <a:ext cx="8917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MFI 14,175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3523308" y="5911379"/>
            <a:ext cx="8637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MFI 12,058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4533953" y="5911379"/>
            <a:ext cx="906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MFI 9,051 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2512050" y="6727526"/>
            <a:ext cx="907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MFI 13,480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3523308" y="6727526"/>
            <a:ext cx="9252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MFI 11,296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533954" y="6727526"/>
            <a:ext cx="9063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MFI 8,583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2512050" y="4873058"/>
            <a:ext cx="10355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MFI 9,125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3523308" y="4873058"/>
            <a:ext cx="10030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MFI 13,535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4533953" y="4873058"/>
            <a:ext cx="10524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MFI 3,528 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2512051" y="5727705"/>
            <a:ext cx="10581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MFI 7,868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3523308" y="5727705"/>
            <a:ext cx="107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MFI 12,424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4533954" y="5727705"/>
            <a:ext cx="10524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MFI 10,786</a:t>
            </a:r>
          </a:p>
        </p:txBody>
      </p:sp>
      <p:cxnSp>
        <p:nvCxnSpPr>
          <p:cNvPr id="144" name="Straight Connector 143"/>
          <p:cNvCxnSpPr/>
          <p:nvPr/>
        </p:nvCxnSpPr>
        <p:spPr>
          <a:xfrm>
            <a:off x="2567744" y="7056430"/>
            <a:ext cx="29737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3658799" y="6973784"/>
            <a:ext cx="94297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Proliferation Dye</a:t>
            </a:r>
          </a:p>
        </p:txBody>
      </p:sp>
      <p:cxnSp>
        <p:nvCxnSpPr>
          <p:cNvPr id="151" name="Straight Connector 150"/>
          <p:cNvCxnSpPr/>
          <p:nvPr/>
        </p:nvCxnSpPr>
        <p:spPr>
          <a:xfrm>
            <a:off x="5737579" y="4922175"/>
            <a:ext cx="13625" cy="19116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 rot="16200000">
            <a:off x="5559660" y="5769490"/>
            <a:ext cx="396262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2435958" y="3421476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1028794" y="3421476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Brightfield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630549" y="3421476"/>
            <a:ext cx="5100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MyD88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4901328" y="3421476"/>
            <a:ext cx="5389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Overlay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21007" y="3582848"/>
            <a:ext cx="5035533" cy="1072432"/>
            <a:chOff x="568164" y="4434054"/>
            <a:chExt cx="5035533" cy="1072432"/>
          </a:xfrm>
        </p:grpSpPr>
        <p:pic>
          <p:nvPicPr>
            <p:cNvPr id="157" name="Picture 156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" t="54244" r="-138" b="39180"/>
            <a:stretch/>
          </p:blipFill>
          <p:spPr>
            <a:xfrm>
              <a:off x="574497" y="4890318"/>
              <a:ext cx="5029200" cy="603384"/>
            </a:xfrm>
            <a:prstGeom prst="rect">
              <a:avLst/>
            </a:prstGeom>
          </p:spPr>
        </p:pic>
        <p:pic>
          <p:nvPicPr>
            <p:cNvPr id="158" name="Picture 157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003" r="92857"/>
            <a:stretch/>
          </p:blipFill>
          <p:spPr>
            <a:xfrm>
              <a:off x="574348" y="5370266"/>
              <a:ext cx="489857" cy="136220"/>
            </a:xfrm>
            <a:prstGeom prst="rect">
              <a:avLst/>
            </a:prstGeom>
          </p:spPr>
        </p:pic>
        <p:pic>
          <p:nvPicPr>
            <p:cNvPr id="159" name="Picture 158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32" b="92414"/>
            <a:stretch/>
          </p:blipFill>
          <p:spPr>
            <a:xfrm>
              <a:off x="568164" y="4434054"/>
              <a:ext cx="5029200" cy="435275"/>
            </a:xfrm>
            <a:prstGeom prst="rect">
              <a:avLst/>
            </a:prstGeom>
          </p:spPr>
        </p:pic>
      </p:grpSp>
      <p:sp>
        <p:nvSpPr>
          <p:cNvPr id="161" name="TextBox 160"/>
          <p:cNvSpPr txBox="1"/>
          <p:nvPr/>
        </p:nvSpPr>
        <p:spPr>
          <a:xfrm>
            <a:off x="350878" y="473293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3" name="TextBox 2"/>
          <p:cNvSpPr txBox="1"/>
          <p:nvPr/>
        </p:nvSpPr>
        <p:spPr>
          <a:xfrm rot="16200000">
            <a:off x="2111257" y="6298851"/>
            <a:ext cx="6543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IRAK4 KD</a:t>
            </a:r>
          </a:p>
        </p:txBody>
      </p:sp>
      <p:sp>
        <p:nvSpPr>
          <p:cNvPr id="85" name="TextBox 84"/>
          <p:cNvSpPr txBox="1"/>
          <p:nvPr/>
        </p:nvSpPr>
        <p:spPr>
          <a:xfrm rot="16200000">
            <a:off x="2266749" y="5308251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E68584-8B8C-4A48-A151-6F2E0F2772F9}"/>
              </a:ext>
            </a:extLst>
          </p:cNvPr>
          <p:cNvSpPr txBox="1"/>
          <p:nvPr/>
        </p:nvSpPr>
        <p:spPr>
          <a:xfrm>
            <a:off x="807595" y="4321027"/>
            <a:ext cx="4732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 Light" panose="020F0302020204030204" pitchFamily="34" charset="0"/>
              </a:rPr>
              <a:t>T cell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7A100B1-C385-4DB2-A043-9194E17DB037}"/>
              </a:ext>
            </a:extLst>
          </p:cNvPr>
          <p:cNvSpPr txBox="1"/>
          <p:nvPr/>
        </p:nvSpPr>
        <p:spPr>
          <a:xfrm>
            <a:off x="874741" y="4078672"/>
            <a:ext cx="4732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 Light" panose="020F0302020204030204" pitchFamily="34" charset="0"/>
              </a:rPr>
              <a:t>APC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A5D50A-CB66-4645-B491-07151B456E4D}"/>
              </a:ext>
            </a:extLst>
          </p:cNvPr>
          <p:cNvSpPr/>
          <p:nvPr/>
        </p:nvSpPr>
        <p:spPr>
          <a:xfrm>
            <a:off x="398142" y="7248612"/>
            <a:ext cx="549334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1: 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design, expression, and function.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Schematic representation of the domains for each construct used in this study. EC, extracellular domain of CD8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; TM, transmembrane domain of CD8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; DD, death domain of MyD88; ID, intermediate domain of MyD88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Western blot assessing the levels of MyD88 in T cells.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Transduction efficiency of constructs on primary murine 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cells as determined by the frequency of GFP-expressing T cells.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D)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MyD88 expression on GFP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T cells co-cultured with peptide-pulsed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splenocytes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was visualized on the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Amnis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Imagestream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Mark II Imaging Flow Cytometer (EMD Millipore).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E)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Proliferation of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pmel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T cells co-cultured with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splenocytes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pulsed with 1.2 </a:t>
            </a:r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g/mL gp100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25-33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peptide at 72 hours gated on CD8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F)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Proliferation of wild type (WT; top panel) and IRAK4 kinase dead (IRAK4KD; bottom panel) T cells stimulated with plate-bound anti-CD3 for 72 hours.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027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>
            <a:off x="316369" y="6993958"/>
            <a:ext cx="6212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2: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expression increases IFN</a:t>
            </a:r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 production and induces the differential expression of co-stimulatory and co-inhibitory molecules on T cells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CA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100583" y="1480579"/>
            <a:ext cx="289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73268" y="1579875"/>
            <a:ext cx="8435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Vector Control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68202" y="1583331"/>
            <a:ext cx="6543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: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797694" y="1583331"/>
            <a:ext cx="8082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: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MyD88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304835" y="2471886"/>
            <a:ext cx="0" cy="347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986645" y="2588436"/>
            <a:ext cx="4972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rot="5400000" flipV="1">
            <a:off x="1476974" y="2644025"/>
            <a:ext cx="0" cy="347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60767" y="2814785"/>
            <a:ext cx="3914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IFN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077" y="1666946"/>
            <a:ext cx="1143000" cy="1143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901" y="1666946"/>
            <a:ext cx="1143000" cy="1143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726" y="1666946"/>
            <a:ext cx="1143000" cy="11430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793458" y="1971120"/>
            <a:ext cx="5852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3.67%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888831" y="1971120"/>
            <a:ext cx="531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4.53%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89655" y="1971120"/>
            <a:ext cx="5374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13.2%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00583" y="3299382"/>
            <a:ext cx="289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44" y="3298285"/>
            <a:ext cx="2971140" cy="221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377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" name="Chart 1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2316435"/>
              </p:ext>
            </p:extLst>
          </p:nvPr>
        </p:nvGraphicFramePr>
        <p:xfrm>
          <a:off x="1896835" y="5263138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5" name="Chart 1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7605838"/>
              </p:ext>
            </p:extLst>
          </p:nvPr>
        </p:nvGraphicFramePr>
        <p:xfrm>
          <a:off x="501900" y="3284402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6" name="Chart 1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9167892"/>
              </p:ext>
            </p:extLst>
          </p:nvPr>
        </p:nvGraphicFramePr>
        <p:xfrm>
          <a:off x="3283076" y="3284402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37" name="Group 136"/>
          <p:cNvGrpSpPr/>
          <p:nvPr/>
        </p:nvGrpSpPr>
        <p:grpSpPr>
          <a:xfrm>
            <a:off x="1329740" y="3238101"/>
            <a:ext cx="599272" cy="328072"/>
            <a:chOff x="5688419" y="-9526"/>
            <a:chExt cx="599272" cy="328072"/>
          </a:xfrm>
        </p:grpSpPr>
        <p:sp>
          <p:nvSpPr>
            <p:cNvPr id="138" name="TextBox 137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139" name="Straight Connector 138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2727370" y="5183981"/>
            <a:ext cx="599272" cy="376917"/>
            <a:chOff x="5688419" y="-9526"/>
            <a:chExt cx="599272" cy="328072"/>
          </a:xfrm>
        </p:grpSpPr>
        <p:sp>
          <p:nvSpPr>
            <p:cNvPr id="143" name="TextBox 142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144" name="Straight Connector 143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6" name="TextBox 145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sp>
        <p:nvSpPr>
          <p:cNvPr id="147" name="TextBox 146"/>
          <p:cNvSpPr txBox="1"/>
          <p:nvPr/>
        </p:nvSpPr>
        <p:spPr>
          <a:xfrm>
            <a:off x="378248" y="6965322"/>
            <a:ext cx="5924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3.  Changes in cytokines and chemokines induced by 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: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MyD88 expression in T cells following stimulation with tumor cells.</a:t>
            </a:r>
            <a:endParaRPr lang="en-CA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29718" y="1171665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149" name="Group 148"/>
          <p:cNvGrpSpPr/>
          <p:nvPr/>
        </p:nvGrpSpPr>
        <p:grpSpPr>
          <a:xfrm>
            <a:off x="4083906" y="3294826"/>
            <a:ext cx="599272" cy="328072"/>
            <a:chOff x="5688419" y="-9526"/>
            <a:chExt cx="599272" cy="328072"/>
          </a:xfrm>
        </p:grpSpPr>
        <p:sp>
          <p:nvSpPr>
            <p:cNvPr id="150" name="TextBox 149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151" name="Straight Connector 150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sp>
        <p:nvSpPr>
          <p:cNvPr id="154" name="TextBox 153"/>
          <p:cNvSpPr txBox="1"/>
          <p:nvPr/>
        </p:nvSpPr>
        <p:spPr>
          <a:xfrm>
            <a:off x="3797750" y="3142683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CCL4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1135373" y="3142683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CXCL1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2484479" y="5082507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IL-3</a:t>
            </a:r>
          </a:p>
        </p:txBody>
      </p:sp>
      <p:graphicFrame>
        <p:nvGraphicFramePr>
          <p:cNvPr id="164" name="Chart 1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3975077"/>
              </p:ext>
            </p:extLst>
          </p:nvPr>
        </p:nvGraphicFramePr>
        <p:xfrm>
          <a:off x="4666239" y="3278452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5" name="TextBox 164"/>
          <p:cNvSpPr txBox="1"/>
          <p:nvPr/>
        </p:nvSpPr>
        <p:spPr>
          <a:xfrm>
            <a:off x="5287913" y="3142683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CXCL10</a:t>
            </a:r>
          </a:p>
        </p:txBody>
      </p:sp>
      <p:graphicFrame>
        <p:nvGraphicFramePr>
          <p:cNvPr id="170" name="Chart 1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2180119"/>
              </p:ext>
            </p:extLst>
          </p:nvPr>
        </p:nvGraphicFramePr>
        <p:xfrm>
          <a:off x="4666239" y="5263138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71" name="TextBox 170"/>
          <p:cNvSpPr txBox="1"/>
          <p:nvPr/>
        </p:nvSpPr>
        <p:spPr>
          <a:xfrm>
            <a:off x="5234411" y="5082507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VEGF</a:t>
            </a:r>
          </a:p>
        </p:txBody>
      </p:sp>
      <p:graphicFrame>
        <p:nvGraphicFramePr>
          <p:cNvPr id="172" name="Chart 17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700958"/>
              </p:ext>
            </p:extLst>
          </p:nvPr>
        </p:nvGraphicFramePr>
        <p:xfrm>
          <a:off x="1896835" y="3284402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73" name="TextBox 172"/>
          <p:cNvSpPr txBox="1"/>
          <p:nvPr/>
        </p:nvSpPr>
        <p:spPr>
          <a:xfrm>
            <a:off x="2513181" y="3142683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CXCL2</a:t>
            </a:r>
          </a:p>
        </p:txBody>
      </p:sp>
      <p:graphicFrame>
        <p:nvGraphicFramePr>
          <p:cNvPr id="174" name="Chart 1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7990850"/>
              </p:ext>
            </p:extLst>
          </p:nvPr>
        </p:nvGraphicFramePr>
        <p:xfrm>
          <a:off x="3283076" y="5263138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75" name="TextBox 174"/>
          <p:cNvSpPr txBox="1"/>
          <p:nvPr/>
        </p:nvSpPr>
        <p:spPr>
          <a:xfrm>
            <a:off x="3903292" y="5082507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LIF</a:t>
            </a:r>
          </a:p>
        </p:txBody>
      </p:sp>
      <p:grpSp>
        <p:nvGrpSpPr>
          <p:cNvPr id="183" name="Group 182"/>
          <p:cNvGrpSpPr/>
          <p:nvPr/>
        </p:nvGrpSpPr>
        <p:grpSpPr>
          <a:xfrm>
            <a:off x="4112712" y="5179788"/>
            <a:ext cx="599272" cy="376917"/>
            <a:chOff x="5688419" y="-9526"/>
            <a:chExt cx="599272" cy="328072"/>
          </a:xfrm>
        </p:grpSpPr>
        <p:sp>
          <p:nvSpPr>
            <p:cNvPr id="184" name="TextBox 183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185" name="Straight Connector 184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2703184" y="3260819"/>
            <a:ext cx="599272" cy="328072"/>
            <a:chOff x="5688419" y="-9526"/>
            <a:chExt cx="599272" cy="328072"/>
          </a:xfrm>
        </p:grpSpPr>
        <p:sp>
          <p:nvSpPr>
            <p:cNvPr id="189" name="TextBox 188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190" name="Straight Connector 189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2" name="TextBox 191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1279739" y="5230979"/>
            <a:ext cx="599272" cy="376917"/>
            <a:chOff x="5688419" y="-9526"/>
            <a:chExt cx="599272" cy="328072"/>
          </a:xfrm>
        </p:grpSpPr>
        <p:sp>
          <p:nvSpPr>
            <p:cNvPr id="194" name="TextBox 193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195" name="Straight Connector 194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7" name="TextBox 196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sp>
        <p:nvSpPr>
          <p:cNvPr id="198" name="TextBox 197"/>
          <p:cNvSpPr txBox="1"/>
          <p:nvPr/>
        </p:nvSpPr>
        <p:spPr>
          <a:xfrm>
            <a:off x="1033614" y="5082507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GM-CSF</a:t>
            </a:r>
          </a:p>
        </p:txBody>
      </p:sp>
      <p:graphicFrame>
        <p:nvGraphicFramePr>
          <p:cNvPr id="199" name="Chart 19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4884241"/>
              </p:ext>
            </p:extLst>
          </p:nvPr>
        </p:nvGraphicFramePr>
        <p:xfrm>
          <a:off x="501900" y="5263138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79" name="TextBox 78"/>
          <p:cNvSpPr txBox="1"/>
          <p:nvPr/>
        </p:nvSpPr>
        <p:spPr>
          <a:xfrm>
            <a:off x="427540" y="307509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2173556" y="1350459"/>
            <a:ext cx="647800" cy="328310"/>
            <a:chOff x="573206" y="6237687"/>
            <a:chExt cx="647800" cy="328310"/>
          </a:xfrm>
        </p:grpSpPr>
        <p:sp>
          <p:nvSpPr>
            <p:cNvPr id="81" name="TextBox 80"/>
            <p:cNvSpPr txBox="1"/>
            <p:nvPr/>
          </p:nvSpPr>
          <p:spPr>
            <a:xfrm>
              <a:off x="728563" y="6237687"/>
              <a:ext cx="49244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No IFN-y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28563" y="6381331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IFN-y</a:t>
              </a:r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573206" y="6333847"/>
              <a:ext cx="182880" cy="0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580082" y="6475494"/>
              <a:ext cx="18288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pic>
        <p:nvPicPr>
          <p:cNvPr id="85" name="Picture 8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37" y="1226147"/>
            <a:ext cx="1261872" cy="1261872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907393" y="1261193"/>
            <a:ext cx="7783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B16-F1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285494" y="2427189"/>
            <a:ext cx="40267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MHC I</a:t>
            </a:r>
          </a:p>
        </p:txBody>
      </p:sp>
      <p:sp>
        <p:nvSpPr>
          <p:cNvPr id="88" name="Rectangle 87"/>
          <p:cNvSpPr/>
          <p:nvPr/>
        </p:nvSpPr>
        <p:spPr>
          <a:xfrm>
            <a:off x="2197468" y="1753828"/>
            <a:ext cx="165988" cy="766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2323154" y="1690372"/>
            <a:ext cx="10872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Unstained</a:t>
            </a:r>
          </a:p>
        </p:txBody>
      </p:sp>
    </p:spTree>
    <p:extLst>
      <p:ext uri="{BB962C8B-B14F-4D97-AF65-F5344CB8AC3E}">
        <p14:creationId xmlns:p14="http://schemas.microsoft.com/office/powerpoint/2010/main" val="179298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/>
      <p:bldP spid="155" grpId="0"/>
      <p:bldP spid="156" grpId="0"/>
      <p:bldP spid="165" grpId="0"/>
      <p:bldP spid="171" grpId="0"/>
      <p:bldP spid="173" grpId="0"/>
      <p:bldP spid="175" grpId="0"/>
      <p:bldP spid="1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4" y="240777"/>
            <a:ext cx="1135433" cy="164592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4" y="5099360"/>
            <a:ext cx="1151139" cy="16459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473" y="1837017"/>
            <a:ext cx="1166845" cy="16459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72564" y="8392423"/>
            <a:ext cx="6461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4: Changes in cytokine and chemokine expression </a:t>
            </a:r>
            <a:r>
              <a:rPr lang="en-CA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following transfer of CD8</a:t>
            </a:r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T cells. </a:t>
            </a:r>
            <a:endParaRPr lang="en-CA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078" y="28931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1078" y="513008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144" y="1837017"/>
            <a:ext cx="1104020" cy="16459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101" y="3451899"/>
            <a:ext cx="1119726" cy="16459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001" y="240777"/>
            <a:ext cx="1104020" cy="1645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4" y="3451899"/>
            <a:ext cx="1135433" cy="16459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001" y="3451899"/>
            <a:ext cx="1104020" cy="164592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4" y="1837017"/>
            <a:ext cx="1074417" cy="16459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195" y="240777"/>
            <a:ext cx="1135433" cy="164592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802" y="240777"/>
            <a:ext cx="1123653" cy="16459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220" y="1837017"/>
            <a:ext cx="1135433" cy="16459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28" y="1837017"/>
            <a:ext cx="1123653" cy="164592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28" y="240777"/>
            <a:ext cx="1123653" cy="164592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148" y="1837017"/>
            <a:ext cx="1111873" cy="164592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101" y="240777"/>
            <a:ext cx="1119726" cy="164592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994" y="5099360"/>
            <a:ext cx="1135433" cy="164592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188" y="6709557"/>
            <a:ext cx="1151139" cy="16459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082" y="5099360"/>
            <a:ext cx="1135433" cy="164592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28" y="5099360"/>
            <a:ext cx="1151139" cy="164592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822" y="6709557"/>
            <a:ext cx="1135433" cy="164592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260" y="6709557"/>
            <a:ext cx="1135433" cy="164592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28" y="6709557"/>
            <a:ext cx="1104020" cy="164592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4" y="6709557"/>
            <a:ext cx="1077029" cy="164592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44" y="5099360"/>
            <a:ext cx="1151139" cy="164592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538" y="5099360"/>
            <a:ext cx="1135433" cy="164592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456" y="6709557"/>
            <a:ext cx="1135433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427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81C3ED-299C-456A-AB16-AA00330FE6C1}"/>
              </a:ext>
            </a:extLst>
          </p:cNvPr>
          <p:cNvSpPr txBox="1"/>
          <p:nvPr/>
        </p:nvSpPr>
        <p:spPr>
          <a:xfrm>
            <a:off x="958522" y="4891654"/>
            <a:ext cx="5246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5: 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T cells alter the tumor microenvironment and delay tumor progression.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4265A8-293D-4A2D-BE4D-982E86D487D7}"/>
              </a:ext>
            </a:extLst>
          </p:cNvPr>
          <p:cNvSpPr txBox="1"/>
          <p:nvPr/>
        </p:nvSpPr>
        <p:spPr>
          <a:xfrm>
            <a:off x="1524352" y="1409104"/>
            <a:ext cx="322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4618893-C440-4CB9-8BBA-22A65CD8A153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320855" y="1485950"/>
          <a:ext cx="1703974" cy="1493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84748A0-72AF-4A82-95E1-F748FDB77285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448476" y="3108554"/>
          <a:ext cx="1757746" cy="131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8615FCA-5547-440B-82C5-5C91DAC2A87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896024" y="3097970"/>
          <a:ext cx="1184345" cy="1302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BABB7A8-7DE0-470B-B23E-7770F3A61B33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889845" y="3102203"/>
          <a:ext cx="1190155" cy="1302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E8AD8C1-9BF3-47E8-B9A7-8BE6AC8295F1}"/>
              </a:ext>
            </a:extLst>
          </p:cNvPr>
          <p:cNvSpPr txBox="1"/>
          <p:nvPr/>
        </p:nvSpPr>
        <p:spPr>
          <a:xfrm>
            <a:off x="3050709" y="3022229"/>
            <a:ext cx="753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Vec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Control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FC85A0-9EF9-4023-932E-48155F1FE43F}"/>
              </a:ext>
            </a:extLst>
          </p:cNvPr>
          <p:cNvSpPr txBox="1"/>
          <p:nvPr/>
        </p:nvSpPr>
        <p:spPr>
          <a:xfrm>
            <a:off x="2072738" y="3047629"/>
            <a:ext cx="638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Untreated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4B6632-F670-4DB2-A8C4-63F2AEA0B87A}"/>
              </a:ext>
            </a:extLst>
          </p:cNvPr>
          <p:cNvSpPr txBox="1"/>
          <p:nvPr/>
        </p:nvSpPr>
        <p:spPr>
          <a:xfrm>
            <a:off x="4023137" y="3034929"/>
            <a:ext cx="8367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:MyD88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391235-60ED-49F6-BCC0-508495190A69}"/>
              </a:ext>
            </a:extLst>
          </p:cNvPr>
          <p:cNvSpPr txBox="1"/>
          <p:nvPr/>
        </p:nvSpPr>
        <p:spPr>
          <a:xfrm>
            <a:off x="3186835" y="1382959"/>
            <a:ext cx="322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D1DC45-8134-40CA-99F9-53B9B3B5D211}"/>
              </a:ext>
            </a:extLst>
          </p:cNvPr>
          <p:cNvSpPr txBox="1"/>
          <p:nvPr/>
        </p:nvSpPr>
        <p:spPr>
          <a:xfrm>
            <a:off x="2533024" y="4305382"/>
            <a:ext cx="19897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Days post tumor challenge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B2EDCF34-636C-4BF5-88DC-69D099C21C33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591451" y="1515774"/>
          <a:ext cx="1790849" cy="1378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F8666C-812D-42AF-B959-BBD8D9D673D4}"/>
              </a:ext>
            </a:extLst>
          </p:cNvPr>
          <p:cNvCxnSpPr/>
          <p:nvPr/>
        </p:nvCxnSpPr>
        <p:spPr>
          <a:xfrm flipV="1">
            <a:off x="2793445" y="1743073"/>
            <a:ext cx="2904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81">
            <a:extLst>
              <a:ext uri="{FF2B5EF4-FFF2-40B4-BE49-F238E27FC236}">
                <a16:creationId xmlns:a16="http://schemas.microsoft.com/office/drawing/2014/main" id="{AA5FCFDC-837F-49B4-B152-A86336132DA5}"/>
              </a:ext>
            </a:extLst>
          </p:cNvPr>
          <p:cNvSpPr txBox="1"/>
          <p:nvPr/>
        </p:nvSpPr>
        <p:spPr>
          <a:xfrm>
            <a:off x="2840149" y="1616301"/>
            <a:ext cx="332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891AA1-691A-4072-B7AE-58ECA5024D22}"/>
              </a:ext>
            </a:extLst>
          </p:cNvPr>
          <p:cNvSpPr txBox="1"/>
          <p:nvPr/>
        </p:nvSpPr>
        <p:spPr>
          <a:xfrm>
            <a:off x="1591451" y="2893837"/>
            <a:ext cx="322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AD3EA7-0C51-4894-BB1F-5149A3989EFF}"/>
              </a:ext>
            </a:extLst>
          </p:cNvPr>
          <p:cNvSpPr txBox="1"/>
          <p:nvPr/>
        </p:nvSpPr>
        <p:spPr>
          <a:xfrm>
            <a:off x="4641253" y="2047977"/>
            <a:ext cx="332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</p:spTree>
    <p:extLst>
      <p:ext uri="{BB962C8B-B14F-4D97-AF65-F5344CB8AC3E}">
        <p14:creationId xmlns:p14="http://schemas.microsoft.com/office/powerpoint/2010/main" val="833610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150380"/>
              </p:ext>
            </p:extLst>
          </p:nvPr>
        </p:nvGraphicFramePr>
        <p:xfrm>
          <a:off x="500861" y="3939533"/>
          <a:ext cx="5299367" cy="2820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564049"/>
              </p:ext>
            </p:extLst>
          </p:nvPr>
        </p:nvGraphicFramePr>
        <p:xfrm>
          <a:off x="794366" y="1382081"/>
          <a:ext cx="5126865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A88C33F-D3CE-4501-8A03-D743D4B71BB3}"/>
              </a:ext>
            </a:extLst>
          </p:cNvPr>
          <p:cNvSpPr txBox="1"/>
          <p:nvPr/>
        </p:nvSpPr>
        <p:spPr>
          <a:xfrm>
            <a:off x="758500" y="6654102"/>
            <a:ext cx="5246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6: Checkpoint blockade with anti-PD-L1 or </a:t>
            </a:r>
            <a:r>
              <a:rPr lang="en-CA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costimulation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 with anti-4-1BB antibodies do not increase antitumor activity of </a:t>
            </a:r>
            <a:r>
              <a:rPr lang="en-CA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pmel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 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T cells. </a:t>
            </a:r>
            <a:endParaRPr lang="en-CA" sz="1000" b="1" i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156938-26FC-4348-A01E-B9E9BC9AD6E4}"/>
              </a:ext>
            </a:extLst>
          </p:cNvPr>
          <p:cNvSpPr txBox="1"/>
          <p:nvPr/>
        </p:nvSpPr>
        <p:spPr>
          <a:xfrm>
            <a:off x="794367" y="1128479"/>
            <a:ext cx="322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F8FFE2-952C-4127-8809-C4CA4EA353C2}"/>
              </a:ext>
            </a:extLst>
          </p:cNvPr>
          <p:cNvSpPr txBox="1"/>
          <p:nvPr/>
        </p:nvSpPr>
        <p:spPr>
          <a:xfrm>
            <a:off x="821954" y="3750631"/>
            <a:ext cx="322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C97103-7D4E-4089-AA11-1A854600CEC9}"/>
              </a:ext>
            </a:extLst>
          </p:cNvPr>
          <p:cNvSpPr txBox="1"/>
          <p:nvPr/>
        </p:nvSpPr>
        <p:spPr>
          <a:xfrm>
            <a:off x="4009439" y="4194394"/>
            <a:ext cx="86087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Untreated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367F64-0378-48B0-8A44-B017DABE0144}"/>
              </a:ext>
            </a:extLst>
          </p:cNvPr>
          <p:cNvSpPr txBox="1"/>
          <p:nvPr/>
        </p:nvSpPr>
        <p:spPr>
          <a:xfrm>
            <a:off x="4009439" y="4484634"/>
            <a:ext cx="162936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Vector control</a:t>
            </a:r>
          </a:p>
          <a:p>
            <a:endParaRPr lang="en-US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75BFE1-5A23-45A6-82A1-E03CF515B0C7}"/>
              </a:ext>
            </a:extLst>
          </p:cNvPr>
          <p:cNvSpPr txBox="1"/>
          <p:nvPr/>
        </p:nvSpPr>
        <p:spPr>
          <a:xfrm>
            <a:off x="4009439" y="4795702"/>
            <a:ext cx="105678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CD8</a:t>
            </a:r>
            <a:r>
              <a:rPr lang="en-US" sz="1000" dirty="0">
                <a:sym typeface="Symbol" panose="05050102010706020507" pitchFamily="18" charset="2"/>
              </a:rPr>
              <a:t>:MyD88</a:t>
            </a:r>
            <a:endParaRPr lang="en-US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B6969C-8B84-4B8B-8D54-F014685EFAA7}"/>
              </a:ext>
            </a:extLst>
          </p:cNvPr>
          <p:cNvSpPr txBox="1"/>
          <p:nvPr/>
        </p:nvSpPr>
        <p:spPr>
          <a:xfrm>
            <a:off x="4009440" y="5102981"/>
            <a:ext cx="170927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Vector control + Isotype Ab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36ECA3-E3F5-45F9-A7BF-FAD6B0AD2C23}"/>
              </a:ext>
            </a:extLst>
          </p:cNvPr>
          <p:cNvSpPr txBox="1"/>
          <p:nvPr/>
        </p:nvSpPr>
        <p:spPr>
          <a:xfrm>
            <a:off x="4009439" y="5417083"/>
            <a:ext cx="179973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CD8</a:t>
            </a:r>
            <a:r>
              <a:rPr lang="en-US" sz="1000" dirty="0">
                <a:sym typeface="Symbol" panose="05050102010706020507" pitchFamily="18" charset="2"/>
              </a:rPr>
              <a:t>:MyD88 + </a:t>
            </a:r>
            <a:r>
              <a:rPr lang="en-US" sz="1000" dirty="0"/>
              <a:t>Isotype Ab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8EFDFD-BE28-45ED-BBCB-C28138F3A755}"/>
              </a:ext>
            </a:extLst>
          </p:cNvPr>
          <p:cNvSpPr txBox="1"/>
          <p:nvPr/>
        </p:nvSpPr>
        <p:spPr>
          <a:xfrm>
            <a:off x="4009440" y="5728341"/>
            <a:ext cx="153938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Vector control + PD-L1 Ab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622732-DEC0-4A14-BB5D-4C575FBB84C5}"/>
              </a:ext>
            </a:extLst>
          </p:cNvPr>
          <p:cNvSpPr txBox="1"/>
          <p:nvPr/>
        </p:nvSpPr>
        <p:spPr>
          <a:xfrm>
            <a:off x="4009439" y="6040875"/>
            <a:ext cx="179973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CD8</a:t>
            </a:r>
            <a:r>
              <a:rPr lang="en-US" sz="1000" dirty="0">
                <a:sym typeface="Symbol" panose="05050102010706020507" pitchFamily="18" charset="2"/>
              </a:rPr>
              <a:t>:MyD88 + </a:t>
            </a:r>
            <a:r>
              <a:rPr lang="en-US" sz="1000" dirty="0"/>
              <a:t>PD-L1 Ab</a:t>
            </a:r>
          </a:p>
        </p:txBody>
      </p:sp>
      <p:sp>
        <p:nvSpPr>
          <p:cNvPr id="17" name="Left Bracket 16">
            <a:extLst>
              <a:ext uri="{FF2B5EF4-FFF2-40B4-BE49-F238E27FC236}">
                <a16:creationId xmlns:a16="http://schemas.microsoft.com/office/drawing/2014/main" id="{1100EDE4-4A74-4086-9E30-125112CB0CA5}"/>
              </a:ext>
            </a:extLst>
          </p:cNvPr>
          <p:cNvSpPr/>
          <p:nvPr/>
        </p:nvSpPr>
        <p:spPr>
          <a:xfrm>
            <a:off x="3743033" y="1972267"/>
            <a:ext cx="117442" cy="772248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D0DD44-C5EF-4EA0-AA7A-260D6A454A59}"/>
              </a:ext>
            </a:extLst>
          </p:cNvPr>
          <p:cNvSpPr txBox="1"/>
          <p:nvPr/>
        </p:nvSpPr>
        <p:spPr>
          <a:xfrm>
            <a:off x="4209504" y="1464631"/>
            <a:ext cx="86087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Untreated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A880E6-1543-4322-84D3-AEC08581E39C}"/>
              </a:ext>
            </a:extLst>
          </p:cNvPr>
          <p:cNvSpPr txBox="1"/>
          <p:nvPr/>
        </p:nvSpPr>
        <p:spPr>
          <a:xfrm>
            <a:off x="4209504" y="1849157"/>
            <a:ext cx="133932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Vector control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BF9C12-24DA-4B33-8E9E-1DF06AF63415}"/>
              </a:ext>
            </a:extLst>
          </p:cNvPr>
          <p:cNvSpPr txBox="1"/>
          <p:nvPr/>
        </p:nvSpPr>
        <p:spPr>
          <a:xfrm>
            <a:off x="4209504" y="2243185"/>
            <a:ext cx="249609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Vector control + 4-1BB Ab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184B71-A119-4CF8-BDD2-98483533B30C}"/>
              </a:ext>
            </a:extLst>
          </p:cNvPr>
          <p:cNvSpPr txBox="1"/>
          <p:nvPr/>
        </p:nvSpPr>
        <p:spPr>
          <a:xfrm>
            <a:off x="4209504" y="2634764"/>
            <a:ext cx="109577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CD8</a:t>
            </a:r>
            <a:r>
              <a:rPr lang="en-US" sz="1000" dirty="0">
                <a:sym typeface="Symbol" panose="05050102010706020507" pitchFamily="18" charset="2"/>
              </a:rPr>
              <a:t>:MyD88</a:t>
            </a:r>
            <a:endParaRPr lang="en-US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3BD954-B737-427A-87CF-62EDE6FD0BB7}"/>
              </a:ext>
            </a:extLst>
          </p:cNvPr>
          <p:cNvSpPr txBox="1"/>
          <p:nvPr/>
        </p:nvSpPr>
        <p:spPr>
          <a:xfrm>
            <a:off x="4209504" y="3037478"/>
            <a:ext cx="150920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CD8</a:t>
            </a:r>
            <a:r>
              <a:rPr lang="en-US" sz="1000" dirty="0">
                <a:sym typeface="Symbol" panose="05050102010706020507" pitchFamily="18" charset="2"/>
              </a:rPr>
              <a:t>:MyD88 + 4-1BB Ab</a:t>
            </a:r>
            <a:endParaRPr lang="en-US" sz="1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ABCA5E-1AC7-4CD0-931E-B33F64E805D2}"/>
              </a:ext>
            </a:extLst>
          </p:cNvPr>
          <p:cNvSpPr txBox="1"/>
          <p:nvPr/>
        </p:nvSpPr>
        <p:spPr>
          <a:xfrm>
            <a:off x="3611888" y="1826257"/>
            <a:ext cx="506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***</a:t>
            </a:r>
          </a:p>
        </p:txBody>
      </p:sp>
      <p:sp>
        <p:nvSpPr>
          <p:cNvPr id="24" name="Left Bracket 23">
            <a:extLst>
              <a:ext uri="{FF2B5EF4-FFF2-40B4-BE49-F238E27FC236}">
                <a16:creationId xmlns:a16="http://schemas.microsoft.com/office/drawing/2014/main" id="{1A6653CB-99DA-420D-B58A-F70ABC3E4959}"/>
              </a:ext>
            </a:extLst>
          </p:cNvPr>
          <p:cNvSpPr/>
          <p:nvPr/>
        </p:nvSpPr>
        <p:spPr>
          <a:xfrm>
            <a:off x="3588912" y="1972267"/>
            <a:ext cx="58721" cy="391248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D3AD4F-982B-4366-B878-F3275E59B979}"/>
              </a:ext>
            </a:extLst>
          </p:cNvPr>
          <p:cNvSpPr txBox="1"/>
          <p:nvPr/>
        </p:nvSpPr>
        <p:spPr>
          <a:xfrm>
            <a:off x="3299135" y="1950082"/>
            <a:ext cx="3827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***</a:t>
            </a:r>
          </a:p>
        </p:txBody>
      </p:sp>
      <p:sp>
        <p:nvSpPr>
          <p:cNvPr id="26" name="Left Bracket 25">
            <a:extLst>
              <a:ext uri="{FF2B5EF4-FFF2-40B4-BE49-F238E27FC236}">
                <a16:creationId xmlns:a16="http://schemas.microsoft.com/office/drawing/2014/main" id="{30B2CF62-5B46-4697-8B24-F516E3FF48BB}"/>
              </a:ext>
            </a:extLst>
          </p:cNvPr>
          <p:cNvSpPr/>
          <p:nvPr/>
        </p:nvSpPr>
        <p:spPr>
          <a:xfrm>
            <a:off x="3629552" y="2778717"/>
            <a:ext cx="58721" cy="391248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97745A5-6C37-42F1-BBB1-BDE73550786A}"/>
              </a:ext>
            </a:extLst>
          </p:cNvPr>
          <p:cNvSpPr txBox="1"/>
          <p:nvPr/>
        </p:nvSpPr>
        <p:spPr>
          <a:xfrm>
            <a:off x="3320725" y="2712082"/>
            <a:ext cx="405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n.s</a:t>
            </a:r>
            <a:r>
              <a:rPr lang="en-US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597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66329</TotalTime>
  <Words>1201</Words>
  <Application>Microsoft Office PowerPoint</Application>
  <PresentationFormat>On-screen Show (4:3)</PresentationFormat>
  <Paragraphs>172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Expression of a chimeric CD8-MyD88 construct for the enhancement of anti-tumor responses in adoptive T cell therapy</dc:title>
  <dc:creator>NBansal</dc:creator>
  <cp:lastModifiedBy>Davila, Eduardo</cp:lastModifiedBy>
  <cp:revision>1099</cp:revision>
  <cp:lastPrinted>2016-12-05T15:02:47Z</cp:lastPrinted>
  <dcterms:created xsi:type="dcterms:W3CDTF">2013-05-02T18:21:39Z</dcterms:created>
  <dcterms:modified xsi:type="dcterms:W3CDTF">2017-10-10T19:58:55Z</dcterms:modified>
</cp:coreProperties>
</file>