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3"/>
  </p:notesMasterIdLst>
  <p:sldIdLst>
    <p:sldId id="312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C21E2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59" autoAdjust="0"/>
    <p:restoredTop sz="96370" autoAdjust="0"/>
  </p:normalViewPr>
  <p:slideViewPr>
    <p:cSldViewPr snapToGrid="0">
      <p:cViewPr varScale="1">
        <p:scale>
          <a:sx n="88" d="100"/>
          <a:sy n="88" d="100"/>
        </p:scale>
        <p:origin x="2910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somfiles\groups\oncology\davila\davilashare\Sabina\CD8-MyD88%20Project\Manuscript%20Data\Bioplex%209-4-2015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2D-4304-B281-9E5AB0E8F8A8}"/>
              </c:ext>
            </c:extLst>
          </c:dPt>
          <c:errBars>
            <c:errBarType val="both"/>
            <c:errValType val="cust"/>
            <c:noEndCap val="0"/>
            <c:plus>
              <c:numRef>
                <c:f>('IL-3'!$G$49,'IL-3'!$G$31,'IL-3'!$G$37,'IL-3'!$G$43)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0.771715261248891</c:v>
                  </c:pt>
                  <c:pt idx="2">
                    <c:v>2.006713731452495</c:v>
                  </c:pt>
                  <c:pt idx="3">
                    <c:v>8.2697648764103988</c:v>
                  </c:pt>
                </c:numCache>
              </c:numRef>
            </c:plus>
            <c:minus>
              <c:numRef>
                <c:f>('IL-3'!$G$49,'IL-3'!$G$31,'IL-3'!$G$37,'IL-3'!$G$43)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0.771715261248891</c:v>
                  </c:pt>
                  <c:pt idx="2">
                    <c:v>2.006713731452495</c:v>
                  </c:pt>
                  <c:pt idx="3">
                    <c:v>8.2697648764103988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('IL-3'!$B$46,'IL-3'!$B$28,'IL-3'!$B$34,'IL-3'!$B$40)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('IL-3'!$F$49,'IL-3'!$F$31,'IL-3'!$F$37,'IL-3'!$F$43)</c:f>
              <c:numCache>
                <c:formatCode>General</c:formatCode>
                <c:ptCount val="4"/>
                <c:pt idx="0">
                  <c:v>0</c:v>
                </c:pt>
                <c:pt idx="1">
                  <c:v>13.88666666666667</c:v>
                </c:pt>
                <c:pt idx="2">
                  <c:v>15.63</c:v>
                </c:pt>
                <c:pt idx="3">
                  <c:v>65.803333333333299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2D-4304-B281-9E5AB0E8F8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4569464"/>
        <c:axId val="-2104566024"/>
      </c:barChart>
      <c:catAx>
        <c:axId val="-210456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566024"/>
        <c:crosses val="autoZero"/>
        <c:auto val="1"/>
        <c:lblAlgn val="ctr"/>
        <c:lblOffset val="100"/>
        <c:noMultiLvlLbl val="0"/>
      </c:catAx>
      <c:valAx>
        <c:axId val="-210456602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IL-3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569464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DF-439E-A755-8BAE13284A48}"/>
              </c:ext>
            </c:extLst>
          </c:dPt>
          <c:errBars>
            <c:errBarType val="both"/>
            <c:errValType val="cust"/>
            <c:noEndCap val="0"/>
            <c:plus>
              <c:numRef>
                <c:f>(CXCL1!$G$49,CXCL1!$G$31,CXCL1!$G$37,CXCL1!$G$43)</c:f>
                <c:numCache>
                  <c:formatCode>General</c:formatCode>
                  <c:ptCount val="4"/>
                  <c:pt idx="0">
                    <c:v>2.081364402928469</c:v>
                  </c:pt>
                  <c:pt idx="1">
                    <c:v>0.99666666666666603</c:v>
                  </c:pt>
                  <c:pt idx="2">
                    <c:v>1.1729497479053019</c:v>
                  </c:pt>
                  <c:pt idx="3">
                    <c:v>4.1366666666666729</c:v>
                  </c:pt>
                </c:numCache>
              </c:numRef>
            </c:plus>
            <c:minus>
              <c:numRef>
                <c:f>(CXCL1!$G$49,CXCL1!$G$31,CXCL1!$G$37,CXCL1!$G$43)</c:f>
                <c:numCache>
                  <c:formatCode>General</c:formatCode>
                  <c:ptCount val="4"/>
                  <c:pt idx="0">
                    <c:v>2.081364402928469</c:v>
                  </c:pt>
                  <c:pt idx="1">
                    <c:v>0.99666666666666603</c:v>
                  </c:pt>
                  <c:pt idx="2">
                    <c:v>1.1729497479053019</c:v>
                  </c:pt>
                  <c:pt idx="3">
                    <c:v>4.1366666666666729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(CXCL1!$B$46,CXCL1!$B$28,CXCL1!$B$34,CXCL1!$B$40)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(CXCL1!$F$49,CXCL1!$F$31,CXCL1!$F$37,CXCL1!$F$43)</c:f>
              <c:numCache>
                <c:formatCode>General</c:formatCode>
                <c:ptCount val="4"/>
                <c:pt idx="0">
                  <c:v>4.0666666666666664</c:v>
                </c:pt>
                <c:pt idx="1">
                  <c:v>16.04666666666667</c:v>
                </c:pt>
                <c:pt idx="2">
                  <c:v>17.596666666666671</c:v>
                </c:pt>
                <c:pt idx="3">
                  <c:v>47.59666666666665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DF-439E-A755-8BAE13284A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4655800"/>
        <c:axId val="-2104652216"/>
      </c:barChart>
      <c:catAx>
        <c:axId val="-2104655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52216"/>
        <c:crosses val="autoZero"/>
        <c:auto val="1"/>
        <c:lblAlgn val="ctr"/>
        <c:lblOffset val="100"/>
        <c:noMultiLvlLbl val="0"/>
      </c:catAx>
      <c:valAx>
        <c:axId val="-210465221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CXCL1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55800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013-4424-954B-28708E697C09}"/>
              </c:ext>
            </c:extLst>
          </c:dPt>
          <c:errBars>
            <c:errBarType val="both"/>
            <c:errValType val="cust"/>
            <c:noEndCap val="0"/>
            <c:plus>
              <c:numRef>
                <c:f>('CCL4'!$G$49,'CCL4'!$G$31,'CCL4'!$G$37,'CCL4'!$G$43)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5.7902053312277086</c:v>
                  </c:pt>
                  <c:pt idx="2">
                    <c:v>4.6273150362218036</c:v>
                  </c:pt>
                  <c:pt idx="3">
                    <c:v>23.697671474921901</c:v>
                  </c:pt>
                </c:numCache>
              </c:numRef>
            </c:plus>
            <c:minus>
              <c:numRef>
                <c:f>('CCL4'!$G$49,'CCL4'!$G$31,'CCL4'!$G$37,'CCL4'!$G$43)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5.7902053312277086</c:v>
                  </c:pt>
                  <c:pt idx="2">
                    <c:v>4.6273150362218036</c:v>
                  </c:pt>
                  <c:pt idx="3">
                    <c:v>23.697671474921901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('CCL4'!$B$46,'CCL4'!$B$28,'CCL4'!$B$34,'CCL4'!$B$40)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('CCL4'!$F$49,'CCL4'!$F$31,'CCL4'!$F$37,'CCL4'!$F$43)</c:f>
              <c:numCache>
                <c:formatCode>General</c:formatCode>
                <c:ptCount val="4"/>
                <c:pt idx="0">
                  <c:v>0</c:v>
                </c:pt>
                <c:pt idx="1">
                  <c:v>103.48666666666669</c:v>
                </c:pt>
                <c:pt idx="2">
                  <c:v>104.9666666666667</c:v>
                </c:pt>
                <c:pt idx="3">
                  <c:v>286.27999999999997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013-4424-954B-28708E697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4601336"/>
        <c:axId val="-2104615384"/>
      </c:barChart>
      <c:catAx>
        <c:axId val="-21046013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15384"/>
        <c:crosses val="autoZero"/>
        <c:auto val="1"/>
        <c:lblAlgn val="ctr"/>
        <c:lblOffset val="100"/>
        <c:noMultiLvlLbl val="0"/>
      </c:catAx>
      <c:valAx>
        <c:axId val="-2104615384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CCL4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4601336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0.008 μg/mL gp100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909-4D86-924A-2971F2D8C3D5}"/>
              </c:ext>
            </c:extLst>
          </c:dPt>
          <c:errBars>
            <c:errBarType val="both"/>
            <c:errValType val="cust"/>
            <c:noEndCap val="0"/>
            <c:plus>
              <c:numRef>
                <c:f>(CXCL10!$G$49,CXCL10!$G$31,CXCL10!$G$37,CXCL10!$G$43)</c:f>
                <c:numCache>
                  <c:formatCode>General</c:formatCode>
                  <c:ptCount val="4"/>
                  <c:pt idx="0">
                    <c:v>43.5217891789083</c:v>
                  </c:pt>
                  <c:pt idx="1">
                    <c:v>66.097595518546171</c:v>
                  </c:pt>
                  <c:pt idx="2">
                    <c:v>100.0926052879707</c:v>
                  </c:pt>
                  <c:pt idx="3">
                    <c:v>0</c:v>
                  </c:pt>
                </c:numCache>
              </c:numRef>
            </c:plus>
            <c:minus>
              <c:numRef>
                <c:f>(CXCL10!$G$49,CXCL10!$G$31,CXCL10!$G$37,CXCL10!$G$43)</c:f>
                <c:numCache>
                  <c:formatCode>General</c:formatCode>
                  <c:ptCount val="4"/>
                  <c:pt idx="0">
                    <c:v>43.5217891789083</c:v>
                  </c:pt>
                  <c:pt idx="1">
                    <c:v>66.097595518546171</c:v>
                  </c:pt>
                  <c:pt idx="2">
                    <c:v>100.0926052879707</c:v>
                  </c:pt>
                  <c:pt idx="3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(CXCL10!$B$49,CXCL10!$B$31,CXCL10!$B$37,CXCL10!$B$43)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(CXCL10!$F$49,CXCL10!$F$31,CXCL10!$F$37,CXCL10!$F$43)</c:f>
              <c:numCache>
                <c:formatCode>General</c:formatCode>
                <c:ptCount val="4"/>
                <c:pt idx="0">
                  <c:v>145.98333333333341</c:v>
                </c:pt>
                <c:pt idx="1">
                  <c:v>559.60333333333335</c:v>
                </c:pt>
                <c:pt idx="2">
                  <c:v>575.81333333333328</c:v>
                </c:pt>
                <c:pt idx="3">
                  <c:v>7821.36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09-4D86-924A-2971F2D8C3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5424904"/>
        <c:axId val="-2105428536"/>
      </c:barChart>
      <c:catAx>
        <c:axId val="-2105424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28536"/>
        <c:crosses val="autoZero"/>
        <c:auto val="1"/>
        <c:lblAlgn val="ctr"/>
        <c:lblOffset val="100"/>
        <c:noMultiLvlLbl val="0"/>
      </c:catAx>
      <c:valAx>
        <c:axId val="-210542853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CXCL10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24904"/>
        <c:crosses val="autoZero"/>
        <c:crossBetween val="between"/>
        <c:majorUnit val="20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E54-45C9-B99F-9145BB256879}"/>
              </c:ext>
            </c:extLst>
          </c:dPt>
          <c:errBars>
            <c:errBarType val="both"/>
            <c:errValType val="cust"/>
            <c:noEndCap val="0"/>
            <c:plus>
              <c:numRef>
                <c:f>(VEGF!$G$31,VEGF!$G$37,VEGF!$G$43,VEGF!$G$49)</c:f>
                <c:numCache>
                  <c:formatCode>General</c:formatCode>
                  <c:ptCount val="4"/>
                  <c:pt idx="0">
                    <c:v>20.360875063054909</c:v>
                  </c:pt>
                  <c:pt idx="1">
                    <c:v>17.877237855254311</c:v>
                  </c:pt>
                  <c:pt idx="2">
                    <c:v>24.40662000359734</c:v>
                  </c:pt>
                  <c:pt idx="3">
                    <c:v>18.8438327665401</c:v>
                  </c:pt>
                </c:numCache>
              </c:numRef>
            </c:plus>
            <c:minus>
              <c:numRef>
                <c:f>(VEGF!$G$31,VEGF!$G$37,VEGF!$G$43,VEGF!$G$49)</c:f>
                <c:numCache>
                  <c:formatCode>General</c:formatCode>
                  <c:ptCount val="4"/>
                  <c:pt idx="0">
                    <c:v>20.360875063054909</c:v>
                  </c:pt>
                  <c:pt idx="1">
                    <c:v>17.877237855254311</c:v>
                  </c:pt>
                  <c:pt idx="2">
                    <c:v>24.40662000359734</c:v>
                  </c:pt>
                  <c:pt idx="3">
                    <c:v>18.8438327665401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(VEGF!$B$49,VEGF!$B$31,VEGF!$B$37,VEGF!$B$43)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(VEGF!$F$49,VEGF!$F$31,VEGF!$F$37,VEGF!$F$43)</c:f>
              <c:numCache>
                <c:formatCode>General</c:formatCode>
                <c:ptCount val="4"/>
                <c:pt idx="0">
                  <c:v>86.723333333333329</c:v>
                </c:pt>
                <c:pt idx="1">
                  <c:v>92.88666666666667</c:v>
                </c:pt>
                <c:pt idx="2">
                  <c:v>120.1433333333333</c:v>
                </c:pt>
                <c:pt idx="3">
                  <c:v>90.740000000000023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E54-45C9-B99F-9145BB2568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5470536"/>
        <c:axId val="-2105466952"/>
      </c:barChart>
      <c:catAx>
        <c:axId val="-2105470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66952"/>
        <c:crosses val="autoZero"/>
        <c:auto val="1"/>
        <c:lblAlgn val="ctr"/>
        <c:lblOffset val="100"/>
        <c:noMultiLvlLbl val="0"/>
      </c:catAx>
      <c:valAx>
        <c:axId val="-2105466952"/>
        <c:scaling>
          <c:orientation val="minMax"/>
          <c:max val="150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VEGF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470536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501-45DF-8FEB-D720C0474A87}"/>
              </c:ext>
            </c:extLst>
          </c:dPt>
          <c:errBars>
            <c:errBarType val="both"/>
            <c:errValType val="cust"/>
            <c:noEndCap val="0"/>
            <c:plus>
              <c:numRef>
                <c:f>(CXCL2!$G$49,CXCL2!$G$31,CXCL2!$G$37,CXCL2!$G$43)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2.2015070595692761</c:v>
                  </c:pt>
                  <c:pt idx="2">
                    <c:v>2.0420659473516962</c:v>
                  </c:pt>
                  <c:pt idx="3">
                    <c:v>1.5931520119980169</c:v>
                  </c:pt>
                </c:numCache>
              </c:numRef>
            </c:plus>
            <c:minus>
              <c:numRef>
                <c:f>(CXCL2!$G$49,CXCL2!$G$31,CXCL2!$G$37,CXCL2!$G$43)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2.2015070595692761</c:v>
                  </c:pt>
                  <c:pt idx="2">
                    <c:v>2.0420659473516962</c:v>
                  </c:pt>
                  <c:pt idx="3">
                    <c:v>1.5931520119980169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(CXCL2!$B$49,CXCL2!$B$31,CXCL2!$B$37,CXCL2!$B$43)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(CXCL2!$F$49,CXCL2!$F$31,CXCL2!$F$37,CXCL2!$F$43)</c:f>
              <c:numCache>
                <c:formatCode>General</c:formatCode>
                <c:ptCount val="4"/>
                <c:pt idx="0">
                  <c:v>0</c:v>
                </c:pt>
                <c:pt idx="1">
                  <c:v>11.93333333333333</c:v>
                </c:pt>
                <c:pt idx="2">
                  <c:v>13.30666666666667</c:v>
                </c:pt>
                <c:pt idx="3">
                  <c:v>19.096666666666671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501-45DF-8FEB-D720C0474A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05505528"/>
        <c:axId val="-2105509160"/>
      </c:barChart>
      <c:catAx>
        <c:axId val="-2105505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509160"/>
        <c:crosses val="autoZero"/>
        <c:auto val="1"/>
        <c:lblAlgn val="ctr"/>
        <c:lblOffset val="100"/>
        <c:noMultiLvlLbl val="0"/>
      </c:catAx>
      <c:valAx>
        <c:axId val="-2105509160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>
                    <a:solidFill>
                      <a:schemeClr val="tx1"/>
                    </a:solidFill>
                  </a:rPr>
                  <a:t>CXCL2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05505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LIF!$C$31</c:f>
              <c:strCache>
                <c:ptCount val="1"/>
                <c:pt idx="0">
                  <c:v>0.5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359-4876-8F62-03385778F209}"/>
              </c:ext>
            </c:extLst>
          </c:dPt>
          <c:errBars>
            <c:errBarType val="both"/>
            <c:errValType val="cust"/>
            <c:noEndCap val="0"/>
            <c:plus>
              <c:numRef>
                <c:f>(LIF!$G$49,LIF!$G$31,LIF!$G$37,LIF!$G$43)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0.51089246531056998</c:v>
                  </c:pt>
                  <c:pt idx="2">
                    <c:v>0.50564590157320299</c:v>
                  </c:pt>
                  <c:pt idx="3">
                    <c:v>0.94379258549982603</c:v>
                  </c:pt>
                </c:numCache>
              </c:numRef>
            </c:plus>
            <c:minus>
              <c:numRef>
                <c:f>(LIF!$G$49,LIF!$G$31,LIF!$G$37,LIF!$G$43)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0.51089246531056998</c:v>
                  </c:pt>
                  <c:pt idx="2">
                    <c:v>0.50564590157320299</c:v>
                  </c:pt>
                  <c:pt idx="3">
                    <c:v>0.94379258549982603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(LIF!$B$49,LIF!$B$31,LIF!$B$37,LIF!$B$43)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(LIF!$F$49,LIF!$F$31,LIF!$F$37,LIF!$F$43)</c:f>
              <c:numCache>
                <c:formatCode>General</c:formatCode>
                <c:ptCount val="4"/>
                <c:pt idx="0">
                  <c:v>0</c:v>
                </c:pt>
                <c:pt idx="1">
                  <c:v>1.7766666666666671</c:v>
                </c:pt>
                <c:pt idx="2">
                  <c:v>3.1766666666666672</c:v>
                </c:pt>
                <c:pt idx="3">
                  <c:v>9.6066666666666691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59-4876-8F62-03385778F2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16069640"/>
        <c:axId val="-2116057736"/>
      </c:barChart>
      <c:catAx>
        <c:axId val="-2116069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6057736"/>
        <c:crosses val="autoZero"/>
        <c:auto val="1"/>
        <c:lblAlgn val="ctr"/>
        <c:lblOffset val="100"/>
        <c:noMultiLvlLbl val="0"/>
      </c:catAx>
      <c:valAx>
        <c:axId val="-2116057736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LIF (pg/mL)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6069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0.5 B16:T cell Ratio</c:v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04F-4141-B4D1-10F35EBF23FF}"/>
              </c:ext>
            </c:extLst>
          </c:dPt>
          <c:errBars>
            <c:errBarType val="both"/>
            <c:errValType val="cust"/>
            <c:noEndCap val="0"/>
            <c:plus>
              <c:numRef>
                <c:f>('GM-CSF'!$G$49,'GM-CSF'!$G$31,'GM-CSF'!$G$37,'GM-CSF'!$G$43)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4.4546654694201724</c:v>
                  </c:pt>
                  <c:pt idx="2">
                    <c:v>4.5267648492052217</c:v>
                  </c:pt>
                  <c:pt idx="3">
                    <c:v>30.171267973207929</c:v>
                  </c:pt>
                </c:numCache>
              </c:numRef>
            </c:plus>
            <c:minus>
              <c:numRef>
                <c:f>('GM-CSF'!$G$49,'GM-CSF'!$G$31,'GM-CSF'!$G$37,'GM-CSF'!$G$43)</c:f>
                <c:numCache>
                  <c:formatCode>General</c:formatCode>
                  <c:ptCount val="4"/>
                  <c:pt idx="0">
                    <c:v>0</c:v>
                  </c:pt>
                  <c:pt idx="1">
                    <c:v>4.4546654694201724</c:v>
                  </c:pt>
                  <c:pt idx="2">
                    <c:v>4.5267648492052217</c:v>
                  </c:pt>
                  <c:pt idx="3">
                    <c:v>30.171267973207929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('GM-CSF'!$B$46,'GM-CSF'!$B$28,'GM-CSF'!$B$34,'GM-CSF'!$B$40)</c:f>
              <c:strCache>
                <c:ptCount val="4"/>
                <c:pt idx="0">
                  <c:v>B16-F1</c:v>
                </c:pt>
                <c:pt idx="1">
                  <c:v>Vector Control</c:v>
                </c:pt>
                <c:pt idx="2">
                  <c:v>CD8αΔIC</c:v>
                </c:pt>
                <c:pt idx="3">
                  <c:v>CD8α:MyD88</c:v>
                </c:pt>
              </c:strCache>
            </c:strRef>
          </c:cat>
          <c:val>
            <c:numRef>
              <c:f>('GM-CSF'!$F$49,'GM-CSF'!$F$31,'GM-CSF'!$F$37,'GM-CSF'!$F$43)</c:f>
              <c:numCache>
                <c:formatCode>General</c:formatCode>
                <c:ptCount val="4"/>
                <c:pt idx="0">
                  <c:v>0</c:v>
                </c:pt>
                <c:pt idx="1">
                  <c:v>88.406666666666695</c:v>
                </c:pt>
                <c:pt idx="2">
                  <c:v>90.79</c:v>
                </c:pt>
                <c:pt idx="3">
                  <c:v>268.5866666666667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04F-4141-B4D1-10F35EBF23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overlap val="53"/>
        <c:axId val="-2117019464"/>
        <c:axId val="-2116331528"/>
      </c:barChart>
      <c:catAx>
        <c:axId val="-2117019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6331528"/>
        <c:crosses val="autoZero"/>
        <c:auto val="1"/>
        <c:lblAlgn val="ctr"/>
        <c:lblOffset val="100"/>
        <c:noMultiLvlLbl val="0"/>
      </c:catAx>
      <c:valAx>
        <c:axId val="-21163315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6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600" dirty="0"/>
                  <a:t>pg/mL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6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17019464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AC04139E-2CDF-4EB5-8B2F-09FFA386E363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en-C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27" tIns="45714" rIns="91427" bIns="457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F7638306-C80F-4BC0-B86C-107CABC85537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243666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97100" y="696913"/>
            <a:ext cx="2616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638306-C80F-4BC0-B86C-107CABC85537}" type="slidenum">
              <a:rPr lang="en-CA" smtClean="0"/>
              <a:pPr/>
              <a:t>1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2144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F5B12-F524-4FF0-A025-51BE628A10FE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25750-81FA-4863-A0DA-2975B25A91DD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BD7CD-D279-4A4C-9C67-DF692B0EF89B}" type="datetimeFigureOut">
              <a:rPr lang="en-CA" smtClean="0"/>
              <a:pPr/>
              <a:t>10/10/2017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E9AD-F19A-4441-A64A-B489FC0A520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11" Type="http://schemas.openxmlformats.org/officeDocument/2006/relationships/image" Target="../media/image1.png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Chart 1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2316435"/>
              </p:ext>
            </p:extLst>
          </p:nvPr>
        </p:nvGraphicFramePr>
        <p:xfrm>
          <a:off x="1896835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5" name="Chart 1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7605838"/>
              </p:ext>
            </p:extLst>
          </p:nvPr>
        </p:nvGraphicFramePr>
        <p:xfrm>
          <a:off x="501900" y="328440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6" name="Chart 1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167892"/>
              </p:ext>
            </p:extLst>
          </p:nvPr>
        </p:nvGraphicFramePr>
        <p:xfrm>
          <a:off x="3283076" y="328440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37" name="Group 136"/>
          <p:cNvGrpSpPr/>
          <p:nvPr/>
        </p:nvGrpSpPr>
        <p:grpSpPr>
          <a:xfrm>
            <a:off x="1329740" y="3238101"/>
            <a:ext cx="599272" cy="328072"/>
            <a:chOff x="5688419" y="-9526"/>
            <a:chExt cx="599272" cy="328072"/>
          </a:xfrm>
        </p:grpSpPr>
        <p:sp>
          <p:nvSpPr>
            <p:cNvPr id="138" name="TextBox 137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39" name="Straight Connector 138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1" name="TextBox 140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2727370" y="5183981"/>
            <a:ext cx="599272" cy="376917"/>
            <a:chOff x="5688419" y="-9526"/>
            <a:chExt cx="599272" cy="328072"/>
          </a:xfrm>
        </p:grpSpPr>
        <p:sp>
          <p:nvSpPr>
            <p:cNvPr id="143" name="TextBox 142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44" name="Straight Connector 143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6" name="TextBox 145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147" name="TextBox 146"/>
          <p:cNvSpPr txBox="1"/>
          <p:nvPr/>
        </p:nvSpPr>
        <p:spPr>
          <a:xfrm>
            <a:off x="378248" y="6965322"/>
            <a:ext cx="59249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 Changes in cytokines and chemokines induced by CD8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: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MyD88 expression in T cells following stimulation with tumor cells. A)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Expression of MHC class I on B16-F1 cells cultured in the presence (solid line) or absence (dashed line) of 500 ng/mL of IFN-y. Shaded histogram represents unstained control. </a:t>
            </a:r>
            <a:r>
              <a:rPr lang="en-CA" sz="1000" b="1" dirty="0">
                <a:latin typeface="Arial" panose="020B0604020202020204" pitchFamily="34" charset="0"/>
                <a:cs typeface="Arial" panose="020B0604020202020204" pitchFamily="34" charset="0"/>
              </a:rPr>
              <a:t>B)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Pmel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 cells engineered to express the indicated vectors 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were co-cultured with irradiated B16-F1 tumor cells and supernatant was collected at 48 hours for Luminex analysis. CXCL10 levels were above the limit of detection in 2 of 3 samples in the CD8</a:t>
            </a:r>
            <a:r>
              <a:rPr lang="el-GR" sz="1000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MyD88 B16 co-culture experiment, therefore standard error could not be calculated. CXCL9, CXCL1, CXCL2, and VEGF were not detected in </a:t>
            </a:r>
            <a:r>
              <a:rPr lang="en-CA" sz="1000" dirty="0" err="1">
                <a:latin typeface="Arial" panose="020B0604020202020204" pitchFamily="34" charset="0"/>
                <a:cs typeface="Arial" panose="020B0604020202020204" pitchFamily="34" charset="0"/>
              </a:rPr>
              <a:t>splenocyte</a:t>
            </a:r>
            <a:r>
              <a:rPr lang="en-CA" sz="1000" dirty="0">
                <a:latin typeface="Arial" panose="020B0604020202020204" pitchFamily="34" charset="0"/>
                <a:cs typeface="Arial" panose="020B0604020202020204" pitchFamily="34" charset="0"/>
              </a:rPr>
              <a:t> co-cultures.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Values and error bars represent mean ± 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s.e.m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. * p ≤ 0.05, ** p ≤ 0.01, *** p≤ 0.001; one-way ANOVA with Tukey’s Multiple Comparison Test; n=3 experimental replicates; representative of at least two independent experiments. </a:t>
            </a:r>
          </a:p>
          <a:p>
            <a:pPr algn="just"/>
            <a:endParaRPr lang="en-CA" sz="1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429718" y="117166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49" name="Group 148"/>
          <p:cNvGrpSpPr/>
          <p:nvPr/>
        </p:nvGrpSpPr>
        <p:grpSpPr>
          <a:xfrm>
            <a:off x="4083906" y="3294826"/>
            <a:ext cx="599272" cy="328072"/>
            <a:chOff x="5688419" y="-9526"/>
            <a:chExt cx="599272" cy="328072"/>
          </a:xfrm>
        </p:grpSpPr>
        <p:sp>
          <p:nvSpPr>
            <p:cNvPr id="150" name="TextBox 149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51" name="Straight Connector 150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154" name="TextBox 153"/>
          <p:cNvSpPr txBox="1"/>
          <p:nvPr/>
        </p:nvSpPr>
        <p:spPr>
          <a:xfrm>
            <a:off x="3797750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CCL4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1135373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CXCL1</a:t>
            </a:r>
          </a:p>
        </p:txBody>
      </p:sp>
      <p:sp>
        <p:nvSpPr>
          <p:cNvPr id="156" name="TextBox 155"/>
          <p:cNvSpPr txBox="1"/>
          <p:nvPr/>
        </p:nvSpPr>
        <p:spPr>
          <a:xfrm>
            <a:off x="2484479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IL-3</a:t>
            </a:r>
          </a:p>
        </p:txBody>
      </p:sp>
      <p:graphicFrame>
        <p:nvGraphicFramePr>
          <p:cNvPr id="164" name="Chart 1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3975077"/>
              </p:ext>
            </p:extLst>
          </p:nvPr>
        </p:nvGraphicFramePr>
        <p:xfrm>
          <a:off x="4666239" y="327845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5" name="TextBox 164"/>
          <p:cNvSpPr txBox="1"/>
          <p:nvPr/>
        </p:nvSpPr>
        <p:spPr>
          <a:xfrm>
            <a:off x="5287913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CXCL10</a:t>
            </a:r>
          </a:p>
        </p:txBody>
      </p:sp>
      <p:graphicFrame>
        <p:nvGraphicFramePr>
          <p:cNvPr id="170" name="Chart 16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2180119"/>
              </p:ext>
            </p:extLst>
          </p:nvPr>
        </p:nvGraphicFramePr>
        <p:xfrm>
          <a:off x="4666239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71" name="TextBox 170"/>
          <p:cNvSpPr txBox="1"/>
          <p:nvPr/>
        </p:nvSpPr>
        <p:spPr>
          <a:xfrm>
            <a:off x="5234411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VEGF</a:t>
            </a:r>
          </a:p>
        </p:txBody>
      </p:sp>
      <p:graphicFrame>
        <p:nvGraphicFramePr>
          <p:cNvPr id="172" name="Chart 17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8700958"/>
              </p:ext>
            </p:extLst>
          </p:nvPr>
        </p:nvGraphicFramePr>
        <p:xfrm>
          <a:off x="1896835" y="3284402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73" name="TextBox 172"/>
          <p:cNvSpPr txBox="1"/>
          <p:nvPr/>
        </p:nvSpPr>
        <p:spPr>
          <a:xfrm>
            <a:off x="2513181" y="3142683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CXCL2</a:t>
            </a:r>
          </a:p>
        </p:txBody>
      </p:sp>
      <p:graphicFrame>
        <p:nvGraphicFramePr>
          <p:cNvPr id="174" name="Chart 1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990850"/>
              </p:ext>
            </p:extLst>
          </p:nvPr>
        </p:nvGraphicFramePr>
        <p:xfrm>
          <a:off x="3283076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175" name="TextBox 174"/>
          <p:cNvSpPr txBox="1"/>
          <p:nvPr/>
        </p:nvSpPr>
        <p:spPr>
          <a:xfrm>
            <a:off x="3903292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LIF</a:t>
            </a:r>
          </a:p>
        </p:txBody>
      </p:sp>
      <p:grpSp>
        <p:nvGrpSpPr>
          <p:cNvPr id="183" name="Group 182"/>
          <p:cNvGrpSpPr/>
          <p:nvPr/>
        </p:nvGrpSpPr>
        <p:grpSpPr>
          <a:xfrm>
            <a:off x="4112712" y="5179788"/>
            <a:ext cx="599272" cy="376917"/>
            <a:chOff x="5688419" y="-9526"/>
            <a:chExt cx="599272" cy="328072"/>
          </a:xfrm>
        </p:grpSpPr>
        <p:sp>
          <p:nvSpPr>
            <p:cNvPr id="184" name="TextBox 183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85" name="Straight Connector 184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7" name="TextBox 186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grpSp>
        <p:nvGrpSpPr>
          <p:cNvPr id="188" name="Group 187"/>
          <p:cNvGrpSpPr/>
          <p:nvPr/>
        </p:nvGrpSpPr>
        <p:grpSpPr>
          <a:xfrm>
            <a:off x="2703184" y="3260819"/>
            <a:ext cx="599272" cy="328072"/>
            <a:chOff x="5688419" y="-9526"/>
            <a:chExt cx="599272" cy="328072"/>
          </a:xfrm>
        </p:grpSpPr>
        <p:sp>
          <p:nvSpPr>
            <p:cNvPr id="189" name="TextBox 188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cxnSp>
          <p:nvCxnSpPr>
            <p:cNvPr id="190" name="Straight Connector 189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2" name="TextBox 191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1279739" y="5230979"/>
            <a:ext cx="599272" cy="376917"/>
            <a:chOff x="5688419" y="-9526"/>
            <a:chExt cx="599272" cy="328072"/>
          </a:xfrm>
        </p:grpSpPr>
        <p:sp>
          <p:nvSpPr>
            <p:cNvPr id="194" name="TextBox 193"/>
            <p:cNvSpPr txBox="1"/>
            <p:nvPr/>
          </p:nvSpPr>
          <p:spPr>
            <a:xfrm>
              <a:off x="5955596" y="103102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cxnSp>
          <p:nvCxnSpPr>
            <p:cNvPr id="195" name="Straight Connector 194"/>
            <p:cNvCxnSpPr/>
            <p:nvPr/>
          </p:nvCxnSpPr>
          <p:spPr>
            <a:xfrm flipH="1" flipV="1">
              <a:off x="5688419" y="116958"/>
              <a:ext cx="563526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/>
          </p:nvCxnSpPr>
          <p:spPr>
            <a:xfrm flipH="1" flipV="1">
              <a:off x="5993219" y="226938"/>
              <a:ext cx="25872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7" name="TextBox 196"/>
            <p:cNvSpPr txBox="1"/>
            <p:nvPr/>
          </p:nvSpPr>
          <p:spPr>
            <a:xfrm>
              <a:off x="5804135" y="-9526"/>
              <a:ext cx="33209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</p:grpSp>
      <p:sp>
        <p:nvSpPr>
          <p:cNvPr id="198" name="TextBox 197"/>
          <p:cNvSpPr txBox="1"/>
          <p:nvPr/>
        </p:nvSpPr>
        <p:spPr>
          <a:xfrm>
            <a:off x="1033614" y="5082507"/>
            <a:ext cx="7058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GM-CSF</a:t>
            </a:r>
          </a:p>
        </p:txBody>
      </p:sp>
      <p:graphicFrame>
        <p:nvGraphicFramePr>
          <p:cNvPr id="199" name="Chart 19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4884241"/>
              </p:ext>
            </p:extLst>
          </p:nvPr>
        </p:nvGraphicFramePr>
        <p:xfrm>
          <a:off x="501900" y="5263138"/>
          <a:ext cx="1618488" cy="1575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79" name="TextBox 78"/>
          <p:cNvSpPr txBox="1"/>
          <p:nvPr/>
        </p:nvSpPr>
        <p:spPr>
          <a:xfrm>
            <a:off x="427540" y="3075097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2173556" y="1350459"/>
            <a:ext cx="647800" cy="328310"/>
            <a:chOff x="573206" y="6237687"/>
            <a:chExt cx="647800" cy="328310"/>
          </a:xfrm>
        </p:grpSpPr>
        <p:sp>
          <p:nvSpPr>
            <p:cNvPr id="81" name="TextBox 80"/>
            <p:cNvSpPr txBox="1"/>
            <p:nvPr/>
          </p:nvSpPr>
          <p:spPr>
            <a:xfrm>
              <a:off x="728563" y="6237687"/>
              <a:ext cx="49244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No IFN-y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28563" y="6381331"/>
              <a:ext cx="3722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dirty="0">
                  <a:latin typeface="Arial" panose="020B0604020202020204" pitchFamily="34" charset="0"/>
                  <a:cs typeface="Arial" panose="020B0604020202020204" pitchFamily="34" charset="0"/>
                </a:rPr>
                <a:t>IFN-y</a:t>
              </a:r>
            </a:p>
          </p:txBody>
        </p:sp>
        <p:cxnSp>
          <p:nvCxnSpPr>
            <p:cNvPr id="83" name="Straight Connector 82"/>
            <p:cNvCxnSpPr/>
            <p:nvPr/>
          </p:nvCxnSpPr>
          <p:spPr>
            <a:xfrm>
              <a:off x="573206" y="6333847"/>
              <a:ext cx="182880" cy="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>
              <a:off x="580082" y="6475494"/>
              <a:ext cx="18288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637" y="1226147"/>
            <a:ext cx="1261872" cy="1261872"/>
          </a:xfrm>
          <a:prstGeom prst="rect">
            <a:avLst/>
          </a:prstGeom>
        </p:spPr>
      </p:pic>
      <p:sp>
        <p:nvSpPr>
          <p:cNvPr id="86" name="TextBox 85"/>
          <p:cNvSpPr txBox="1"/>
          <p:nvPr/>
        </p:nvSpPr>
        <p:spPr>
          <a:xfrm>
            <a:off x="907393" y="1261193"/>
            <a:ext cx="7783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B16-F1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285494" y="2427189"/>
            <a:ext cx="40267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MHC I</a:t>
            </a:r>
          </a:p>
        </p:txBody>
      </p:sp>
      <p:sp>
        <p:nvSpPr>
          <p:cNvPr id="88" name="Rectangle 87"/>
          <p:cNvSpPr/>
          <p:nvPr/>
        </p:nvSpPr>
        <p:spPr>
          <a:xfrm>
            <a:off x="2197468" y="1753828"/>
            <a:ext cx="165988" cy="7660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2323154" y="1690372"/>
            <a:ext cx="108722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latin typeface="Arial" panose="020B0604020202020204" pitchFamily="34" charset="0"/>
                <a:cs typeface="Arial" panose="020B0604020202020204" pitchFamily="34" charset="0"/>
              </a:rPr>
              <a:t>Unstained</a:t>
            </a:r>
          </a:p>
        </p:txBody>
      </p:sp>
    </p:spTree>
    <p:extLst>
      <p:ext uri="{BB962C8B-B14F-4D97-AF65-F5344CB8AC3E}">
        <p14:creationId xmlns:p14="http://schemas.microsoft.com/office/powerpoint/2010/main" val="179298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0"/>
      <p:bldP spid="155" grpId="0"/>
      <p:bldP spid="156" grpId="0"/>
      <p:bldP spid="165" grpId="0"/>
      <p:bldP spid="171" grpId="0"/>
      <p:bldP spid="173" grpId="0"/>
      <p:bldP spid="175" grpId="0"/>
      <p:bldP spid="19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66329</TotalTime>
  <Words>219</Words>
  <Application>Microsoft Office PowerPoint</Application>
  <PresentationFormat>On-screen Show 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Expression of a chimeric CD8-MyD88 construct for the enhancement of anti-tumor responses in adoptive T cell therapy</dc:title>
  <dc:creator>NBansal</dc:creator>
  <cp:lastModifiedBy>Davila, Eduardo</cp:lastModifiedBy>
  <cp:revision>1101</cp:revision>
  <cp:lastPrinted>2016-12-05T15:02:47Z</cp:lastPrinted>
  <dcterms:created xsi:type="dcterms:W3CDTF">2013-05-02T18:21:39Z</dcterms:created>
  <dcterms:modified xsi:type="dcterms:W3CDTF">2017-10-10T20:03:32Z</dcterms:modified>
</cp:coreProperties>
</file>