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"/>
  </p:notesMasterIdLst>
  <p:sldIdLst>
    <p:sldId id="331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C21E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6370" autoAdjust="0"/>
  </p:normalViewPr>
  <p:slideViewPr>
    <p:cSldViewPr snapToGrid="0">
      <p:cViewPr>
        <p:scale>
          <a:sx n="125" d="100"/>
          <a:sy n="125" d="100"/>
        </p:scale>
        <p:origin x="2100" y="-11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in%20vivo%209-201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05664916885399"/>
          <c:y val="0.101851851851852"/>
          <c:w val="0.70211723534558201"/>
          <c:h val="0.58672931467638301"/>
        </c:manualLayout>
      </c:layout>
      <c:scatterChart>
        <c:scatterStyle val="lineMarker"/>
        <c:varyColors val="0"/>
        <c:ser>
          <c:idx val="0"/>
          <c:order val="0"/>
          <c:tx>
            <c:strRef>
              <c:f>'[in vivo 9-2016.xlsx]Sheet1 (2)'!$C$117</c:f>
              <c:strCache>
                <c:ptCount val="1"/>
                <c:pt idx="0">
                  <c:v>Untreated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'[in vivo 9-2016.xlsx]Sheet1 (2)'!$B$118:$B$130</c:f>
              <c:numCache>
                <c:formatCode>General</c:formatCode>
                <c:ptCount val="13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</c:numCache>
            </c:numRef>
          </c:xVal>
          <c:yVal>
            <c:numRef>
              <c:f>'[in vivo 9-2016.xlsx]Sheet1 (2)'!$C$118:$C$130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90</c:v>
                </c:pt>
                <c:pt idx="3">
                  <c:v>90</c:v>
                </c:pt>
                <c:pt idx="4">
                  <c:v>80</c:v>
                </c:pt>
                <c:pt idx="5">
                  <c:v>80</c:v>
                </c:pt>
                <c:pt idx="6">
                  <c:v>70</c:v>
                </c:pt>
                <c:pt idx="7">
                  <c:v>70</c:v>
                </c:pt>
                <c:pt idx="8">
                  <c:v>70</c:v>
                </c:pt>
                <c:pt idx="9">
                  <c:v>70</c:v>
                </c:pt>
                <c:pt idx="10">
                  <c:v>50</c:v>
                </c:pt>
                <c:pt idx="11">
                  <c:v>50</c:v>
                </c:pt>
                <c:pt idx="12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90-4D20-B6FF-9C7B2702CC92}"/>
            </c:ext>
          </c:extLst>
        </c:ser>
        <c:ser>
          <c:idx val="1"/>
          <c:order val="1"/>
          <c:tx>
            <c:strRef>
              <c:f>'[in vivo 9-2016.xlsx]Sheet1 (2)'!$D$117</c:f>
              <c:strCache>
                <c:ptCount val="1"/>
                <c:pt idx="0">
                  <c:v>pMIG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'[in vivo 9-2016.xlsx]Sheet1 (2)'!$B$118:$B$134</c:f>
              <c:numCache>
                <c:formatCode>General</c:formatCode>
                <c:ptCount val="17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  <c:pt idx="13">
                  <c:v>26</c:v>
                </c:pt>
                <c:pt idx="14">
                  <c:v>26</c:v>
                </c:pt>
                <c:pt idx="15">
                  <c:v>27</c:v>
                </c:pt>
                <c:pt idx="16">
                  <c:v>27</c:v>
                </c:pt>
              </c:numCache>
            </c:numRef>
          </c:xVal>
          <c:yVal>
            <c:numRef>
              <c:f>'[in vivo 9-2016.xlsx]Sheet1 (2)'!$D$118:$D$134</c:f>
              <c:numCache>
                <c:formatCode>General</c:formatCode>
                <c:ptCount val="17"/>
                <c:pt idx="0">
                  <c:v>100</c:v>
                </c:pt>
                <c:pt idx="1">
                  <c:v>100</c:v>
                </c:pt>
                <c:pt idx="2">
                  <c:v>90</c:v>
                </c:pt>
                <c:pt idx="3">
                  <c:v>90</c:v>
                </c:pt>
                <c:pt idx="4">
                  <c:v>80</c:v>
                </c:pt>
                <c:pt idx="5">
                  <c:v>80</c:v>
                </c:pt>
                <c:pt idx="6">
                  <c:v>60</c:v>
                </c:pt>
                <c:pt idx="7">
                  <c:v>60</c:v>
                </c:pt>
                <c:pt idx="8">
                  <c:v>50</c:v>
                </c:pt>
                <c:pt idx="9">
                  <c:v>50</c:v>
                </c:pt>
                <c:pt idx="10">
                  <c:v>20</c:v>
                </c:pt>
                <c:pt idx="11">
                  <c:v>20</c:v>
                </c:pt>
                <c:pt idx="12">
                  <c:v>10</c:v>
                </c:pt>
                <c:pt idx="13">
                  <c:v>10</c:v>
                </c:pt>
                <c:pt idx="14">
                  <c:v>10</c:v>
                </c:pt>
                <c:pt idx="15">
                  <c:v>10</c:v>
                </c:pt>
                <c:pt idx="1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90-4D20-B6FF-9C7B2702CC92}"/>
            </c:ext>
          </c:extLst>
        </c:ser>
        <c:ser>
          <c:idx val="2"/>
          <c:order val="2"/>
          <c:tx>
            <c:strRef>
              <c:f>'[in vivo 9-2016.xlsx]Sheet1 (2)'!$E$117</c:f>
              <c:strCache>
                <c:ptCount val="1"/>
                <c:pt idx="0">
                  <c:v>CD8-MyD88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'[in vivo 9-2016.xlsx]Sheet1 (2)'!$B$118:$B$146</c:f>
              <c:numCache>
                <c:formatCode>General</c:formatCode>
                <c:ptCount val="29"/>
                <c:pt idx="0">
                  <c:v>0</c:v>
                </c:pt>
                <c:pt idx="1">
                  <c:v>16</c:v>
                </c:pt>
                <c:pt idx="2">
                  <c:v>16</c:v>
                </c:pt>
                <c:pt idx="3">
                  <c:v>18</c:v>
                </c:pt>
                <c:pt idx="4">
                  <c:v>18</c:v>
                </c:pt>
                <c:pt idx="5">
                  <c:v>20</c:v>
                </c:pt>
                <c:pt idx="6">
                  <c:v>20</c:v>
                </c:pt>
                <c:pt idx="7">
                  <c:v>22</c:v>
                </c:pt>
                <c:pt idx="8">
                  <c:v>22</c:v>
                </c:pt>
                <c:pt idx="9">
                  <c:v>24</c:v>
                </c:pt>
                <c:pt idx="10">
                  <c:v>24</c:v>
                </c:pt>
                <c:pt idx="11">
                  <c:v>25</c:v>
                </c:pt>
                <c:pt idx="12">
                  <c:v>25</c:v>
                </c:pt>
                <c:pt idx="13">
                  <c:v>26</c:v>
                </c:pt>
                <c:pt idx="14">
                  <c:v>26</c:v>
                </c:pt>
                <c:pt idx="15">
                  <c:v>27</c:v>
                </c:pt>
                <c:pt idx="16">
                  <c:v>27</c:v>
                </c:pt>
                <c:pt idx="17">
                  <c:v>28</c:v>
                </c:pt>
                <c:pt idx="18">
                  <c:v>28</c:v>
                </c:pt>
                <c:pt idx="19">
                  <c:v>30</c:v>
                </c:pt>
                <c:pt idx="20">
                  <c:v>30</c:v>
                </c:pt>
                <c:pt idx="21">
                  <c:v>32</c:v>
                </c:pt>
                <c:pt idx="22">
                  <c:v>32</c:v>
                </c:pt>
                <c:pt idx="23">
                  <c:v>34</c:v>
                </c:pt>
                <c:pt idx="24">
                  <c:v>34</c:v>
                </c:pt>
                <c:pt idx="25">
                  <c:v>35</c:v>
                </c:pt>
                <c:pt idx="26">
                  <c:v>35</c:v>
                </c:pt>
                <c:pt idx="27">
                  <c:v>37</c:v>
                </c:pt>
                <c:pt idx="28">
                  <c:v>37</c:v>
                </c:pt>
              </c:numCache>
            </c:numRef>
          </c:xVal>
          <c:yVal>
            <c:numRef>
              <c:f>'[in vivo 9-2016.xlsx]Sheet1 (2)'!$E$118:$E$146</c:f>
              <c:numCache>
                <c:formatCode>General</c:formatCode>
                <c:ptCount val="29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100</c:v>
                </c:pt>
                <c:pt idx="15">
                  <c:v>100</c:v>
                </c:pt>
                <c:pt idx="16">
                  <c:v>80</c:v>
                </c:pt>
                <c:pt idx="17">
                  <c:v>80</c:v>
                </c:pt>
                <c:pt idx="18">
                  <c:v>70</c:v>
                </c:pt>
                <c:pt idx="19">
                  <c:v>70</c:v>
                </c:pt>
                <c:pt idx="20">
                  <c:v>60</c:v>
                </c:pt>
                <c:pt idx="21">
                  <c:v>60</c:v>
                </c:pt>
                <c:pt idx="22">
                  <c:v>40</c:v>
                </c:pt>
                <c:pt idx="23">
                  <c:v>40</c:v>
                </c:pt>
                <c:pt idx="24">
                  <c:v>30</c:v>
                </c:pt>
                <c:pt idx="25">
                  <c:v>30</c:v>
                </c:pt>
                <c:pt idx="26">
                  <c:v>20</c:v>
                </c:pt>
                <c:pt idx="27">
                  <c:v>20</c:v>
                </c:pt>
                <c:pt idx="2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90-4D20-B6FF-9C7B2702C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0117336"/>
        <c:axId val="-2114569960"/>
      </c:scatterChart>
      <c:valAx>
        <c:axId val="-2120117336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Days post tumor challenge</a:t>
                </a:r>
              </a:p>
              <a:p>
                <a:pPr algn="ctr" rtl="0">
                  <a:defRPr/>
                </a:pPr>
                <a:endParaRPr lang="en-US"/>
              </a:p>
            </c:rich>
          </c:tx>
          <c:layout>
            <c:manualLayout>
              <c:xMode val="edge"/>
              <c:yMode val="edge"/>
              <c:x val="0.16782474380477599"/>
              <c:y val="0.809650774609749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4569960"/>
        <c:crosses val="autoZero"/>
        <c:crossBetween val="midCat"/>
      </c:valAx>
      <c:valAx>
        <c:axId val="-2114569960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Percent Survival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0117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727474494891599"/>
          <c:y val="0.115012460369275"/>
          <c:w val="0.42756253282927298"/>
          <c:h val="0.67313821007021801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Sheet1!$C$61</c:f>
              <c:strCache>
                <c:ptCount val="1"/>
                <c:pt idx="0">
                  <c:v>801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Sheet1!$G$63:$G$72</c:f>
              <c:numCache>
                <c:formatCode>General</c:formatCode>
                <c:ptCount val="10"/>
                <c:pt idx="0">
                  <c:v>0</c:v>
                </c:pt>
                <c:pt idx="1">
                  <c:v>56.226921183999998</c:v>
                </c:pt>
                <c:pt idx="2">
                  <c:v>107.780413084</c:v>
                </c:pt>
                <c:pt idx="3">
                  <c:v>943.82317550378662</c:v>
                </c:pt>
                <c:pt idx="4">
                  <c:v>1520.23897549136</c:v>
                </c:pt>
                <c:pt idx="5">
                  <c:v>2115.0284190481598</c:v>
                </c:pt>
                <c:pt idx="6">
                  <c:v>2803.4115589651201</c:v>
                </c:pt>
                <c:pt idx="7">
                  <c:v>7456.3864279968002</c:v>
                </c:pt>
                <c:pt idx="8">
                  <c:v>7069.0249880796</c:v>
                </c:pt>
                <c:pt idx="9">
                  <c:v>10163.512773162731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17-4847-96C5-2B3A2CF6265B}"/>
            </c:ext>
          </c:extLst>
        </c:ser>
        <c:ser>
          <c:idx val="2"/>
          <c:order val="1"/>
          <c:tx>
            <c:strRef>
              <c:f>Sheet1!$H$61</c:f>
              <c:strCache>
                <c:ptCount val="1"/>
                <c:pt idx="0">
                  <c:v>803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Sheet1!$L$63:$L$72</c:f>
              <c:numCache>
                <c:formatCode>General</c:formatCode>
                <c:ptCount val="10"/>
                <c:pt idx="0">
                  <c:v>0</c:v>
                </c:pt>
                <c:pt idx="1">
                  <c:v>60.095684549333242</c:v>
                </c:pt>
                <c:pt idx="2">
                  <c:v>152.82746265466659</c:v>
                </c:pt>
                <c:pt idx="3">
                  <c:v>726.90528298666663</c:v>
                </c:pt>
                <c:pt idx="4">
                  <c:v>1491.9970113019999</c:v>
                </c:pt>
                <c:pt idx="5">
                  <c:v>2409.2740110105601</c:v>
                </c:pt>
                <c:pt idx="6">
                  <c:v>6026.9229667065601</c:v>
                </c:pt>
                <c:pt idx="7">
                  <c:v>7371.9278219059197</c:v>
                </c:pt>
                <c:pt idx="8">
                  <c:v>7945.0690462944003</c:v>
                </c:pt>
                <c:pt idx="9">
                  <c:v>9221.556569197779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17-4847-96C5-2B3A2CF6265B}"/>
            </c:ext>
          </c:extLst>
        </c:ser>
        <c:ser>
          <c:idx val="3"/>
          <c:order val="2"/>
          <c:tx>
            <c:strRef>
              <c:f>Sheet1!$M$61</c:f>
              <c:strCache>
                <c:ptCount val="1"/>
                <c:pt idx="0">
                  <c:v>806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Sheet1!$Q$63:$Q$71</c:f>
              <c:numCache>
                <c:formatCode>General</c:formatCode>
                <c:ptCount val="9"/>
                <c:pt idx="0">
                  <c:v>0</c:v>
                </c:pt>
                <c:pt idx="1">
                  <c:v>75.444236653333405</c:v>
                </c:pt>
                <c:pt idx="2">
                  <c:v>148.24869994933329</c:v>
                </c:pt>
                <c:pt idx="3">
                  <c:v>671.01482190288004</c:v>
                </c:pt>
                <c:pt idx="4">
                  <c:v>1494.9317590164001</c:v>
                </c:pt>
                <c:pt idx="5">
                  <c:v>5103.3333188837987</c:v>
                </c:pt>
                <c:pt idx="6">
                  <c:v>6263.9369444366002</c:v>
                </c:pt>
                <c:pt idx="7">
                  <c:v>6288.7313151935996</c:v>
                </c:pt>
                <c:pt idx="8">
                  <c:v>9320.3529983027202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C17-4847-96C5-2B3A2CF6265B}"/>
            </c:ext>
          </c:extLst>
        </c:ser>
        <c:ser>
          <c:idx val="4"/>
          <c:order val="3"/>
          <c:tx>
            <c:strRef>
              <c:f>Sheet1!$R$61</c:f>
              <c:strCache>
                <c:ptCount val="1"/>
                <c:pt idx="0">
                  <c:v>809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Sheet1!$V$63:$V$72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71.779048319999774</c:v>
                </c:pt>
                <c:pt idx="3">
                  <c:v>139.5000001173334</c:v>
                </c:pt>
                <c:pt idx="4">
                  <c:v>738.3891474147589</c:v>
                </c:pt>
                <c:pt idx="5">
                  <c:v>1991.5368389759999</c:v>
                </c:pt>
                <c:pt idx="6">
                  <c:v>4598.1454150441996</c:v>
                </c:pt>
                <c:pt idx="7">
                  <c:v>7312.4876154493286</c:v>
                </c:pt>
                <c:pt idx="8">
                  <c:v>7593.1401925548798</c:v>
                </c:pt>
                <c:pt idx="9">
                  <c:v>8205.7017866707174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C17-4847-96C5-2B3A2CF6265B}"/>
            </c:ext>
          </c:extLst>
        </c:ser>
        <c:ser>
          <c:idx val="5"/>
          <c:order val="4"/>
          <c:tx>
            <c:strRef>
              <c:f>Sheet1!$W$61</c:f>
              <c:strCache>
                <c:ptCount val="1"/>
                <c:pt idx="0">
                  <c:v>811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Sheet1!$B$63:$B$70</c:f>
              <c:numCache>
                <c:formatCode>General</c:formatCode>
                <c:ptCount val="8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</c:numCache>
            </c:numRef>
          </c:xVal>
          <c:yVal>
            <c:numRef>
              <c:f>Sheet1!$AA$63:$AA$71</c:f>
              <c:numCache>
                <c:formatCode>General</c:formatCode>
                <c:ptCount val="9"/>
                <c:pt idx="0">
                  <c:v>0</c:v>
                </c:pt>
                <c:pt idx="1">
                  <c:v>95.487580853333299</c:v>
                </c:pt>
                <c:pt idx="2">
                  <c:v>152.47183466666661</c:v>
                </c:pt>
                <c:pt idx="3">
                  <c:v>866.80137477120002</c:v>
                </c:pt>
                <c:pt idx="4">
                  <c:v>1920.701792374346</c:v>
                </c:pt>
                <c:pt idx="5">
                  <c:v>4339.4261166060014</c:v>
                </c:pt>
                <c:pt idx="6">
                  <c:v>6752.015811968</c:v>
                </c:pt>
                <c:pt idx="7">
                  <c:v>8533.4521595231799</c:v>
                </c:pt>
                <c:pt idx="8">
                  <c:v>12079.918152185801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C17-4847-96C5-2B3A2CF6265B}"/>
            </c:ext>
          </c:extLst>
        </c:ser>
        <c:ser>
          <c:idx val="6"/>
          <c:order val="5"/>
          <c:tx>
            <c:strRef>
              <c:f>Sheet1!$AB$61</c:f>
              <c:strCache>
                <c:ptCount val="1"/>
                <c:pt idx="0">
                  <c:v>819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Sheet1!$AF$63:$AF$72</c:f>
              <c:numCache>
                <c:formatCode>General</c:formatCode>
                <c:ptCount val="10"/>
                <c:pt idx="0">
                  <c:v>0</c:v>
                </c:pt>
                <c:pt idx="1">
                  <c:v>124.929724576</c:v>
                </c:pt>
                <c:pt idx="2">
                  <c:v>147.01594003333329</c:v>
                </c:pt>
                <c:pt idx="3">
                  <c:v>198.8308122213333</c:v>
                </c:pt>
                <c:pt idx="4">
                  <c:v>1366.068881046426</c:v>
                </c:pt>
                <c:pt idx="5">
                  <c:v>4892.5838294232253</c:v>
                </c:pt>
                <c:pt idx="6">
                  <c:v>6111.3673979433497</c:v>
                </c:pt>
                <c:pt idx="7">
                  <c:v>8000.6811625041901</c:v>
                </c:pt>
                <c:pt idx="8">
                  <c:v>9724.4841869969041</c:v>
                </c:pt>
                <c:pt idx="9">
                  <c:v>14535.591449445121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C17-4847-96C5-2B3A2CF6265B}"/>
            </c:ext>
          </c:extLst>
        </c:ser>
        <c:ser>
          <c:idx val="7"/>
          <c:order val="6"/>
          <c:tx>
            <c:strRef>
              <c:f>Sheet1!$AG$61</c:f>
              <c:strCache>
                <c:ptCount val="1"/>
                <c:pt idx="0">
                  <c:v>820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Sheet1!$B$63:$B$69</c:f>
              <c:numCache>
                <c:formatCode>General</c:formatCode>
                <c:ptCount val="7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</c:numCache>
            </c:numRef>
          </c:xVal>
          <c:yVal>
            <c:numRef>
              <c:f>Sheet1!$AK$63:$AK$69</c:f>
              <c:numCache>
                <c:formatCode>General</c:formatCode>
                <c:ptCount val="7"/>
                <c:pt idx="0">
                  <c:v>0</c:v>
                </c:pt>
                <c:pt idx="1">
                  <c:v>88.624672778666437</c:v>
                </c:pt>
                <c:pt idx="2">
                  <c:v>156.22498752000001</c:v>
                </c:pt>
                <c:pt idx="3">
                  <c:v>412.33922926475998</c:v>
                </c:pt>
                <c:pt idx="4">
                  <c:v>1271.85295718208</c:v>
                </c:pt>
                <c:pt idx="5">
                  <c:v>6435.0987472751985</c:v>
                </c:pt>
                <c:pt idx="6">
                  <c:v>7166.5177494878399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C17-4847-96C5-2B3A2CF6265B}"/>
            </c:ext>
          </c:extLst>
        </c:ser>
        <c:ser>
          <c:idx val="8"/>
          <c:order val="7"/>
          <c:tx>
            <c:strRef>
              <c:f>Sheet1!$AL$61</c:f>
              <c:strCache>
                <c:ptCount val="1"/>
                <c:pt idx="0">
                  <c:v>822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Sheet1!$B$63:$B$71</c:f>
              <c:numCache>
                <c:formatCode>General</c:formatCode>
                <c:ptCount val="9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</c:numCache>
            </c:numRef>
          </c:xVal>
          <c:yVal>
            <c:numRef>
              <c:f>Sheet1!$AP$63:$AP$68</c:f>
              <c:numCache>
                <c:formatCode>General</c:formatCode>
                <c:ptCount val="6"/>
                <c:pt idx="0">
                  <c:v>0</c:v>
                </c:pt>
                <c:pt idx="1">
                  <c:v>114.943238284</c:v>
                </c:pt>
                <c:pt idx="2">
                  <c:v>732.86921042207825</c:v>
                </c:pt>
                <c:pt idx="3">
                  <c:v>2169.8647971</c:v>
                </c:pt>
                <c:pt idx="4">
                  <c:v>2482.4335242420002</c:v>
                </c:pt>
                <c:pt idx="5">
                  <c:v>7342.8699742272001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DC17-4847-96C5-2B3A2CF6265B}"/>
            </c:ext>
          </c:extLst>
        </c:ser>
        <c:ser>
          <c:idx val="9"/>
          <c:order val="8"/>
          <c:tx>
            <c:strRef>
              <c:f>Sheet1!$AQ$61</c:f>
              <c:strCache>
                <c:ptCount val="1"/>
                <c:pt idx="0">
                  <c:v>824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Sheet1!$AU$63:$AU$67</c:f>
              <c:numCache>
                <c:formatCode>General</c:formatCode>
                <c:ptCount val="5"/>
                <c:pt idx="0">
                  <c:v>0</c:v>
                </c:pt>
                <c:pt idx="1">
                  <c:v>146.1220529586667</c:v>
                </c:pt>
                <c:pt idx="2">
                  <c:v>1220.899157114</c:v>
                </c:pt>
                <c:pt idx="3">
                  <c:v>3956.761680464158</c:v>
                </c:pt>
                <c:pt idx="4">
                  <c:v>8127.99589005488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DC17-4847-96C5-2B3A2CF6265B}"/>
            </c:ext>
          </c:extLst>
        </c:ser>
        <c:ser>
          <c:idx val="10"/>
          <c:order val="9"/>
          <c:tx>
            <c:strRef>
              <c:f>Sheet1!$AV$61</c:f>
              <c:strCache>
                <c:ptCount val="1"/>
                <c:pt idx="0">
                  <c:v>828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Sheet1!$B$63:$B$76</c:f>
              <c:numCache>
                <c:formatCode>General</c:formatCode>
                <c:ptCount val="14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Sheet1!$AZ$63:$AZ$72</c:f>
              <c:numCache>
                <c:formatCode>General</c:formatCode>
                <c:ptCount val="10"/>
                <c:pt idx="0">
                  <c:v>0</c:v>
                </c:pt>
                <c:pt idx="1">
                  <c:v>163.78993624</c:v>
                </c:pt>
                <c:pt idx="2">
                  <c:v>550.22259648959937</c:v>
                </c:pt>
                <c:pt idx="3">
                  <c:v>1374.65859966928</c:v>
                </c:pt>
                <c:pt idx="4">
                  <c:v>2724.3999840349861</c:v>
                </c:pt>
                <c:pt idx="5">
                  <c:v>4737.2995679903988</c:v>
                </c:pt>
                <c:pt idx="6">
                  <c:v>5185.551849829867</c:v>
                </c:pt>
                <c:pt idx="7">
                  <c:v>6248.8979939327064</c:v>
                </c:pt>
                <c:pt idx="8">
                  <c:v>7843.0992175435204</c:v>
                </c:pt>
                <c:pt idx="9">
                  <c:v>6972.79333629552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DC17-4847-96C5-2B3A2CF626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4529048"/>
        <c:axId val="-2119325064"/>
      </c:scatterChart>
      <c:valAx>
        <c:axId val="-2114529048"/>
        <c:scaling>
          <c:orientation val="minMax"/>
          <c:max val="26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9325064"/>
        <c:crosses val="autoZero"/>
        <c:crossBetween val="midCat"/>
        <c:majorUnit val="5"/>
      </c:valAx>
      <c:valAx>
        <c:axId val="-2119325064"/>
        <c:scaling>
          <c:orientation val="minMax"/>
          <c:max val="12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Tumor Volume (mm</a:t>
                </a:r>
                <a:r>
                  <a:rPr lang="en-US" baseline="30000" dirty="0"/>
                  <a:t>3</a:t>
                </a:r>
                <a:r>
                  <a:rPr lang="en-US" dirty="0"/>
                  <a:t>x10</a:t>
                </a:r>
                <a:r>
                  <a:rPr lang="en-US" baseline="30000" dirty="0"/>
                  <a:t>3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110493643545465"/>
              <c:y val="0.145935606782243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4529048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804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Sheet1!$G$5:$G$13</c:f>
              <c:numCache>
                <c:formatCode>General</c:formatCode>
                <c:ptCount val="9"/>
                <c:pt idx="0">
                  <c:v>0</c:v>
                </c:pt>
                <c:pt idx="1">
                  <c:v>76.110253733333323</c:v>
                </c:pt>
                <c:pt idx="2">
                  <c:v>74.975930303999746</c:v>
                </c:pt>
                <c:pt idx="3">
                  <c:v>97.619254388000002</c:v>
                </c:pt>
                <c:pt idx="4">
                  <c:v>854.18073228478704</c:v>
                </c:pt>
                <c:pt idx="5">
                  <c:v>1612.336872888</c:v>
                </c:pt>
                <c:pt idx="6">
                  <c:v>3556.848884780798</c:v>
                </c:pt>
                <c:pt idx="7">
                  <c:v>5279.5723165307727</c:v>
                </c:pt>
                <c:pt idx="8">
                  <c:v>9464.0924023848002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F5-4524-B8E4-B41C8FE699EA}"/>
            </c:ext>
          </c:extLst>
        </c:ser>
        <c:ser>
          <c:idx val="1"/>
          <c:order val="1"/>
          <c:tx>
            <c:strRef>
              <c:f>Sheet1!$H$3</c:f>
              <c:strCache>
                <c:ptCount val="1"/>
                <c:pt idx="0">
                  <c:v>805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Sheet1!$L$5:$L$10</c:f>
              <c:numCache>
                <c:formatCode>General</c:formatCode>
                <c:ptCount val="6"/>
                <c:pt idx="0">
                  <c:v>0</c:v>
                </c:pt>
                <c:pt idx="1">
                  <c:v>117.2424632853333</c:v>
                </c:pt>
                <c:pt idx="2">
                  <c:v>498.92232512117312</c:v>
                </c:pt>
                <c:pt idx="3">
                  <c:v>2305.7134318799999</c:v>
                </c:pt>
                <c:pt idx="4">
                  <c:v>4398.5556910209598</c:v>
                </c:pt>
                <c:pt idx="5">
                  <c:v>8277.7217069791986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F5-4524-B8E4-B41C8FE699EA}"/>
            </c:ext>
          </c:extLst>
        </c:ser>
        <c:ser>
          <c:idx val="2"/>
          <c:order val="2"/>
          <c:tx>
            <c:strRef>
              <c:f>Sheet1!$M$3</c:f>
              <c:strCache>
                <c:ptCount val="1"/>
                <c:pt idx="0">
                  <c:v>808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Sheet1!$Q$5:$Q$13</c:f>
              <c:numCache>
                <c:formatCode>General</c:formatCode>
                <c:ptCount val="9"/>
                <c:pt idx="0">
                  <c:v>0</c:v>
                </c:pt>
                <c:pt idx="1">
                  <c:v>70.292447931999888</c:v>
                </c:pt>
                <c:pt idx="2">
                  <c:v>186.60374394133331</c:v>
                </c:pt>
                <c:pt idx="3">
                  <c:v>869.54954973867996</c:v>
                </c:pt>
                <c:pt idx="4">
                  <c:v>2387.2156258518389</c:v>
                </c:pt>
                <c:pt idx="5">
                  <c:v>3973.0949409153332</c:v>
                </c:pt>
                <c:pt idx="6">
                  <c:v>6238.9101043971732</c:v>
                </c:pt>
                <c:pt idx="7">
                  <c:v>7749.1448163859204</c:v>
                </c:pt>
                <c:pt idx="8">
                  <c:v>9611.7625261758003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F5-4524-B8E4-B41C8FE699EA}"/>
            </c:ext>
          </c:extLst>
        </c:ser>
        <c:ser>
          <c:idx val="3"/>
          <c:order val="3"/>
          <c:tx>
            <c:strRef>
              <c:f>Sheet1!$R$3</c:f>
              <c:strCache>
                <c:ptCount val="1"/>
                <c:pt idx="0">
                  <c:v>810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Sheet1!$V$5:$V$14</c:f>
              <c:numCache>
                <c:formatCode>General</c:formatCode>
                <c:ptCount val="10"/>
                <c:pt idx="0">
                  <c:v>0</c:v>
                </c:pt>
                <c:pt idx="1">
                  <c:v>87.960331213333248</c:v>
                </c:pt>
                <c:pt idx="2">
                  <c:v>154.5390008866666</c:v>
                </c:pt>
                <c:pt idx="3">
                  <c:v>679.88789099979988</c:v>
                </c:pt>
                <c:pt idx="4">
                  <c:v>1867.3978442254261</c:v>
                </c:pt>
                <c:pt idx="5">
                  <c:v>3144.056659181972</c:v>
                </c:pt>
                <c:pt idx="6">
                  <c:v>6118.0820313475997</c:v>
                </c:pt>
                <c:pt idx="7">
                  <c:v>7551.1273995146648</c:v>
                </c:pt>
                <c:pt idx="8">
                  <c:v>10042.076601386399</c:v>
                </c:pt>
                <c:pt idx="9">
                  <c:v>11553.189685183999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D0F5-4524-B8E4-B41C8FE699EA}"/>
            </c:ext>
          </c:extLst>
        </c:ser>
        <c:ser>
          <c:idx val="4"/>
          <c:order val="4"/>
          <c:tx>
            <c:strRef>
              <c:f>Sheet1!$W$3</c:f>
              <c:strCache>
                <c:ptCount val="1"/>
                <c:pt idx="0">
                  <c:v>812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Sheet1!$AA$5:$AA$9</c:f>
              <c:numCache>
                <c:formatCode>General</c:formatCode>
                <c:ptCount val="5"/>
                <c:pt idx="0">
                  <c:v>0</c:v>
                </c:pt>
                <c:pt idx="1">
                  <c:v>107.736430824</c:v>
                </c:pt>
                <c:pt idx="2">
                  <c:v>197.1795925173333</c:v>
                </c:pt>
                <c:pt idx="3">
                  <c:v>2978.7750038566669</c:v>
                </c:pt>
                <c:pt idx="4">
                  <c:v>6518.5586796041598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D0F5-4524-B8E4-B41C8FE699EA}"/>
            </c:ext>
          </c:extLst>
        </c:ser>
        <c:ser>
          <c:idx val="5"/>
          <c:order val="5"/>
          <c:tx>
            <c:strRef>
              <c:f>Sheet1!$AB$3</c:f>
              <c:strCache>
                <c:ptCount val="1"/>
                <c:pt idx="0">
                  <c:v>813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Sheet1!$AF$5:$AF$11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118.81996034399999</c:v>
                </c:pt>
                <c:pt idx="3">
                  <c:v>526.18867900800001</c:v>
                </c:pt>
                <c:pt idx="4">
                  <c:v>3349.823465427733</c:v>
                </c:pt>
                <c:pt idx="5">
                  <c:v>6478.6595315608001</c:v>
                </c:pt>
                <c:pt idx="6">
                  <c:v>11339.76584393216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D0F5-4524-B8E4-B41C8FE699EA}"/>
            </c:ext>
          </c:extLst>
        </c:ser>
        <c:ser>
          <c:idx val="6"/>
          <c:order val="6"/>
          <c:tx>
            <c:strRef>
              <c:f>Sheet1!$AG$3</c:f>
              <c:strCache>
                <c:ptCount val="1"/>
                <c:pt idx="0">
                  <c:v>816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Sheet1!$AK$5:$AK$13</c:f>
              <c:numCache>
                <c:formatCode>General</c:formatCode>
                <c:ptCount val="9"/>
                <c:pt idx="0">
                  <c:v>0</c:v>
                </c:pt>
                <c:pt idx="1">
                  <c:v>134.6569249733333</c:v>
                </c:pt>
                <c:pt idx="2">
                  <c:v>962.16798346559938</c:v>
                </c:pt>
                <c:pt idx="3">
                  <c:v>1559.7245394944</c:v>
                </c:pt>
                <c:pt idx="4">
                  <c:v>3479.209271525172</c:v>
                </c:pt>
                <c:pt idx="5">
                  <c:v>5336.2214674107718</c:v>
                </c:pt>
                <c:pt idx="6">
                  <c:v>5056.4301969971984</c:v>
                </c:pt>
                <c:pt idx="7">
                  <c:v>8626.9480560922693</c:v>
                </c:pt>
                <c:pt idx="8">
                  <c:v>9709.2204159350385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D0F5-4524-B8E4-B41C8FE699EA}"/>
            </c:ext>
          </c:extLst>
        </c:ser>
        <c:ser>
          <c:idx val="7"/>
          <c:order val="7"/>
          <c:tx>
            <c:strRef>
              <c:f>Sheet1!$AL$3</c:f>
              <c:strCache>
                <c:ptCount val="1"/>
                <c:pt idx="0">
                  <c:v>823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Sheet1!$AP$5:$AP$14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108.9386125973333</c:v>
                </c:pt>
                <c:pt idx="3">
                  <c:v>506.80134068786668</c:v>
                </c:pt>
                <c:pt idx="4">
                  <c:v>1007.15595438912</c:v>
                </c:pt>
                <c:pt idx="5">
                  <c:v>2577.5856251711998</c:v>
                </c:pt>
                <c:pt idx="6">
                  <c:v>4806.3478625066664</c:v>
                </c:pt>
                <c:pt idx="7">
                  <c:v>4562.0154964173998</c:v>
                </c:pt>
                <c:pt idx="8">
                  <c:v>7588.9162033250695</c:v>
                </c:pt>
                <c:pt idx="9">
                  <c:v>9244.0412136652649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D0F5-4524-B8E4-B41C8FE699EA}"/>
            </c:ext>
          </c:extLst>
        </c:ser>
        <c:ser>
          <c:idx val="8"/>
          <c:order val="8"/>
          <c:tx>
            <c:strRef>
              <c:f>Sheet1!$AQ$3</c:f>
              <c:strCache>
                <c:ptCount val="1"/>
                <c:pt idx="0">
                  <c:v>827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Sheet1!$AU$5:$AU$11</c:f>
              <c:numCache>
                <c:formatCode>General</c:formatCode>
                <c:ptCount val="7"/>
                <c:pt idx="0">
                  <c:v>0</c:v>
                </c:pt>
                <c:pt idx="1">
                  <c:v>133.63486102666661</c:v>
                </c:pt>
                <c:pt idx="2">
                  <c:v>734.0871922987194</c:v>
                </c:pt>
                <c:pt idx="3">
                  <c:v>2648.5061397760001</c:v>
                </c:pt>
                <c:pt idx="4">
                  <c:v>1884.6727648632</c:v>
                </c:pt>
                <c:pt idx="5">
                  <c:v>9109.3185750067205</c:v>
                </c:pt>
                <c:pt idx="6">
                  <c:v>9693.698020806798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D0F5-4524-B8E4-B41C8FE699EA}"/>
            </c:ext>
          </c:extLst>
        </c:ser>
        <c:ser>
          <c:idx val="9"/>
          <c:order val="9"/>
          <c:tx>
            <c:strRef>
              <c:f>Sheet1!$AV$3</c:f>
              <c:strCache>
                <c:ptCount val="1"/>
                <c:pt idx="0">
                  <c:v>830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Sheet1!$B$5:$B$19</c:f>
              <c:numCache>
                <c:formatCode>General</c:formatCode>
                <c:ptCount val="1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Sheet1!$AZ$5:$AZ$12</c:f>
              <c:numCache>
                <c:formatCode>General</c:formatCode>
                <c:ptCount val="8"/>
                <c:pt idx="0">
                  <c:v>0</c:v>
                </c:pt>
                <c:pt idx="1">
                  <c:v>101.787516</c:v>
                </c:pt>
                <c:pt idx="2">
                  <c:v>189.5719181733333</c:v>
                </c:pt>
                <c:pt idx="3">
                  <c:v>1825.851895648</c:v>
                </c:pt>
                <c:pt idx="4">
                  <c:v>4107.8305522461887</c:v>
                </c:pt>
                <c:pt idx="5">
                  <c:v>5297.7253785941321</c:v>
                </c:pt>
                <c:pt idx="6">
                  <c:v>4742.8217292288</c:v>
                </c:pt>
                <c:pt idx="7">
                  <c:v>6807.5446467212814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D0F5-4524-B8E4-B41C8FE699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4452376"/>
        <c:axId val="-2120160344"/>
      </c:scatterChart>
      <c:valAx>
        <c:axId val="-2114452376"/>
        <c:scaling>
          <c:orientation val="minMax"/>
          <c:max val="2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0160344"/>
        <c:crosses val="autoZero"/>
        <c:crossBetween val="midCat"/>
        <c:majorUnit val="5"/>
      </c:valAx>
      <c:valAx>
        <c:axId val="-2120160344"/>
        <c:scaling>
          <c:orientation val="minMax"/>
          <c:max val="12000"/>
          <c:min val="0"/>
        </c:scaling>
        <c:delete val="1"/>
        <c:axPos val="l"/>
        <c:numFmt formatCode="General" sourceLinked="1"/>
        <c:majorTickMark val="none"/>
        <c:minorTickMark val="none"/>
        <c:tickLblPos val="nextTo"/>
        <c:crossAx val="-21144523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Sheet1!$C$26</c:f>
              <c:strCache>
                <c:ptCount val="1"/>
                <c:pt idx="0">
                  <c:v>802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Sheet1!$G$28:$G$37</c:f>
              <c:numCache>
                <c:formatCode>General</c:formatCode>
                <c:ptCount val="10"/>
                <c:pt idx="0">
                  <c:v>0</c:v>
                </c:pt>
                <c:pt idx="1">
                  <c:v>132.4075465333334</c:v>
                </c:pt>
                <c:pt idx="2">
                  <c:v>237.4346701413333</c:v>
                </c:pt>
                <c:pt idx="3">
                  <c:v>1398.3393437918669</c:v>
                </c:pt>
                <c:pt idx="4">
                  <c:v>1913.45917916592</c:v>
                </c:pt>
                <c:pt idx="5">
                  <c:v>2437.3422829719998</c:v>
                </c:pt>
                <c:pt idx="6">
                  <c:v>1759.4351644671999</c:v>
                </c:pt>
                <c:pt idx="7">
                  <c:v>2190.1838472384002</c:v>
                </c:pt>
                <c:pt idx="8">
                  <c:v>2585.1299901935199</c:v>
                </c:pt>
                <c:pt idx="9">
                  <c:v>2746.4298854443732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01B-4C1F-ACD3-BD253FFF05DF}"/>
            </c:ext>
          </c:extLst>
        </c:ser>
        <c:ser>
          <c:idx val="1"/>
          <c:order val="1"/>
          <c:tx>
            <c:strRef>
              <c:f>Sheet1!$H$26</c:f>
              <c:strCache>
                <c:ptCount val="1"/>
                <c:pt idx="0">
                  <c:v>807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Sheet1!$B$28:$B$44</c:f>
              <c:numCache>
                <c:formatCode>General</c:formatCode>
                <c:ptCount val="17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Sheet1!$L$28:$L$37</c:f>
              <c:numCache>
                <c:formatCode>General</c:formatCode>
                <c:ptCount val="10"/>
                <c:pt idx="0">
                  <c:v>0</c:v>
                </c:pt>
                <c:pt idx="1">
                  <c:v>89.996919290666654</c:v>
                </c:pt>
                <c:pt idx="2">
                  <c:v>173.548971416</c:v>
                </c:pt>
                <c:pt idx="3">
                  <c:v>706.66649000079997</c:v>
                </c:pt>
                <c:pt idx="4">
                  <c:v>825.17756921599937</c:v>
                </c:pt>
                <c:pt idx="5">
                  <c:v>1313.9745916550401</c:v>
                </c:pt>
                <c:pt idx="6">
                  <c:v>1751.247929599999</c:v>
                </c:pt>
                <c:pt idx="7">
                  <c:v>1830.590351656213</c:v>
                </c:pt>
                <c:pt idx="8">
                  <c:v>1698.407927273493</c:v>
                </c:pt>
                <c:pt idx="9">
                  <c:v>1923.0208722244799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1B-4C1F-ACD3-BD253FFF05DF}"/>
            </c:ext>
          </c:extLst>
        </c:ser>
        <c:ser>
          <c:idx val="2"/>
          <c:order val="2"/>
          <c:tx>
            <c:strRef>
              <c:f>Sheet1!$M$26</c:f>
              <c:strCache>
                <c:ptCount val="1"/>
                <c:pt idx="0">
                  <c:v>814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Sheet1!$B$28:$B$58</c:f>
              <c:numCache>
                <c:formatCode>General</c:formatCode>
                <c:ptCount val="31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Sheet1!$Q$28:$Q$37</c:f>
              <c:numCache>
                <c:formatCode>General</c:formatCode>
                <c:ptCount val="10"/>
                <c:pt idx="0">
                  <c:v>0</c:v>
                </c:pt>
                <c:pt idx="1">
                  <c:v>72.817867413333303</c:v>
                </c:pt>
                <c:pt idx="2">
                  <c:v>81.701446175999948</c:v>
                </c:pt>
                <c:pt idx="3">
                  <c:v>405.78810514805241</c:v>
                </c:pt>
                <c:pt idx="4">
                  <c:v>1091.89946499392</c:v>
                </c:pt>
                <c:pt idx="5">
                  <c:v>384.76912551279992</c:v>
                </c:pt>
                <c:pt idx="6">
                  <c:v>707.05793211479886</c:v>
                </c:pt>
                <c:pt idx="7">
                  <c:v>977.71672606197342</c:v>
                </c:pt>
                <c:pt idx="8">
                  <c:v>1281.671644868999</c:v>
                </c:pt>
                <c:pt idx="9">
                  <c:v>1050.7651568598001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01B-4C1F-ACD3-BD253FFF05DF}"/>
            </c:ext>
          </c:extLst>
        </c:ser>
        <c:ser>
          <c:idx val="3"/>
          <c:order val="3"/>
          <c:tx>
            <c:strRef>
              <c:f>Sheet1!$R$26</c:f>
              <c:strCache>
                <c:ptCount val="1"/>
                <c:pt idx="0">
                  <c:v>815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Sheet1!$V$28:$V$37</c:f>
              <c:numCache>
                <c:formatCode>General</c:formatCode>
                <c:ptCount val="10"/>
                <c:pt idx="0">
                  <c:v>0</c:v>
                </c:pt>
                <c:pt idx="1">
                  <c:v>61.885134213333323</c:v>
                </c:pt>
                <c:pt idx="2">
                  <c:v>146.18530363733339</c:v>
                </c:pt>
                <c:pt idx="3">
                  <c:v>286.27173388799912</c:v>
                </c:pt>
                <c:pt idx="4">
                  <c:v>1286.21422064632</c:v>
                </c:pt>
                <c:pt idx="5">
                  <c:v>963.40931363912</c:v>
                </c:pt>
                <c:pt idx="6">
                  <c:v>1061.13960438408</c:v>
                </c:pt>
                <c:pt idx="7">
                  <c:v>1197.24655326024</c:v>
                </c:pt>
                <c:pt idx="8">
                  <c:v>1726.1051565119999</c:v>
                </c:pt>
                <c:pt idx="9">
                  <c:v>1465.9701947880001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01B-4C1F-ACD3-BD253FFF05DF}"/>
            </c:ext>
          </c:extLst>
        </c:ser>
        <c:ser>
          <c:idx val="4"/>
          <c:order val="4"/>
          <c:tx>
            <c:strRef>
              <c:f>Sheet1!$W$26</c:f>
              <c:strCache>
                <c:ptCount val="1"/>
                <c:pt idx="0">
                  <c:v>817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Sheet1!$AA$28:$AA$37</c:f>
              <c:numCache>
                <c:formatCode>General</c:formatCode>
                <c:ptCount val="10"/>
                <c:pt idx="0">
                  <c:v>0</c:v>
                </c:pt>
                <c:pt idx="1">
                  <c:v>114.39785826000001</c:v>
                </c:pt>
                <c:pt idx="2">
                  <c:v>244.02865811199999</c:v>
                </c:pt>
                <c:pt idx="3">
                  <c:v>1785.63997090424</c:v>
                </c:pt>
                <c:pt idx="4">
                  <c:v>2600.0989125619199</c:v>
                </c:pt>
                <c:pt idx="5">
                  <c:v>4519.3711390675198</c:v>
                </c:pt>
                <c:pt idx="6">
                  <c:v>5733.5522740488695</c:v>
                </c:pt>
                <c:pt idx="7">
                  <c:v>5865.8971772776003</c:v>
                </c:pt>
                <c:pt idx="8">
                  <c:v>5387.4498592</c:v>
                </c:pt>
                <c:pt idx="9">
                  <c:v>5096.1917936640002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01B-4C1F-ACD3-BD253FFF05DF}"/>
            </c:ext>
          </c:extLst>
        </c:ser>
        <c:ser>
          <c:idx val="5"/>
          <c:order val="5"/>
          <c:tx>
            <c:strRef>
              <c:f>Sheet1!$AB$26</c:f>
              <c:strCache>
                <c:ptCount val="1"/>
                <c:pt idx="0">
                  <c:v>818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Sheet1!$AF$28:$AF$37</c:f>
              <c:numCache>
                <c:formatCode>General</c:formatCode>
                <c:ptCount val="10"/>
                <c:pt idx="0">
                  <c:v>0</c:v>
                </c:pt>
                <c:pt idx="1">
                  <c:v>43.123558733333333</c:v>
                </c:pt>
                <c:pt idx="2">
                  <c:v>106.5308980213333</c:v>
                </c:pt>
                <c:pt idx="3">
                  <c:v>435.00549533333339</c:v>
                </c:pt>
                <c:pt idx="4">
                  <c:v>1138.13047511592</c:v>
                </c:pt>
                <c:pt idx="5">
                  <c:v>1534.247836333333</c:v>
                </c:pt>
                <c:pt idx="6">
                  <c:v>1837.37052281664</c:v>
                </c:pt>
                <c:pt idx="7">
                  <c:v>2212.5177247073998</c:v>
                </c:pt>
                <c:pt idx="8">
                  <c:v>2505.770687327039</c:v>
                </c:pt>
                <c:pt idx="9">
                  <c:v>3946.7812260249598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B01B-4C1F-ACD3-BD253FFF05DF}"/>
            </c:ext>
          </c:extLst>
        </c:ser>
        <c:ser>
          <c:idx val="6"/>
          <c:order val="6"/>
          <c:tx>
            <c:strRef>
              <c:f>Sheet1!$AG$26</c:f>
              <c:strCache>
                <c:ptCount val="1"/>
                <c:pt idx="0">
                  <c:v>821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Sheet1!$AK$28:$AK$37</c:f>
              <c:numCache>
                <c:formatCode>General</c:formatCode>
                <c:ptCount val="10"/>
                <c:pt idx="0">
                  <c:v>0</c:v>
                </c:pt>
                <c:pt idx="1">
                  <c:v>86.096321146666497</c:v>
                </c:pt>
                <c:pt idx="2">
                  <c:v>157.72122211733341</c:v>
                </c:pt>
                <c:pt idx="3">
                  <c:v>1745.7111411185599</c:v>
                </c:pt>
                <c:pt idx="4">
                  <c:v>3022.3180528195198</c:v>
                </c:pt>
                <c:pt idx="5">
                  <c:v>3510.7211701380002</c:v>
                </c:pt>
                <c:pt idx="6">
                  <c:v>3370.8718084575198</c:v>
                </c:pt>
                <c:pt idx="7">
                  <c:v>3379.0442401526311</c:v>
                </c:pt>
                <c:pt idx="8">
                  <c:v>4659.0424605595199</c:v>
                </c:pt>
                <c:pt idx="9">
                  <c:v>4098.5286184152001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B01B-4C1F-ACD3-BD253FFF05DF}"/>
            </c:ext>
          </c:extLst>
        </c:ser>
        <c:ser>
          <c:idx val="7"/>
          <c:order val="7"/>
          <c:tx>
            <c:strRef>
              <c:f>Sheet1!$AL$26</c:f>
              <c:strCache>
                <c:ptCount val="1"/>
                <c:pt idx="0">
                  <c:v>825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Sheet1!$B$28:$B$56</c:f>
              <c:numCache>
                <c:formatCode>General</c:formatCode>
                <c:ptCount val="29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Sheet1!$AP$28:$AP$37</c:f>
              <c:numCache>
                <c:formatCode>General</c:formatCode>
                <c:ptCount val="10"/>
                <c:pt idx="0">
                  <c:v>0</c:v>
                </c:pt>
                <c:pt idx="1">
                  <c:v>139.911338968</c:v>
                </c:pt>
                <c:pt idx="2">
                  <c:v>262.86018632933332</c:v>
                </c:pt>
                <c:pt idx="3">
                  <c:v>1846.3237527240001</c:v>
                </c:pt>
                <c:pt idx="4">
                  <c:v>3054.6425174026658</c:v>
                </c:pt>
                <c:pt idx="5">
                  <c:v>4130.16840068496</c:v>
                </c:pt>
                <c:pt idx="6">
                  <c:v>2222.9307760896008</c:v>
                </c:pt>
                <c:pt idx="7">
                  <c:v>2775.2646718555202</c:v>
                </c:pt>
                <c:pt idx="8">
                  <c:v>6216.4722319215998</c:v>
                </c:pt>
                <c:pt idx="9">
                  <c:v>7910.0007086276783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B01B-4C1F-ACD3-BD253FFF05DF}"/>
            </c:ext>
          </c:extLst>
        </c:ser>
        <c:ser>
          <c:idx val="8"/>
          <c:order val="8"/>
          <c:tx>
            <c:strRef>
              <c:f>Sheet1!$AQ$26</c:f>
              <c:strCache>
                <c:ptCount val="1"/>
                <c:pt idx="0">
                  <c:v>826/831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Sheet1!$AU$28:$AU$37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87.958655698666661</c:v>
                </c:pt>
                <c:pt idx="4">
                  <c:v>350.51096620799962</c:v>
                </c:pt>
                <c:pt idx="5">
                  <c:v>616.98709749461239</c:v>
                </c:pt>
                <c:pt idx="6">
                  <c:v>446.27266126080002</c:v>
                </c:pt>
                <c:pt idx="7">
                  <c:v>468.4663944942925</c:v>
                </c:pt>
                <c:pt idx="8">
                  <c:v>901.4012888025585</c:v>
                </c:pt>
                <c:pt idx="9">
                  <c:v>1130.121238549332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B01B-4C1F-ACD3-BD253FFF05DF}"/>
            </c:ext>
          </c:extLst>
        </c:ser>
        <c:ser>
          <c:idx val="9"/>
          <c:order val="9"/>
          <c:tx>
            <c:strRef>
              <c:f>Sheet1!$AV$26</c:f>
              <c:strCache>
                <c:ptCount val="1"/>
                <c:pt idx="0">
                  <c:v>829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Sheet1!$B$28:$B$52</c:f>
              <c:numCache>
                <c:formatCode>General</c:formatCode>
                <c:ptCount val="25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</c:numCache>
            </c:numRef>
          </c:xVal>
          <c:yVal>
            <c:numRef>
              <c:f>Sheet1!$AZ$28:$AZ$37</c:f>
              <c:numCache>
                <c:formatCode>General</c:formatCode>
                <c:ptCount val="10"/>
                <c:pt idx="0">
                  <c:v>0</c:v>
                </c:pt>
                <c:pt idx="1">
                  <c:v>60.544722479999997</c:v>
                </c:pt>
                <c:pt idx="2">
                  <c:v>138.77282675199999</c:v>
                </c:pt>
                <c:pt idx="3">
                  <c:v>580.90679923466655</c:v>
                </c:pt>
                <c:pt idx="4">
                  <c:v>1023.034279098</c:v>
                </c:pt>
                <c:pt idx="5">
                  <c:v>757.46876489999875</c:v>
                </c:pt>
                <c:pt idx="6">
                  <c:v>2299.1099437411731</c:v>
                </c:pt>
                <c:pt idx="7">
                  <c:v>2201.7066967039991</c:v>
                </c:pt>
                <c:pt idx="8">
                  <c:v>1188.688141628933</c:v>
                </c:pt>
                <c:pt idx="9">
                  <c:v>1394.6808994050671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B01B-4C1F-ACD3-BD253FFF0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9209992"/>
        <c:axId val="-2119206568"/>
      </c:scatterChart>
      <c:valAx>
        <c:axId val="-2119209992"/>
        <c:scaling>
          <c:orientation val="minMax"/>
          <c:max val="26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9206568"/>
        <c:crosses val="autoZero"/>
        <c:crossBetween val="midCat"/>
        <c:majorUnit val="5"/>
      </c:valAx>
      <c:valAx>
        <c:axId val="-2119206568"/>
        <c:scaling>
          <c:orientation val="minMax"/>
          <c:max val="12000"/>
          <c:min val="0"/>
        </c:scaling>
        <c:delete val="1"/>
        <c:axPos val="l"/>
        <c:numFmt formatCode="General" sourceLinked="1"/>
        <c:majorTickMark val="none"/>
        <c:minorTickMark val="none"/>
        <c:tickLblPos val="nextTo"/>
        <c:crossAx val="-2119209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679496149591602"/>
          <c:y val="0.101851851851852"/>
          <c:w val="0.61945647008765103"/>
          <c:h val="0.59523111694371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Sheet1!$C$82</c:f>
              <c:strCache>
                <c:ptCount val="1"/>
                <c:pt idx="0">
                  <c:v>Untreated</c:v>
                </c:pt>
              </c:strCache>
            </c:strRef>
          </c:tx>
          <c:spPr>
            <a:ln w="127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3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Sheet1!$K$84:$K$100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15.183979213394339</c:v>
                  </c:pt>
                  <c:pt idx="2">
                    <c:v>119.17372034789599</c:v>
                  </c:pt>
                  <c:pt idx="3">
                    <c:v>364.68363101646878</c:v>
                  </c:pt>
                  <c:pt idx="4">
                    <c:v>671.63019979929902</c:v>
                  </c:pt>
                  <c:pt idx="5">
                    <c:v>677.56496069603543</c:v>
                  </c:pt>
                  <c:pt idx="6">
                    <c:v>485.03268660628743</c:v>
                  </c:pt>
                  <c:pt idx="7">
                    <c:v>231.003023769013</c:v>
                  </c:pt>
                  <c:pt idx="8">
                    <c:v>492.06139672125772</c:v>
                  </c:pt>
                  <c:pt idx="9">
                    <c:v>762.00605486077029</c:v>
                  </c:pt>
                </c:numCache>
              </c:numRef>
            </c:plus>
            <c:minus>
              <c:numRef>
                <c:f>Sheet1!$K$84:$K$100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15.183979213394339</c:v>
                  </c:pt>
                  <c:pt idx="2">
                    <c:v>119.17372034789599</c:v>
                  </c:pt>
                  <c:pt idx="3">
                    <c:v>364.68363101646878</c:v>
                  </c:pt>
                  <c:pt idx="4">
                    <c:v>671.63019979929902</c:v>
                  </c:pt>
                  <c:pt idx="5">
                    <c:v>677.56496069603543</c:v>
                  </c:pt>
                  <c:pt idx="6">
                    <c:v>485.03268660628743</c:v>
                  </c:pt>
                  <c:pt idx="7">
                    <c:v>231.003023769013</c:v>
                  </c:pt>
                  <c:pt idx="8">
                    <c:v>492.06139672125772</c:v>
                  </c:pt>
                  <c:pt idx="9">
                    <c:v>762.00605486077029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Sheet1!$D$84:$D$93</c:f>
              <c:numCache>
                <c:formatCode>General</c:formatCode>
                <c:ptCount val="10"/>
                <c:pt idx="0">
                  <c:v>0</c:v>
                </c:pt>
                <c:pt idx="1">
                  <c:v>92.566404807733321</c:v>
                </c:pt>
                <c:pt idx="2">
                  <c:v>344.03393502536801</c:v>
                </c:pt>
                <c:pt idx="3">
                  <c:v>1146.0499774001401</c:v>
                </c:pt>
                <c:pt idx="4">
                  <c:v>2313.9009922159239</c:v>
                </c:pt>
                <c:pt idx="5">
                  <c:v>4749.4446713495417</c:v>
                </c:pt>
                <c:pt idx="6">
                  <c:v>6037.873555866362</c:v>
                </c:pt>
                <c:pt idx="7">
                  <c:v>7384.9948110275654</c:v>
                </c:pt>
                <c:pt idx="8">
                  <c:v>8421.2472395727746</c:v>
                </c:pt>
                <c:pt idx="9">
                  <c:v>9313.6810679030314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C7A-4C53-B6E6-D7537FB2B36D}"/>
            </c:ext>
          </c:extLst>
        </c:ser>
        <c:ser>
          <c:idx val="1"/>
          <c:order val="1"/>
          <c:tx>
            <c:strRef>
              <c:f>Sheet1!$E$82</c:f>
              <c:strCache>
                <c:ptCount val="1"/>
                <c:pt idx="0">
                  <c:v>Vector Control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3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Sheet1!$M$84:$M$100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15.41329043370477</c:v>
                  </c:pt>
                  <c:pt idx="2">
                    <c:v>96.50100037806925</c:v>
                  </c:pt>
                  <c:pt idx="3">
                    <c:v>318.60740897723838</c:v>
                  </c:pt>
                  <c:pt idx="4">
                    <c:v>551.68046823330405</c:v>
                  </c:pt>
                  <c:pt idx="5">
                    <c:v>771.9155005129544</c:v>
                  </c:pt>
                  <c:pt idx="6">
                    <c:v>771.13079954852481</c:v>
                  </c:pt>
                  <c:pt idx="7">
                    <c:v>635.10913775845995</c:v>
                  </c:pt>
                  <c:pt idx="8">
                    <c:v>489.01164681563671</c:v>
                  </c:pt>
                  <c:pt idx="9">
                    <c:v>523.02666972422742</c:v>
                  </c:pt>
                  <c:pt idx="10">
                    <c:v>541.59109114569333</c:v>
                  </c:pt>
                  <c:pt idx="11">
                    <c:v>564.15288305160141</c:v>
                  </c:pt>
                </c:numCache>
              </c:numRef>
            </c:plus>
            <c:minus>
              <c:numRef>
                <c:f>Sheet1!$M$84:$M$100</c:f>
                <c:numCache>
                  <c:formatCode>General</c:formatCode>
                  <c:ptCount val="17"/>
                  <c:pt idx="0">
                    <c:v>0</c:v>
                  </c:pt>
                  <c:pt idx="1">
                    <c:v>15.41329043370477</c:v>
                  </c:pt>
                  <c:pt idx="2">
                    <c:v>96.50100037806925</c:v>
                  </c:pt>
                  <c:pt idx="3">
                    <c:v>318.60740897723838</c:v>
                  </c:pt>
                  <c:pt idx="4">
                    <c:v>551.68046823330405</c:v>
                  </c:pt>
                  <c:pt idx="5">
                    <c:v>771.9155005129544</c:v>
                  </c:pt>
                  <c:pt idx="6">
                    <c:v>771.13079954852481</c:v>
                  </c:pt>
                  <c:pt idx="7">
                    <c:v>635.10913775845995</c:v>
                  </c:pt>
                  <c:pt idx="8">
                    <c:v>489.01164681563671</c:v>
                  </c:pt>
                  <c:pt idx="9">
                    <c:v>523.02666972422742</c:v>
                  </c:pt>
                  <c:pt idx="10">
                    <c:v>541.59109114569333</c:v>
                  </c:pt>
                  <c:pt idx="11">
                    <c:v>564.15288305160141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Sheet1!$F$84:$F$93</c:f>
              <c:numCache>
                <c:formatCode>General</c:formatCode>
                <c:ptCount val="10"/>
                <c:pt idx="0">
                  <c:v>0</c:v>
                </c:pt>
                <c:pt idx="1">
                  <c:v>82.94212289879998</c:v>
                </c:pt>
                <c:pt idx="2">
                  <c:v>322.58062596494932</c:v>
                </c:pt>
                <c:pt idx="3">
                  <c:v>1399.8617725477411</c:v>
                </c:pt>
                <c:pt idx="4">
                  <c:v>2985.4600581438599</c:v>
                </c:pt>
                <c:pt idx="5">
                  <c:v>5232.5279437312274</c:v>
                </c:pt>
                <c:pt idx="6">
                  <c:v>6634.9185060580548</c:v>
                </c:pt>
                <c:pt idx="7">
                  <c:v>7640.6096982984618</c:v>
                </c:pt>
                <c:pt idx="8">
                  <c:v>8905.3357047250665</c:v>
                </c:pt>
                <c:pt idx="9">
                  <c:v>9221.9595141388509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C7A-4C53-B6E6-D7537FB2B36D}"/>
            </c:ext>
          </c:extLst>
        </c:ser>
        <c:ser>
          <c:idx val="2"/>
          <c:order val="2"/>
          <c:tx>
            <c:strRef>
              <c:f>Sheet1!$G$82</c:f>
              <c:strCache>
                <c:ptCount val="1"/>
                <c:pt idx="0">
                  <c:v>CD8α:MyD88</c:v>
                </c:pt>
              </c:strCache>
            </c:strRef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3"/>
            <c:spPr>
              <a:solidFill>
                <a:srgbClr val="FF0000"/>
              </a:solidFill>
              <a:ln w="1270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Sheet1!$O$84:$O$115</c:f>
                <c:numCache>
                  <c:formatCode>General</c:formatCode>
                  <c:ptCount val="32"/>
                  <c:pt idx="0">
                    <c:v>0</c:v>
                  </c:pt>
                  <c:pt idx="1">
                    <c:v>13.40572317496375</c:v>
                  </c:pt>
                  <c:pt idx="2">
                    <c:v>25.55922752129095</c:v>
                  </c:pt>
                  <c:pt idx="3">
                    <c:v>217.85395045066011</c:v>
                  </c:pt>
                  <c:pt idx="4">
                    <c:v>303.54404871983542</c:v>
                  </c:pt>
                  <c:pt idx="5">
                    <c:v>485.14846223388997</c:v>
                  </c:pt>
                  <c:pt idx="6">
                    <c:v>482.2392404248921</c:v>
                  </c:pt>
                  <c:pt idx="7">
                    <c:v>479.27718819924922</c:v>
                  </c:pt>
                  <c:pt idx="8">
                    <c:v>603.93876783195242</c:v>
                  </c:pt>
                  <c:pt idx="9">
                    <c:v>699.18674487097667</c:v>
                  </c:pt>
                  <c:pt idx="10">
                    <c:v>777.57728301970053</c:v>
                  </c:pt>
                  <c:pt idx="11">
                    <c:v>1084.8502381221481</c:v>
                  </c:pt>
                </c:numCache>
              </c:numRef>
            </c:plus>
            <c:minus>
              <c:numRef>
                <c:f>Sheet1!$O$84:$O$115</c:f>
                <c:numCache>
                  <c:formatCode>General</c:formatCode>
                  <c:ptCount val="32"/>
                  <c:pt idx="0">
                    <c:v>0</c:v>
                  </c:pt>
                  <c:pt idx="1">
                    <c:v>13.40572317496375</c:v>
                  </c:pt>
                  <c:pt idx="2">
                    <c:v>25.55922752129095</c:v>
                  </c:pt>
                  <c:pt idx="3">
                    <c:v>217.85395045066011</c:v>
                  </c:pt>
                  <c:pt idx="4">
                    <c:v>303.54404871983542</c:v>
                  </c:pt>
                  <c:pt idx="5">
                    <c:v>485.14846223388997</c:v>
                  </c:pt>
                  <c:pt idx="6">
                    <c:v>482.2392404248921</c:v>
                  </c:pt>
                  <c:pt idx="7">
                    <c:v>479.27718819924922</c:v>
                  </c:pt>
                  <c:pt idx="8">
                    <c:v>603.93876783195242</c:v>
                  </c:pt>
                  <c:pt idx="9">
                    <c:v>699.18674487097667</c:v>
                  </c:pt>
                  <c:pt idx="10">
                    <c:v>777.57728301970053</c:v>
                  </c:pt>
                  <c:pt idx="11">
                    <c:v>1084.8502381221481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Sheet1!$B$84:$B$93</c:f>
              <c:numCache>
                <c:formatCode>General</c:formatCode>
                <c:ptCount val="10"/>
                <c:pt idx="0">
                  <c:v>0</c:v>
                </c:pt>
                <c:pt idx="1">
                  <c:v>9</c:v>
                </c:pt>
                <c:pt idx="2">
                  <c:v>11</c:v>
                </c:pt>
                <c:pt idx="3">
                  <c:v>13</c:v>
                </c:pt>
                <c:pt idx="4">
                  <c:v>16</c:v>
                </c:pt>
                <c:pt idx="5">
                  <c:v>18</c:v>
                </c:pt>
                <c:pt idx="6">
                  <c:v>20</c:v>
                </c:pt>
                <c:pt idx="7">
                  <c:v>22</c:v>
                </c:pt>
                <c:pt idx="8">
                  <c:v>24</c:v>
                </c:pt>
                <c:pt idx="9">
                  <c:v>25</c:v>
                </c:pt>
              </c:numCache>
            </c:numRef>
          </c:xVal>
          <c:yVal>
            <c:numRef>
              <c:f>Sheet1!$H$84:$H$93</c:f>
              <c:numCache>
                <c:formatCode>General</c:formatCode>
                <c:ptCount val="10"/>
                <c:pt idx="0">
                  <c:v>0</c:v>
                </c:pt>
                <c:pt idx="1">
                  <c:v>80.11812670386665</c:v>
                </c:pt>
                <c:pt idx="2">
                  <c:v>154.87841827026671</c:v>
                </c:pt>
                <c:pt idx="3">
                  <c:v>927.86114878421836</c:v>
                </c:pt>
                <c:pt idx="4">
                  <c:v>1630.548563722818</c:v>
                </c:pt>
                <c:pt idx="5">
                  <c:v>2016.845972239739</c:v>
                </c:pt>
                <c:pt idx="6">
                  <c:v>2118.8988616980678</c:v>
                </c:pt>
                <c:pt idx="7">
                  <c:v>2309.863438340828</c:v>
                </c:pt>
                <c:pt idx="8">
                  <c:v>2815.0139388287671</c:v>
                </c:pt>
                <c:pt idx="9">
                  <c:v>3076.2490594002888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C7A-4C53-B6E6-D7537FB2B3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1555864"/>
        <c:axId val="-2141680984"/>
      </c:scatterChart>
      <c:valAx>
        <c:axId val="-2131555864"/>
        <c:scaling>
          <c:orientation val="minMax"/>
          <c:max val="26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dirty="0"/>
                  <a:t>Days post tumor challenge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41680984"/>
        <c:crosses val="autoZero"/>
        <c:crossBetween val="midCat"/>
        <c:majorUnit val="5"/>
      </c:valAx>
      <c:valAx>
        <c:axId val="-214168098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 dirty="0"/>
                  <a:t>Tumor Volume (mm</a:t>
                </a:r>
                <a:r>
                  <a:rPr lang="en-US" sz="800" baseline="30000" dirty="0"/>
                  <a:t>3</a:t>
                </a:r>
                <a:r>
                  <a:rPr lang="en-US" sz="800" baseline="0" dirty="0"/>
                  <a:t>x10</a:t>
                </a:r>
                <a:r>
                  <a:rPr lang="en-US" sz="800" baseline="30000" dirty="0"/>
                  <a:t>3</a:t>
                </a:r>
                <a:r>
                  <a:rPr lang="en-US" sz="800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1555864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78262377230018"/>
          <c:y val="7.20293629536531E-2"/>
          <c:w val="0.61571084864392001"/>
          <c:h val="0.3080933633295839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AC04139E-2CDF-4EB5-8B2F-09FFA386E363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F7638306-C80F-4BC0-B86C-107CABC8553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66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D7CD-D279-4A4C-9C67-DF692B0EF89B}" type="datetimeFigureOut">
              <a:rPr lang="en-CA" smtClean="0"/>
              <a:pPr/>
              <a:t>16/10/2017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C81C3ED-299C-456A-AB16-AA00330FE6C1}"/>
              </a:ext>
            </a:extLst>
          </p:cNvPr>
          <p:cNvSpPr txBox="1"/>
          <p:nvPr/>
        </p:nvSpPr>
        <p:spPr>
          <a:xfrm>
            <a:off x="958522" y="4891654"/>
            <a:ext cx="5246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5: A single treatment with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:MyD88 T cells delay tumor progression and prolong mouse survival.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Mice bearing an established B16-F1 tumor (~50mm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were exposed to a sublethal dose of irradiation (550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rads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followed by transfer of the CD8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:MyD88 or vector control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 cells (6x10</a:t>
            </a:r>
            <a:r>
              <a:rPr lang="en-CA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) by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intraveneous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injection one day later.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Average tumor volume,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tumor volumes for individual mice (n=8) and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survival are shown.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** p ≤ 0.01, *** p≤ 0.001. Survival was evaluated using the exact log-rank (Mantel-Cox) test and the tumor volumes samples were analyzed by one-way ANOVA.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4265A8-293D-4A2D-BE4D-982E86D487D7}"/>
              </a:ext>
            </a:extLst>
          </p:cNvPr>
          <p:cNvSpPr txBox="1"/>
          <p:nvPr/>
        </p:nvSpPr>
        <p:spPr>
          <a:xfrm>
            <a:off x="1524352" y="1409104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4618893-C440-4CB9-8BBA-22A65CD8A15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320855" y="1485950"/>
          <a:ext cx="1703974" cy="1493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84748A0-72AF-4A82-95E1-F748FDB77285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448476" y="3108554"/>
          <a:ext cx="1757746" cy="131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8615FCA-5547-440B-82C5-5C91DAC2A874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96024" y="3097970"/>
          <a:ext cx="1184345" cy="1302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BABB7A8-7DE0-470B-B23E-7770F3A61B3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889845" y="3102203"/>
          <a:ext cx="1190155" cy="1302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E8AD8C1-9BF3-47E8-B9A7-8BE6AC8295F1}"/>
              </a:ext>
            </a:extLst>
          </p:cNvPr>
          <p:cNvSpPr txBox="1"/>
          <p:nvPr/>
        </p:nvSpPr>
        <p:spPr>
          <a:xfrm>
            <a:off x="3050709" y="3022229"/>
            <a:ext cx="753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FC85A0-9EF9-4023-932E-48155F1FE43F}"/>
              </a:ext>
            </a:extLst>
          </p:cNvPr>
          <p:cNvSpPr txBox="1"/>
          <p:nvPr/>
        </p:nvSpPr>
        <p:spPr>
          <a:xfrm>
            <a:off x="2072738" y="3047629"/>
            <a:ext cx="638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Untreated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4B6632-F670-4DB2-A8C4-63F2AEA0B87A}"/>
              </a:ext>
            </a:extLst>
          </p:cNvPr>
          <p:cNvSpPr txBox="1"/>
          <p:nvPr/>
        </p:nvSpPr>
        <p:spPr>
          <a:xfrm>
            <a:off x="4023137" y="3034929"/>
            <a:ext cx="83671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l-GR" sz="8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:MyD88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391235-60ED-49F6-BCC0-508495190A69}"/>
              </a:ext>
            </a:extLst>
          </p:cNvPr>
          <p:cNvSpPr txBox="1"/>
          <p:nvPr/>
        </p:nvSpPr>
        <p:spPr>
          <a:xfrm>
            <a:off x="3186835" y="1382959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D1DC45-8134-40CA-99F9-53B9B3B5D211}"/>
              </a:ext>
            </a:extLst>
          </p:cNvPr>
          <p:cNvSpPr txBox="1"/>
          <p:nvPr/>
        </p:nvSpPr>
        <p:spPr>
          <a:xfrm>
            <a:off x="2533024" y="4305382"/>
            <a:ext cx="19897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Days post tumor challenge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B2EDCF34-636C-4BF5-88DC-69D099C21C33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591451" y="1515774"/>
          <a:ext cx="1790849" cy="1378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F8666C-812D-42AF-B959-BBD8D9D673D4}"/>
              </a:ext>
            </a:extLst>
          </p:cNvPr>
          <p:cNvCxnSpPr/>
          <p:nvPr/>
        </p:nvCxnSpPr>
        <p:spPr>
          <a:xfrm flipV="1">
            <a:off x="2793445" y="1743073"/>
            <a:ext cx="2904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81">
            <a:extLst>
              <a:ext uri="{FF2B5EF4-FFF2-40B4-BE49-F238E27FC236}">
                <a16:creationId xmlns:a16="http://schemas.microsoft.com/office/drawing/2014/main" id="{AA5FCFDC-837F-49B4-B152-A86336132DA5}"/>
              </a:ext>
            </a:extLst>
          </p:cNvPr>
          <p:cNvSpPr txBox="1"/>
          <p:nvPr/>
        </p:nvSpPr>
        <p:spPr>
          <a:xfrm>
            <a:off x="2840149" y="1616301"/>
            <a:ext cx="332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891AA1-691A-4072-B7AE-58ECA5024D22}"/>
              </a:ext>
            </a:extLst>
          </p:cNvPr>
          <p:cNvSpPr txBox="1"/>
          <p:nvPr/>
        </p:nvSpPr>
        <p:spPr>
          <a:xfrm>
            <a:off x="1591451" y="2893837"/>
            <a:ext cx="322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AD3EA7-0C51-4894-BB1F-5149A3989EFF}"/>
              </a:ext>
            </a:extLst>
          </p:cNvPr>
          <p:cNvSpPr txBox="1"/>
          <p:nvPr/>
        </p:nvSpPr>
        <p:spPr>
          <a:xfrm>
            <a:off x="4641253" y="2047977"/>
            <a:ext cx="3320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</p:spTree>
    <p:extLst>
      <p:ext uri="{BB962C8B-B14F-4D97-AF65-F5344CB8AC3E}">
        <p14:creationId xmlns:p14="http://schemas.microsoft.com/office/powerpoint/2010/main" val="833610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66329</TotalTime>
  <Words>135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 of a chimeric CD8-MyD88 construct for the enhancement of anti-tumor responses in adoptive T cell therapy</dc:title>
  <dc:creator>NBansal</dc:creator>
  <cp:lastModifiedBy>Davila, Eduardo</cp:lastModifiedBy>
  <cp:revision>1103</cp:revision>
  <cp:lastPrinted>2016-12-05T15:02:47Z</cp:lastPrinted>
  <dcterms:created xsi:type="dcterms:W3CDTF">2013-05-02T18:21:39Z</dcterms:created>
  <dcterms:modified xsi:type="dcterms:W3CDTF">2017-10-16T18:47:56Z</dcterms:modified>
</cp:coreProperties>
</file>