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5" r:id="rId3"/>
    <p:sldId id="262" r:id="rId4"/>
    <p:sldId id="264" r:id="rId5"/>
    <p:sldId id="257" r:id="rId6"/>
    <p:sldId id="259" r:id="rId7"/>
    <p:sldId id="258" r:id="rId8"/>
    <p:sldId id="260" r:id="rId9"/>
  </p:sldIdLst>
  <p:sldSz cx="6858000" cy="9144000" type="screen4x3"/>
  <p:notesSz cx="7099300"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3" d="100"/>
          <a:sy n="73" d="100"/>
        </p:scale>
        <p:origin x="-2010" y="174"/>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2840568"/>
            <a:ext cx="5829300" cy="196003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3729037" y="488951"/>
            <a:ext cx="1157288" cy="104013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257175" y="488951"/>
            <a:ext cx="3357563" cy="104013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5875867"/>
            <a:ext cx="5829300" cy="181610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42900" y="366184"/>
            <a:ext cx="6172200" cy="1524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64067"/>
            <a:ext cx="2256235" cy="154940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400800"/>
            <a:ext cx="4114800" cy="755651"/>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725DCDF-F40A-403E-805A-232CCB4C85D8}" type="datetimeFigureOut">
              <a:rPr lang="zh-CN" altLang="en-US" smtClean="0"/>
              <a:pPr/>
              <a:t>2016-10-14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7194AA-9AC6-42A7-B836-60AFAC67BAA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725DCDF-F40A-403E-805A-232CCB4C85D8}" type="datetimeFigureOut">
              <a:rPr lang="zh-CN" altLang="en-US" smtClean="0"/>
              <a:pPr/>
              <a:t>2016-10-14</a:t>
            </a:fld>
            <a:endParaRPr lang="zh-CN" altLang="en-US"/>
          </a:p>
        </p:txBody>
      </p:sp>
      <p:sp>
        <p:nvSpPr>
          <p:cNvPr id="5" name="页脚占位符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EE7194AA-9AC6-42A7-B836-60AFAC67BAA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18" Type="http://schemas.openxmlformats.org/officeDocument/2006/relationships/image" Target="../media/image38.png"/><Relationship Id="rId26" Type="http://schemas.openxmlformats.org/officeDocument/2006/relationships/image" Target="../media/image46.png"/><Relationship Id="rId3" Type="http://schemas.openxmlformats.org/officeDocument/2006/relationships/image" Target="../media/image23.png"/><Relationship Id="rId21" Type="http://schemas.openxmlformats.org/officeDocument/2006/relationships/image" Target="../media/image41.png"/><Relationship Id="rId34" Type="http://schemas.openxmlformats.org/officeDocument/2006/relationships/image" Target="../media/image54.png"/><Relationship Id="rId7" Type="http://schemas.openxmlformats.org/officeDocument/2006/relationships/image" Target="../media/image27.png"/><Relationship Id="rId12" Type="http://schemas.openxmlformats.org/officeDocument/2006/relationships/image" Target="../media/image32.png"/><Relationship Id="rId17" Type="http://schemas.openxmlformats.org/officeDocument/2006/relationships/image" Target="../media/image37.png"/><Relationship Id="rId25" Type="http://schemas.openxmlformats.org/officeDocument/2006/relationships/image" Target="../media/image45.png"/><Relationship Id="rId33" Type="http://schemas.openxmlformats.org/officeDocument/2006/relationships/image" Target="../media/image53.png"/><Relationship Id="rId2" Type="http://schemas.openxmlformats.org/officeDocument/2006/relationships/image" Target="../media/image22.png"/><Relationship Id="rId16" Type="http://schemas.openxmlformats.org/officeDocument/2006/relationships/image" Target="../media/image36.png"/><Relationship Id="rId20" Type="http://schemas.openxmlformats.org/officeDocument/2006/relationships/image" Target="../media/image40.png"/><Relationship Id="rId29"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26.png"/><Relationship Id="rId11" Type="http://schemas.openxmlformats.org/officeDocument/2006/relationships/image" Target="../media/image31.png"/><Relationship Id="rId24" Type="http://schemas.openxmlformats.org/officeDocument/2006/relationships/image" Target="../media/image44.png"/><Relationship Id="rId32" Type="http://schemas.openxmlformats.org/officeDocument/2006/relationships/image" Target="../media/image52.png"/><Relationship Id="rId5" Type="http://schemas.openxmlformats.org/officeDocument/2006/relationships/image" Target="../media/image25.png"/><Relationship Id="rId15" Type="http://schemas.openxmlformats.org/officeDocument/2006/relationships/image" Target="../media/image35.png"/><Relationship Id="rId23" Type="http://schemas.openxmlformats.org/officeDocument/2006/relationships/image" Target="../media/image43.png"/><Relationship Id="rId28" Type="http://schemas.openxmlformats.org/officeDocument/2006/relationships/image" Target="../media/image48.png"/><Relationship Id="rId10" Type="http://schemas.openxmlformats.org/officeDocument/2006/relationships/image" Target="../media/image30.png"/><Relationship Id="rId19" Type="http://schemas.openxmlformats.org/officeDocument/2006/relationships/image" Target="../media/image39.png"/><Relationship Id="rId31" Type="http://schemas.openxmlformats.org/officeDocument/2006/relationships/image" Target="../media/image51.png"/><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 Id="rId22" Type="http://schemas.openxmlformats.org/officeDocument/2006/relationships/image" Target="../media/image42.png"/><Relationship Id="rId27" Type="http://schemas.openxmlformats.org/officeDocument/2006/relationships/image" Target="../media/image47.png"/><Relationship Id="rId30" Type="http://schemas.openxmlformats.org/officeDocument/2006/relationships/image" Target="../media/image50.png"/><Relationship Id="rId35" Type="http://schemas.openxmlformats.org/officeDocument/2006/relationships/image" Target="../media/image5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14"/>
          <p:cNvPicPr>
            <a:picLocks noChangeAspect="1" noChangeArrowheads="1"/>
          </p:cNvPicPr>
          <p:nvPr/>
        </p:nvPicPr>
        <p:blipFill>
          <a:blip r:embed="rId2"/>
          <a:srcRect/>
          <a:stretch>
            <a:fillRect/>
          </a:stretch>
        </p:blipFill>
        <p:spPr bwMode="auto">
          <a:xfrm>
            <a:off x="2765414" y="1090040"/>
            <a:ext cx="849313" cy="849313"/>
          </a:xfrm>
          <a:prstGeom prst="rect">
            <a:avLst/>
          </a:prstGeom>
          <a:noFill/>
          <a:ln w="9525">
            <a:noFill/>
            <a:miter lim="800000"/>
            <a:headEnd/>
            <a:tailEnd/>
          </a:ln>
        </p:spPr>
      </p:pic>
      <p:pic>
        <p:nvPicPr>
          <p:cNvPr id="8" name="Picture 15"/>
          <p:cNvPicPr>
            <a:picLocks noChangeAspect="1" noChangeArrowheads="1"/>
          </p:cNvPicPr>
          <p:nvPr/>
        </p:nvPicPr>
        <p:blipFill>
          <a:blip r:embed="rId3"/>
          <a:srcRect/>
          <a:stretch>
            <a:fillRect/>
          </a:stretch>
        </p:blipFill>
        <p:spPr bwMode="auto">
          <a:xfrm>
            <a:off x="1879589" y="1090040"/>
            <a:ext cx="849313" cy="849313"/>
          </a:xfrm>
          <a:prstGeom prst="rect">
            <a:avLst/>
          </a:prstGeom>
          <a:noFill/>
          <a:ln w="9525">
            <a:noFill/>
            <a:miter lim="800000"/>
            <a:headEnd/>
            <a:tailEnd/>
          </a:ln>
        </p:spPr>
      </p:pic>
      <p:pic>
        <p:nvPicPr>
          <p:cNvPr id="9" name="Picture 16"/>
          <p:cNvPicPr>
            <a:picLocks noChangeAspect="1" noChangeArrowheads="1"/>
          </p:cNvPicPr>
          <p:nvPr/>
        </p:nvPicPr>
        <p:blipFill>
          <a:blip r:embed="rId4"/>
          <a:srcRect/>
          <a:stretch>
            <a:fillRect/>
          </a:stretch>
        </p:blipFill>
        <p:spPr bwMode="auto">
          <a:xfrm>
            <a:off x="3649652" y="1090040"/>
            <a:ext cx="850900" cy="849313"/>
          </a:xfrm>
          <a:prstGeom prst="rect">
            <a:avLst/>
          </a:prstGeom>
          <a:noFill/>
          <a:ln w="9525">
            <a:noFill/>
            <a:miter lim="800000"/>
            <a:headEnd/>
            <a:tailEnd/>
          </a:ln>
        </p:spPr>
      </p:pic>
      <p:pic>
        <p:nvPicPr>
          <p:cNvPr id="10" name="Picture 21"/>
          <p:cNvPicPr>
            <a:picLocks noChangeAspect="1" noChangeArrowheads="1"/>
          </p:cNvPicPr>
          <p:nvPr/>
        </p:nvPicPr>
        <p:blipFill>
          <a:blip r:embed="rId5"/>
          <a:srcRect/>
          <a:stretch>
            <a:fillRect/>
          </a:stretch>
        </p:blipFill>
        <p:spPr bwMode="auto">
          <a:xfrm>
            <a:off x="2765414" y="1975865"/>
            <a:ext cx="849313" cy="849313"/>
          </a:xfrm>
          <a:prstGeom prst="rect">
            <a:avLst/>
          </a:prstGeom>
          <a:noFill/>
          <a:ln w="9525">
            <a:noFill/>
            <a:miter lim="800000"/>
            <a:headEnd/>
            <a:tailEnd/>
          </a:ln>
        </p:spPr>
      </p:pic>
      <p:pic>
        <p:nvPicPr>
          <p:cNvPr id="11" name="Picture 22"/>
          <p:cNvPicPr>
            <a:picLocks noChangeAspect="1" noChangeArrowheads="1"/>
          </p:cNvPicPr>
          <p:nvPr/>
        </p:nvPicPr>
        <p:blipFill>
          <a:blip r:embed="rId6"/>
          <a:srcRect/>
          <a:stretch>
            <a:fillRect/>
          </a:stretch>
        </p:blipFill>
        <p:spPr bwMode="auto">
          <a:xfrm>
            <a:off x="1879589" y="1975865"/>
            <a:ext cx="849313" cy="849313"/>
          </a:xfrm>
          <a:prstGeom prst="rect">
            <a:avLst/>
          </a:prstGeom>
          <a:noFill/>
          <a:ln w="9525">
            <a:noFill/>
            <a:miter lim="800000"/>
            <a:headEnd/>
            <a:tailEnd/>
          </a:ln>
        </p:spPr>
      </p:pic>
      <p:pic>
        <p:nvPicPr>
          <p:cNvPr id="12" name="Picture 23"/>
          <p:cNvPicPr>
            <a:picLocks noChangeAspect="1" noChangeArrowheads="1"/>
          </p:cNvPicPr>
          <p:nvPr/>
        </p:nvPicPr>
        <p:blipFill>
          <a:blip r:embed="rId7"/>
          <a:srcRect/>
          <a:stretch>
            <a:fillRect/>
          </a:stretch>
        </p:blipFill>
        <p:spPr bwMode="auto">
          <a:xfrm>
            <a:off x="3649652" y="1975865"/>
            <a:ext cx="850900" cy="849313"/>
          </a:xfrm>
          <a:prstGeom prst="rect">
            <a:avLst/>
          </a:prstGeom>
          <a:noFill/>
          <a:ln w="9525">
            <a:noFill/>
            <a:miter lim="800000"/>
            <a:headEnd/>
            <a:tailEnd/>
          </a:ln>
        </p:spPr>
      </p:pic>
      <p:pic>
        <p:nvPicPr>
          <p:cNvPr id="13" name="Picture 8"/>
          <p:cNvPicPr>
            <a:picLocks noChangeAspect="1" noChangeArrowheads="1"/>
          </p:cNvPicPr>
          <p:nvPr/>
        </p:nvPicPr>
        <p:blipFill>
          <a:blip r:embed="rId8"/>
          <a:srcRect/>
          <a:stretch>
            <a:fillRect/>
          </a:stretch>
        </p:blipFill>
        <p:spPr bwMode="auto">
          <a:xfrm>
            <a:off x="2765414" y="2861690"/>
            <a:ext cx="849313" cy="849313"/>
          </a:xfrm>
          <a:prstGeom prst="rect">
            <a:avLst/>
          </a:prstGeom>
          <a:noFill/>
          <a:ln w="9525">
            <a:noFill/>
            <a:miter lim="800000"/>
            <a:headEnd/>
            <a:tailEnd/>
          </a:ln>
        </p:spPr>
      </p:pic>
      <p:pic>
        <p:nvPicPr>
          <p:cNvPr id="14" name="Picture 9"/>
          <p:cNvPicPr>
            <a:picLocks noChangeAspect="1" noChangeArrowheads="1"/>
          </p:cNvPicPr>
          <p:nvPr/>
        </p:nvPicPr>
        <p:blipFill>
          <a:blip r:embed="rId9"/>
          <a:srcRect/>
          <a:stretch>
            <a:fillRect/>
          </a:stretch>
        </p:blipFill>
        <p:spPr bwMode="auto">
          <a:xfrm>
            <a:off x="1879589" y="2861690"/>
            <a:ext cx="849313" cy="849313"/>
          </a:xfrm>
          <a:prstGeom prst="rect">
            <a:avLst/>
          </a:prstGeom>
          <a:noFill/>
          <a:ln w="9525">
            <a:noFill/>
            <a:miter lim="800000"/>
            <a:headEnd/>
            <a:tailEnd/>
          </a:ln>
        </p:spPr>
      </p:pic>
      <p:pic>
        <p:nvPicPr>
          <p:cNvPr id="15" name="Picture 10"/>
          <p:cNvPicPr>
            <a:picLocks noChangeAspect="1" noChangeArrowheads="1"/>
          </p:cNvPicPr>
          <p:nvPr/>
        </p:nvPicPr>
        <p:blipFill>
          <a:blip r:embed="rId10"/>
          <a:srcRect/>
          <a:stretch>
            <a:fillRect/>
          </a:stretch>
        </p:blipFill>
        <p:spPr bwMode="auto">
          <a:xfrm>
            <a:off x="3649652" y="2861690"/>
            <a:ext cx="850900" cy="849313"/>
          </a:xfrm>
          <a:prstGeom prst="rect">
            <a:avLst/>
          </a:prstGeom>
          <a:noFill/>
          <a:ln w="9525">
            <a:noFill/>
            <a:miter lim="800000"/>
            <a:headEnd/>
            <a:tailEnd/>
          </a:ln>
        </p:spPr>
      </p:pic>
      <p:pic>
        <p:nvPicPr>
          <p:cNvPr id="16" name="Picture 27"/>
          <p:cNvPicPr>
            <a:picLocks noChangeAspect="1" noChangeArrowheads="1"/>
          </p:cNvPicPr>
          <p:nvPr/>
        </p:nvPicPr>
        <p:blipFill>
          <a:blip r:embed="rId11"/>
          <a:srcRect/>
          <a:stretch>
            <a:fillRect/>
          </a:stretch>
        </p:blipFill>
        <p:spPr bwMode="auto">
          <a:xfrm>
            <a:off x="2765414" y="3747515"/>
            <a:ext cx="849313" cy="849313"/>
          </a:xfrm>
          <a:prstGeom prst="rect">
            <a:avLst/>
          </a:prstGeom>
          <a:noFill/>
          <a:ln w="9525">
            <a:noFill/>
            <a:miter lim="800000"/>
            <a:headEnd/>
            <a:tailEnd/>
          </a:ln>
        </p:spPr>
      </p:pic>
      <p:pic>
        <p:nvPicPr>
          <p:cNvPr id="17" name="Picture 28"/>
          <p:cNvPicPr>
            <a:picLocks noChangeAspect="1" noChangeArrowheads="1"/>
          </p:cNvPicPr>
          <p:nvPr/>
        </p:nvPicPr>
        <p:blipFill>
          <a:blip r:embed="rId12"/>
          <a:srcRect/>
          <a:stretch>
            <a:fillRect/>
          </a:stretch>
        </p:blipFill>
        <p:spPr bwMode="auto">
          <a:xfrm>
            <a:off x="1879589" y="3747515"/>
            <a:ext cx="849313" cy="849313"/>
          </a:xfrm>
          <a:prstGeom prst="rect">
            <a:avLst/>
          </a:prstGeom>
          <a:noFill/>
          <a:ln w="9525">
            <a:noFill/>
            <a:miter lim="800000"/>
            <a:headEnd/>
            <a:tailEnd/>
          </a:ln>
        </p:spPr>
      </p:pic>
      <p:pic>
        <p:nvPicPr>
          <p:cNvPr id="18" name="Picture 29"/>
          <p:cNvPicPr>
            <a:picLocks noChangeAspect="1" noChangeArrowheads="1"/>
          </p:cNvPicPr>
          <p:nvPr/>
        </p:nvPicPr>
        <p:blipFill>
          <a:blip r:embed="rId13"/>
          <a:srcRect/>
          <a:stretch>
            <a:fillRect/>
          </a:stretch>
        </p:blipFill>
        <p:spPr bwMode="auto">
          <a:xfrm>
            <a:off x="3649652" y="3747515"/>
            <a:ext cx="850900" cy="849313"/>
          </a:xfrm>
          <a:prstGeom prst="rect">
            <a:avLst/>
          </a:prstGeom>
          <a:noFill/>
          <a:ln w="9525">
            <a:noFill/>
            <a:miter lim="800000"/>
            <a:headEnd/>
            <a:tailEnd/>
          </a:ln>
        </p:spPr>
      </p:pic>
      <p:sp>
        <p:nvSpPr>
          <p:cNvPr id="19" name="TextBox 9"/>
          <p:cNvSpPr txBox="1">
            <a:spLocks noChangeArrowheads="1"/>
          </p:cNvSpPr>
          <p:nvPr/>
        </p:nvSpPr>
        <p:spPr bwMode="auto">
          <a:xfrm>
            <a:off x="0" y="0"/>
            <a:ext cx="1285860" cy="523220"/>
          </a:xfrm>
          <a:prstGeom prst="rect">
            <a:avLst/>
          </a:prstGeom>
          <a:noFill/>
          <a:ln w="9525">
            <a:noFill/>
            <a:miter lim="800000"/>
            <a:headEnd/>
            <a:tailEnd/>
          </a:ln>
        </p:spPr>
        <p:txBody>
          <a:bodyPr wrap="square">
            <a:spAutoFit/>
          </a:bodyPr>
          <a:lstStyle/>
          <a:p>
            <a:r>
              <a:rPr lang="en-US" altLang="zh-CN" sz="2800" dirty="0" smtClean="0"/>
              <a:t>Fig.S1</a:t>
            </a:r>
            <a:r>
              <a:rPr lang="en-US" altLang="zh-CN" sz="1600" dirty="0" smtClean="0"/>
              <a:t>    </a:t>
            </a:r>
            <a:endParaRPr lang="zh-CN" altLang="en-US" sz="1600" dirty="0"/>
          </a:p>
        </p:txBody>
      </p:sp>
      <p:sp>
        <p:nvSpPr>
          <p:cNvPr id="24" name="TextBox 39"/>
          <p:cNvSpPr txBox="1">
            <a:spLocks noChangeArrowheads="1"/>
          </p:cNvSpPr>
          <p:nvPr/>
        </p:nvSpPr>
        <p:spPr bwMode="auto">
          <a:xfrm>
            <a:off x="1146496" y="1252360"/>
            <a:ext cx="1123936" cy="400110"/>
          </a:xfrm>
          <a:prstGeom prst="rect">
            <a:avLst/>
          </a:prstGeom>
          <a:noFill/>
          <a:ln w="9525">
            <a:noFill/>
            <a:miter lim="800000"/>
            <a:headEnd/>
            <a:tailEnd/>
          </a:ln>
        </p:spPr>
        <p:txBody>
          <a:bodyPr wrap="square">
            <a:spAutoFit/>
          </a:bodyPr>
          <a:lstStyle/>
          <a:p>
            <a:r>
              <a:rPr lang="en-US" altLang="zh-CN" sz="2000" b="1" dirty="0"/>
              <a:t>0 min</a:t>
            </a:r>
            <a:endParaRPr lang="zh-CN" altLang="en-US" sz="2000" b="1" dirty="0"/>
          </a:p>
        </p:txBody>
      </p:sp>
      <p:sp>
        <p:nvSpPr>
          <p:cNvPr id="25" name="TextBox 40"/>
          <p:cNvSpPr txBox="1">
            <a:spLocks noChangeArrowheads="1"/>
          </p:cNvSpPr>
          <p:nvPr/>
        </p:nvSpPr>
        <p:spPr bwMode="auto">
          <a:xfrm>
            <a:off x="1142984" y="2116640"/>
            <a:ext cx="1123936" cy="400110"/>
          </a:xfrm>
          <a:prstGeom prst="rect">
            <a:avLst/>
          </a:prstGeom>
          <a:noFill/>
          <a:ln w="9525">
            <a:noFill/>
            <a:miter lim="800000"/>
            <a:headEnd/>
            <a:tailEnd/>
          </a:ln>
        </p:spPr>
        <p:txBody>
          <a:bodyPr wrap="square">
            <a:spAutoFit/>
          </a:bodyPr>
          <a:lstStyle/>
          <a:p>
            <a:r>
              <a:rPr lang="en-US" altLang="zh-CN" sz="2000" b="1" dirty="0"/>
              <a:t>5 min</a:t>
            </a:r>
            <a:endParaRPr lang="zh-CN" altLang="en-US" sz="2000" b="1" dirty="0"/>
          </a:p>
        </p:txBody>
      </p:sp>
      <p:sp>
        <p:nvSpPr>
          <p:cNvPr id="26" name="TextBox 41"/>
          <p:cNvSpPr txBox="1">
            <a:spLocks noChangeArrowheads="1"/>
          </p:cNvSpPr>
          <p:nvPr/>
        </p:nvSpPr>
        <p:spPr bwMode="auto">
          <a:xfrm>
            <a:off x="1011586" y="3000364"/>
            <a:ext cx="1123936" cy="400110"/>
          </a:xfrm>
          <a:prstGeom prst="rect">
            <a:avLst/>
          </a:prstGeom>
          <a:noFill/>
          <a:ln w="9525">
            <a:noFill/>
            <a:miter lim="800000"/>
            <a:headEnd/>
            <a:tailEnd/>
          </a:ln>
        </p:spPr>
        <p:txBody>
          <a:bodyPr wrap="square">
            <a:spAutoFit/>
          </a:bodyPr>
          <a:lstStyle/>
          <a:p>
            <a:r>
              <a:rPr lang="en-US" altLang="zh-CN" sz="2000" b="1" dirty="0"/>
              <a:t>10 min</a:t>
            </a:r>
            <a:endParaRPr lang="zh-CN" altLang="en-US" sz="2000" b="1" dirty="0"/>
          </a:p>
        </p:txBody>
      </p:sp>
      <p:sp>
        <p:nvSpPr>
          <p:cNvPr id="27" name="TextBox 42"/>
          <p:cNvSpPr txBox="1">
            <a:spLocks noChangeArrowheads="1"/>
          </p:cNvSpPr>
          <p:nvPr/>
        </p:nvSpPr>
        <p:spPr bwMode="auto">
          <a:xfrm>
            <a:off x="1000108" y="3929058"/>
            <a:ext cx="1123936" cy="400110"/>
          </a:xfrm>
          <a:prstGeom prst="rect">
            <a:avLst/>
          </a:prstGeom>
          <a:noFill/>
          <a:ln w="9525">
            <a:noFill/>
            <a:miter lim="800000"/>
            <a:headEnd/>
            <a:tailEnd/>
          </a:ln>
        </p:spPr>
        <p:txBody>
          <a:bodyPr wrap="square">
            <a:spAutoFit/>
          </a:bodyPr>
          <a:lstStyle/>
          <a:p>
            <a:r>
              <a:rPr lang="en-US" altLang="zh-CN" sz="2000" b="1" dirty="0"/>
              <a:t>30 min</a:t>
            </a:r>
            <a:endParaRPr lang="zh-CN" altLang="en-US" sz="2000" b="1" dirty="0"/>
          </a:p>
        </p:txBody>
      </p:sp>
      <p:sp>
        <p:nvSpPr>
          <p:cNvPr id="28" name="TextBox 47"/>
          <p:cNvSpPr txBox="1">
            <a:spLocks noChangeArrowheads="1"/>
          </p:cNvSpPr>
          <p:nvPr/>
        </p:nvSpPr>
        <p:spPr bwMode="auto">
          <a:xfrm>
            <a:off x="1785926" y="714348"/>
            <a:ext cx="2857520" cy="400110"/>
          </a:xfrm>
          <a:prstGeom prst="rect">
            <a:avLst/>
          </a:prstGeom>
          <a:noFill/>
          <a:ln w="9525">
            <a:noFill/>
            <a:miter lim="800000"/>
            <a:headEnd/>
            <a:tailEnd/>
          </a:ln>
        </p:spPr>
        <p:txBody>
          <a:bodyPr wrap="square">
            <a:spAutoFit/>
          </a:bodyPr>
          <a:lstStyle/>
          <a:p>
            <a:r>
              <a:rPr lang="en-US" altLang="zh-CN" sz="2000" b="1" dirty="0" smtClean="0">
                <a:solidFill>
                  <a:srgbClr val="FF0000"/>
                </a:solidFill>
              </a:rPr>
              <a:t>CD79a     </a:t>
            </a:r>
            <a:r>
              <a:rPr lang="en-US" altLang="zh-CN" sz="2000" b="1" dirty="0" smtClean="0">
                <a:solidFill>
                  <a:srgbClr val="063EBA"/>
                </a:solidFill>
              </a:rPr>
              <a:t>pMst1   </a:t>
            </a:r>
            <a:r>
              <a:rPr lang="en-US" altLang="zh-CN" sz="2000" b="1" dirty="0" smtClean="0"/>
              <a:t>overlay</a:t>
            </a:r>
            <a:endParaRPr lang="zh-CN" altLang="en-US" sz="2000" b="1" dirty="0"/>
          </a:p>
        </p:txBody>
      </p:sp>
      <p:pic>
        <p:nvPicPr>
          <p:cNvPr id="29" name="Picture 2"/>
          <p:cNvPicPr>
            <a:picLocks noChangeAspect="1" noChangeArrowheads="1"/>
          </p:cNvPicPr>
          <p:nvPr/>
        </p:nvPicPr>
        <p:blipFill>
          <a:blip r:embed="rId14"/>
          <a:srcRect/>
          <a:stretch>
            <a:fillRect/>
          </a:stretch>
        </p:blipFill>
        <p:spPr bwMode="auto">
          <a:xfrm>
            <a:off x="3214686" y="5131084"/>
            <a:ext cx="3429024" cy="2063289"/>
          </a:xfrm>
          <a:prstGeom prst="rect">
            <a:avLst/>
          </a:prstGeom>
          <a:noFill/>
          <a:ln w="9525">
            <a:noFill/>
            <a:miter lim="800000"/>
            <a:headEnd/>
            <a:tailEnd/>
          </a:ln>
          <a:effectLst/>
        </p:spPr>
      </p:pic>
      <p:pic>
        <p:nvPicPr>
          <p:cNvPr id="8194" name="Picture 2"/>
          <p:cNvPicPr>
            <a:picLocks noChangeAspect="1" noChangeArrowheads="1"/>
          </p:cNvPicPr>
          <p:nvPr/>
        </p:nvPicPr>
        <p:blipFill>
          <a:blip r:embed="rId15"/>
          <a:srcRect l="2576" t="6837" r="15361" b="3950"/>
          <a:stretch>
            <a:fillRect/>
          </a:stretch>
        </p:blipFill>
        <p:spPr bwMode="auto">
          <a:xfrm>
            <a:off x="428604" y="5258970"/>
            <a:ext cx="2748841" cy="2118154"/>
          </a:xfrm>
          <a:prstGeom prst="rect">
            <a:avLst/>
          </a:prstGeom>
          <a:noFill/>
          <a:ln w="9525">
            <a:noFill/>
            <a:miter lim="800000"/>
            <a:headEnd/>
            <a:tailEnd/>
          </a:ln>
          <a:effectLst/>
        </p:spPr>
      </p:pic>
      <p:sp>
        <p:nvSpPr>
          <p:cNvPr id="30" name="TextBox 45"/>
          <p:cNvSpPr txBox="1">
            <a:spLocks noChangeArrowheads="1"/>
          </p:cNvSpPr>
          <p:nvPr/>
        </p:nvSpPr>
        <p:spPr bwMode="auto">
          <a:xfrm>
            <a:off x="1071546" y="500034"/>
            <a:ext cx="428625" cy="523220"/>
          </a:xfrm>
          <a:prstGeom prst="rect">
            <a:avLst/>
          </a:prstGeom>
          <a:noFill/>
          <a:ln w="9525">
            <a:noFill/>
            <a:miter lim="800000"/>
            <a:headEnd/>
            <a:tailEnd/>
          </a:ln>
        </p:spPr>
        <p:txBody>
          <a:bodyPr>
            <a:spAutoFit/>
          </a:bodyPr>
          <a:lstStyle/>
          <a:p>
            <a:r>
              <a:rPr lang="en-US" altLang="zh-CN" sz="2800" b="1" dirty="0"/>
              <a:t>A</a:t>
            </a:r>
            <a:endParaRPr lang="zh-CN" altLang="en-US" sz="2800" b="1" dirty="0"/>
          </a:p>
        </p:txBody>
      </p:sp>
      <p:sp>
        <p:nvSpPr>
          <p:cNvPr id="31" name="TextBox 45"/>
          <p:cNvSpPr txBox="1">
            <a:spLocks noChangeArrowheads="1"/>
          </p:cNvSpPr>
          <p:nvPr/>
        </p:nvSpPr>
        <p:spPr bwMode="auto">
          <a:xfrm>
            <a:off x="571480" y="4714876"/>
            <a:ext cx="428625" cy="523220"/>
          </a:xfrm>
          <a:prstGeom prst="rect">
            <a:avLst/>
          </a:prstGeom>
          <a:noFill/>
          <a:ln w="9525">
            <a:noFill/>
            <a:miter lim="800000"/>
            <a:headEnd/>
            <a:tailEnd/>
          </a:ln>
        </p:spPr>
        <p:txBody>
          <a:bodyPr>
            <a:spAutoFit/>
          </a:bodyPr>
          <a:lstStyle/>
          <a:p>
            <a:r>
              <a:rPr lang="en-US" altLang="zh-CN" sz="2800" b="1" dirty="0" smtClean="0"/>
              <a:t>B</a:t>
            </a:r>
            <a:endParaRPr lang="zh-CN" altLang="en-US" sz="2800" b="1" dirty="0"/>
          </a:p>
        </p:txBody>
      </p:sp>
      <p:sp>
        <p:nvSpPr>
          <p:cNvPr id="32" name="TextBox 45"/>
          <p:cNvSpPr txBox="1">
            <a:spLocks noChangeArrowheads="1"/>
          </p:cNvSpPr>
          <p:nvPr/>
        </p:nvSpPr>
        <p:spPr bwMode="auto">
          <a:xfrm>
            <a:off x="3857628" y="4714876"/>
            <a:ext cx="428625" cy="523220"/>
          </a:xfrm>
          <a:prstGeom prst="rect">
            <a:avLst/>
          </a:prstGeom>
          <a:noFill/>
          <a:ln w="9525">
            <a:noFill/>
            <a:miter lim="800000"/>
            <a:headEnd/>
            <a:tailEnd/>
          </a:ln>
        </p:spPr>
        <p:txBody>
          <a:bodyPr>
            <a:spAutoFit/>
          </a:bodyPr>
          <a:lstStyle/>
          <a:p>
            <a:r>
              <a:rPr lang="en-US" altLang="zh-CN" sz="2800" b="1" dirty="0" smtClean="0"/>
              <a:t>C</a:t>
            </a:r>
            <a:endParaRPr lang="zh-CN" altLang="en-US" sz="2800" b="1" dirty="0"/>
          </a:p>
        </p:txBody>
      </p:sp>
      <p:cxnSp>
        <p:nvCxnSpPr>
          <p:cNvPr id="33" name="直接连接符 32"/>
          <p:cNvCxnSpPr/>
          <p:nvPr/>
        </p:nvCxnSpPr>
        <p:spPr>
          <a:xfrm>
            <a:off x="2502574" y="4545190"/>
            <a:ext cx="21600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flipH="1">
            <a:off x="357166" y="285720"/>
            <a:ext cx="6215106"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altLang="zh-CN" b="1" i="0" u="none" strike="noStrike" cap="none" normalizeH="0" baseline="0" dirty="0" smtClean="0">
                <a:ln>
                  <a:noFill/>
                </a:ln>
                <a:solidFill>
                  <a:srgbClr val="000000"/>
                </a:solidFill>
                <a:effectLst/>
                <a:latin typeface="Arial" pitchFamily="34" charset="0"/>
                <a:ea typeface="宋体" pitchFamily="2" charset="-122"/>
                <a:cs typeface="Arial" pitchFamily="34" charset="0"/>
              </a:rPr>
              <a:t>Fig.S1 The recruitment of Mst1 to CD79</a:t>
            </a:r>
            <a:r>
              <a:rPr kumimoji="0" lang="el-GR" altLang="zh-CN" b="1" i="0" u="none" strike="noStrike" cap="none" normalizeH="0" baseline="0" dirty="0" smtClean="0">
                <a:ln>
                  <a:noFill/>
                </a:ln>
                <a:solidFill>
                  <a:srgbClr val="000000"/>
                </a:solidFill>
                <a:effectLst/>
                <a:latin typeface="Arial" pitchFamily="34" charset="0"/>
                <a:ea typeface="宋体" pitchFamily="2" charset="-122"/>
                <a:cs typeface="Arial" pitchFamily="34" charset="0"/>
              </a:rPr>
              <a:t>α</a:t>
            </a:r>
            <a:r>
              <a:rPr kumimoji="0" lang="en-US" altLang="zh-CN" b="1" i="0" u="none" strike="noStrike" cap="none" normalizeH="0" baseline="0" dirty="0" smtClean="0">
                <a:ln>
                  <a:noFill/>
                </a:ln>
                <a:solidFill>
                  <a:srgbClr val="000000"/>
                </a:solidFill>
                <a:effectLst/>
                <a:latin typeface="Arial" pitchFamily="34" charset="0"/>
                <a:ea typeface="宋体" pitchFamily="2" charset="-122"/>
                <a:cs typeface="Arial" pitchFamily="34" charset="0"/>
              </a:rPr>
              <a:t> aggregates in B cells stimulated by sAg.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To mimic sAg, splenic B cells were incubated with anti-</a:t>
            </a:r>
            <a:r>
              <a:rPr lang="en-US" altLang="zh-CN" dirty="0" smtClean="0">
                <a:solidFill>
                  <a:srgbClr val="000000"/>
                </a:solidFill>
                <a:latin typeface="Arial" pitchFamily="34" charset="0"/>
                <a:ea typeface="宋体" pitchFamily="2" charset="-122"/>
                <a:cs typeface="Arial" pitchFamily="34" charset="0"/>
              </a:rPr>
              <a:t>CD79</a:t>
            </a:r>
            <a:r>
              <a:rPr lang="el-GR" altLang="zh-CN" dirty="0" smtClean="0">
                <a:solidFill>
                  <a:srgbClr val="000000"/>
                </a:solidFill>
                <a:latin typeface="Arial" pitchFamily="34" charset="0"/>
                <a:ea typeface="宋体" pitchFamily="2" charset="-122"/>
                <a:cs typeface="Arial" pitchFamily="34" charset="0"/>
              </a:rPr>
              <a:t>α</a:t>
            </a:r>
            <a:r>
              <a:rPr lang="en-US" altLang="zh-CN" b="1" dirty="0" smtClean="0">
                <a:solidFill>
                  <a:srgbClr val="000000"/>
                </a:solidFill>
                <a:latin typeface="Arial" pitchFamily="34" charset="0"/>
                <a:ea typeface="宋体" pitchFamily="2" charset="-122"/>
                <a:cs typeface="Arial" pitchFamily="34" charset="0"/>
              </a:rPr>
              <a:t>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for 10 min at 4°C to label the </a:t>
            </a:r>
            <a:r>
              <a:rPr lang="en-US" altLang="zh-CN" dirty="0" smtClean="0">
                <a:solidFill>
                  <a:srgbClr val="000000"/>
                </a:solidFill>
                <a:latin typeface="Arial" pitchFamily="34" charset="0"/>
                <a:ea typeface="宋体" pitchFamily="2" charset="-122"/>
                <a:cs typeface="Arial" pitchFamily="34" charset="0"/>
              </a:rPr>
              <a:t>CD79</a:t>
            </a:r>
            <a:r>
              <a:rPr lang="el-GR" altLang="zh-CN" dirty="0" smtClean="0">
                <a:solidFill>
                  <a:srgbClr val="000000"/>
                </a:solidFill>
                <a:latin typeface="Arial" pitchFamily="34" charset="0"/>
                <a:ea typeface="宋体" pitchFamily="2" charset="-122"/>
                <a:cs typeface="Arial" pitchFamily="34" charset="0"/>
              </a:rPr>
              <a:t>α</a:t>
            </a:r>
            <a:r>
              <a:rPr lang="en-US" altLang="zh-CN" b="1" dirty="0" smtClean="0">
                <a:solidFill>
                  <a:srgbClr val="000000"/>
                </a:solidFill>
                <a:latin typeface="Arial" pitchFamily="34" charset="0"/>
                <a:ea typeface="宋体" pitchFamily="2" charset="-122"/>
                <a:cs typeface="Arial" pitchFamily="34" charset="0"/>
              </a:rPr>
              <a:t>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Then, the cells were either incubated with </a:t>
            </a:r>
            <a:r>
              <a:rPr lang="en-US" altLang="zh-CN" dirty="0" smtClean="0">
                <a:solidFill>
                  <a:srgbClr val="000000"/>
                </a:solidFill>
                <a:latin typeface="Arial" pitchFamily="34" charset="0"/>
                <a:ea typeface="宋体" pitchFamily="2" charset="-122"/>
                <a:cs typeface="Arial" pitchFamily="34" charset="0"/>
              </a:rPr>
              <a:t>F(ab)</a:t>
            </a:r>
            <a:r>
              <a:rPr lang="en-US" altLang="zh-CN" baseline="-25000" dirty="0" smtClean="0">
                <a:solidFill>
                  <a:srgbClr val="000000"/>
                </a:solidFill>
                <a:latin typeface="Arial" pitchFamily="34" charset="0"/>
                <a:ea typeface="宋体" pitchFamily="2" charset="-122"/>
                <a:cs typeface="Arial" pitchFamily="34" charset="0"/>
              </a:rPr>
              <a:t>2</a:t>
            </a:r>
            <a:r>
              <a:rPr lang="en-US" altLang="zh-CN" dirty="0" smtClean="0">
                <a:solidFill>
                  <a:srgbClr val="000000"/>
                </a:solidFill>
                <a:latin typeface="Arial" pitchFamily="34" charset="0"/>
                <a:ea typeface="宋体" pitchFamily="2" charset="-122"/>
                <a:cs typeface="Arial" pitchFamily="34" charset="0"/>
              </a:rPr>
              <a:t>′–anti-Ig</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or with the medium alone (0 min) as a control at 37°C for varying lengths of time. After fixation and permeabilization, the cells were stained for pMst1 and analyzed using confocal microscopy (CFm) (A). Images were quantitatively analyzed to determine the correlation coefficients between the </a:t>
            </a:r>
            <a:r>
              <a:rPr lang="en-US" altLang="zh-CN" dirty="0" smtClean="0">
                <a:solidFill>
                  <a:srgbClr val="000000"/>
                </a:solidFill>
                <a:latin typeface="Arial" pitchFamily="34" charset="0"/>
                <a:ea typeface="宋体" pitchFamily="2" charset="-122"/>
                <a:cs typeface="Arial" pitchFamily="34" charset="0"/>
              </a:rPr>
              <a:t>CD79</a:t>
            </a:r>
            <a:r>
              <a:rPr lang="el-GR" altLang="zh-CN" dirty="0" smtClean="0">
                <a:solidFill>
                  <a:srgbClr val="000000"/>
                </a:solidFill>
                <a:latin typeface="Arial" pitchFamily="34" charset="0"/>
                <a:ea typeface="宋体" pitchFamily="2" charset="-122"/>
                <a:cs typeface="Arial" pitchFamily="34" charset="0"/>
              </a:rPr>
              <a:t>α</a:t>
            </a:r>
            <a:r>
              <a:rPr lang="en-US" altLang="zh-CN" b="1" dirty="0" smtClean="0">
                <a:solidFill>
                  <a:srgbClr val="000000"/>
                </a:solidFill>
                <a:latin typeface="Arial" pitchFamily="34" charset="0"/>
                <a:ea typeface="宋体" pitchFamily="2" charset="-122"/>
                <a:cs typeface="Arial" pitchFamily="34" charset="0"/>
              </a:rPr>
              <a:t>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and pMst1 (B). </a:t>
            </a:r>
            <a:r>
              <a:rPr lang="en-US" dirty="0" smtClean="0">
                <a:latin typeface="Arial" pitchFamily="34" charset="0"/>
                <a:cs typeface="Arial" pitchFamily="34" charset="0"/>
              </a:rPr>
              <a:t>Flow cytometry analysis of the MFI of CD79α in WT and Mst1 KO B cells (C).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Shown are representative images and mean values (±SD) from three independent experiments where over 50 cells were individually analyzed using NIS-Elements AR 3.2 software. Scale bars, 2.5 μm. </a:t>
            </a:r>
            <a:r>
              <a:rPr kumimoji="0" lang="en-US" altLang="zh-CN" b="0" i="0" u="none" strike="noStrike" cap="none" normalizeH="0" baseline="0" dirty="0" smtClean="0">
                <a:ln>
                  <a:noFill/>
                </a:ln>
                <a:solidFill>
                  <a:srgbClr val="000000"/>
                </a:solidFill>
                <a:effectLst/>
                <a:latin typeface="Cambria Math" pitchFamily="18" charset="0"/>
                <a:ea typeface="宋体" pitchFamily="2" charset="-122"/>
                <a:cs typeface="Arial" pitchFamily="34" charset="0"/>
              </a:rPr>
              <a:t>∗</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a:t>
            </a:r>
            <a:r>
              <a:rPr kumimoji="0" lang="en-US" altLang="zh-CN" b="0" i="1" u="none" strike="noStrike" cap="none" normalizeH="0" baseline="0" dirty="0" smtClean="0">
                <a:ln>
                  <a:noFill/>
                </a:ln>
                <a:solidFill>
                  <a:srgbClr val="000000"/>
                </a:solidFill>
                <a:effectLst/>
                <a:latin typeface="Arial" pitchFamily="34" charset="0"/>
                <a:ea typeface="宋体" pitchFamily="2" charset="-122"/>
                <a:cs typeface="Arial" pitchFamily="34" charset="0"/>
              </a:rPr>
              <a:t>p</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&lt;0.01. </a:t>
            </a:r>
            <a:endParaRPr kumimoji="0" lang="en-US" altLang="zh-CN" b="0" i="0" u="none" strike="noStrike" cap="none" normalizeH="0" baseline="0" dirty="0" smtClean="0">
              <a:ln>
                <a:noFill/>
              </a:ln>
              <a:solidFill>
                <a:schemeClr val="tx1"/>
              </a:solidFill>
              <a:effectLst/>
              <a:latin typeface="Arial" pitchFamily="34" charset="0"/>
              <a:ea typeface="宋体"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3241" t="6924" r="26701" b="5366"/>
          <a:stretch>
            <a:fillRect/>
          </a:stretch>
        </p:blipFill>
        <p:spPr bwMode="auto">
          <a:xfrm>
            <a:off x="785794" y="7215206"/>
            <a:ext cx="2281488" cy="1928794"/>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3357562" y="5214942"/>
            <a:ext cx="2860084" cy="1728352"/>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l="2823" t="4661" r="25957" b="4307"/>
          <a:stretch>
            <a:fillRect/>
          </a:stretch>
        </p:blipFill>
        <p:spPr bwMode="auto">
          <a:xfrm>
            <a:off x="804295" y="3059382"/>
            <a:ext cx="2451513" cy="2116672"/>
          </a:xfrm>
          <a:prstGeom prst="rect">
            <a:avLst/>
          </a:prstGeom>
          <a:noFill/>
          <a:ln w="9525">
            <a:noFill/>
            <a:miter lim="800000"/>
            <a:headEnd/>
            <a:tailEnd/>
          </a:ln>
          <a:effectLst/>
        </p:spPr>
      </p:pic>
      <p:pic>
        <p:nvPicPr>
          <p:cNvPr id="11266" name="Picture 17"/>
          <p:cNvPicPr>
            <a:picLocks noChangeAspect="1" noChangeArrowheads="1"/>
          </p:cNvPicPr>
          <p:nvPr/>
        </p:nvPicPr>
        <p:blipFill>
          <a:blip r:embed="rId5"/>
          <a:srcRect l="9052" t="6313" r="25386" b="3987"/>
          <a:stretch>
            <a:fillRect/>
          </a:stretch>
        </p:blipFill>
        <p:spPr bwMode="auto">
          <a:xfrm>
            <a:off x="3513138" y="3071787"/>
            <a:ext cx="2292350" cy="2084388"/>
          </a:xfrm>
          <a:prstGeom prst="rect">
            <a:avLst/>
          </a:prstGeom>
          <a:noFill/>
          <a:ln w="9525">
            <a:noFill/>
            <a:miter lim="800000"/>
            <a:headEnd/>
            <a:tailEnd/>
          </a:ln>
        </p:spPr>
      </p:pic>
      <p:pic>
        <p:nvPicPr>
          <p:cNvPr id="11268" name="Picture 7"/>
          <p:cNvPicPr>
            <a:picLocks noChangeAspect="1" noChangeArrowheads="1"/>
          </p:cNvPicPr>
          <p:nvPr/>
        </p:nvPicPr>
        <p:blipFill>
          <a:blip r:embed="rId6"/>
          <a:srcRect l="2133" t="5150" r="26067" b="4485"/>
          <a:stretch>
            <a:fillRect/>
          </a:stretch>
        </p:blipFill>
        <p:spPr bwMode="auto">
          <a:xfrm>
            <a:off x="3500438" y="1000100"/>
            <a:ext cx="2128838" cy="1911350"/>
          </a:xfrm>
          <a:prstGeom prst="rect">
            <a:avLst/>
          </a:prstGeom>
          <a:noFill/>
          <a:ln w="9525">
            <a:noFill/>
            <a:miter lim="800000"/>
            <a:headEnd/>
            <a:tailEnd/>
          </a:ln>
        </p:spPr>
      </p:pic>
      <p:pic>
        <p:nvPicPr>
          <p:cNvPr id="11269" name="Picture 6"/>
          <p:cNvPicPr>
            <a:picLocks noChangeAspect="1" noChangeArrowheads="1"/>
          </p:cNvPicPr>
          <p:nvPr/>
        </p:nvPicPr>
        <p:blipFill>
          <a:blip r:embed="rId7"/>
          <a:srcRect l="2870" t="6645" r="22958" b="4651"/>
          <a:stretch>
            <a:fillRect/>
          </a:stretch>
        </p:blipFill>
        <p:spPr bwMode="auto">
          <a:xfrm>
            <a:off x="857251" y="1071537"/>
            <a:ext cx="2301875" cy="1828800"/>
          </a:xfrm>
          <a:prstGeom prst="rect">
            <a:avLst/>
          </a:prstGeom>
          <a:noFill/>
          <a:ln w="9525">
            <a:noFill/>
            <a:miter lim="800000"/>
            <a:headEnd/>
            <a:tailEnd/>
          </a:ln>
        </p:spPr>
      </p:pic>
      <p:sp>
        <p:nvSpPr>
          <p:cNvPr id="11270" name="TextBox 9"/>
          <p:cNvSpPr txBox="1">
            <a:spLocks noChangeArrowheads="1"/>
          </p:cNvSpPr>
          <p:nvPr/>
        </p:nvSpPr>
        <p:spPr bwMode="auto">
          <a:xfrm>
            <a:off x="0" y="104775"/>
            <a:ext cx="1285860" cy="523220"/>
          </a:xfrm>
          <a:prstGeom prst="rect">
            <a:avLst/>
          </a:prstGeom>
          <a:noFill/>
          <a:ln w="9525">
            <a:noFill/>
            <a:miter lim="800000"/>
            <a:headEnd/>
            <a:tailEnd/>
          </a:ln>
        </p:spPr>
        <p:txBody>
          <a:bodyPr wrap="square">
            <a:spAutoFit/>
          </a:bodyPr>
          <a:lstStyle/>
          <a:p>
            <a:r>
              <a:rPr lang="en-US" altLang="zh-CN" sz="2800" dirty="0" smtClean="0"/>
              <a:t>Fig.S2</a:t>
            </a:r>
            <a:r>
              <a:rPr lang="en-US" altLang="zh-CN" sz="1600" dirty="0" smtClean="0"/>
              <a:t>    </a:t>
            </a:r>
            <a:endParaRPr lang="zh-CN" altLang="en-US" sz="1600" dirty="0"/>
          </a:p>
        </p:txBody>
      </p:sp>
      <p:sp>
        <p:nvSpPr>
          <p:cNvPr id="11271" name="TextBox 5"/>
          <p:cNvSpPr txBox="1">
            <a:spLocks noChangeArrowheads="1"/>
          </p:cNvSpPr>
          <p:nvPr/>
        </p:nvSpPr>
        <p:spPr bwMode="auto">
          <a:xfrm>
            <a:off x="2286001" y="1428725"/>
            <a:ext cx="642937" cy="369887"/>
          </a:xfrm>
          <a:prstGeom prst="rect">
            <a:avLst/>
          </a:prstGeom>
          <a:noFill/>
          <a:ln w="9525">
            <a:noFill/>
            <a:miter lim="800000"/>
            <a:headEnd/>
            <a:tailEnd/>
          </a:ln>
        </p:spPr>
        <p:txBody>
          <a:bodyPr>
            <a:spAutoFit/>
          </a:bodyPr>
          <a:lstStyle/>
          <a:p>
            <a:r>
              <a:rPr lang="en-US" altLang="zh-CN" dirty="0" smtClean="0"/>
              <a:t>pSyk</a:t>
            </a:r>
            <a:endParaRPr lang="zh-CN" altLang="en-US" dirty="0"/>
          </a:p>
        </p:txBody>
      </p:sp>
      <p:sp>
        <p:nvSpPr>
          <p:cNvPr id="11272" name="TextBox 7"/>
          <p:cNvSpPr txBox="1">
            <a:spLocks noChangeArrowheads="1"/>
          </p:cNvSpPr>
          <p:nvPr/>
        </p:nvSpPr>
        <p:spPr bwMode="auto">
          <a:xfrm>
            <a:off x="4714876" y="1357287"/>
            <a:ext cx="642937" cy="369888"/>
          </a:xfrm>
          <a:prstGeom prst="rect">
            <a:avLst/>
          </a:prstGeom>
          <a:noFill/>
          <a:ln w="9525">
            <a:noFill/>
            <a:miter lim="800000"/>
            <a:headEnd/>
            <a:tailEnd/>
          </a:ln>
        </p:spPr>
        <p:txBody>
          <a:bodyPr>
            <a:spAutoFit/>
          </a:bodyPr>
          <a:lstStyle/>
          <a:p>
            <a:r>
              <a:rPr lang="en-US" altLang="zh-CN" dirty="0" smtClean="0"/>
              <a:t>pBtk</a:t>
            </a:r>
            <a:endParaRPr lang="zh-CN" altLang="en-US" dirty="0"/>
          </a:p>
        </p:txBody>
      </p:sp>
      <p:sp>
        <p:nvSpPr>
          <p:cNvPr id="11273" name="TextBox 8"/>
          <p:cNvSpPr txBox="1">
            <a:spLocks noChangeArrowheads="1"/>
          </p:cNvSpPr>
          <p:nvPr/>
        </p:nvSpPr>
        <p:spPr bwMode="auto">
          <a:xfrm>
            <a:off x="1285876" y="652437"/>
            <a:ext cx="357187" cy="369888"/>
          </a:xfrm>
          <a:prstGeom prst="rect">
            <a:avLst/>
          </a:prstGeom>
          <a:noFill/>
          <a:ln w="9525">
            <a:noFill/>
            <a:miter lim="800000"/>
            <a:headEnd/>
            <a:tailEnd/>
          </a:ln>
        </p:spPr>
        <p:txBody>
          <a:bodyPr>
            <a:spAutoFit/>
          </a:bodyPr>
          <a:lstStyle/>
          <a:p>
            <a:r>
              <a:rPr lang="en-US" altLang="zh-CN"/>
              <a:t>A</a:t>
            </a:r>
            <a:endParaRPr lang="zh-CN" altLang="en-US"/>
          </a:p>
        </p:txBody>
      </p:sp>
      <p:sp>
        <p:nvSpPr>
          <p:cNvPr id="11274" name="TextBox 9"/>
          <p:cNvSpPr txBox="1">
            <a:spLocks noChangeArrowheads="1"/>
          </p:cNvSpPr>
          <p:nvPr/>
        </p:nvSpPr>
        <p:spPr bwMode="auto">
          <a:xfrm>
            <a:off x="3571876" y="642912"/>
            <a:ext cx="357187" cy="369888"/>
          </a:xfrm>
          <a:prstGeom prst="rect">
            <a:avLst/>
          </a:prstGeom>
          <a:noFill/>
          <a:ln w="9525">
            <a:noFill/>
            <a:miter lim="800000"/>
            <a:headEnd/>
            <a:tailEnd/>
          </a:ln>
        </p:spPr>
        <p:txBody>
          <a:bodyPr>
            <a:spAutoFit/>
          </a:bodyPr>
          <a:lstStyle/>
          <a:p>
            <a:r>
              <a:rPr lang="en-US" altLang="zh-CN"/>
              <a:t>B</a:t>
            </a:r>
            <a:endParaRPr lang="zh-CN" altLang="en-US"/>
          </a:p>
        </p:txBody>
      </p:sp>
      <p:sp>
        <p:nvSpPr>
          <p:cNvPr id="11275" name="TextBox 11"/>
          <p:cNvSpPr txBox="1">
            <a:spLocks noChangeArrowheads="1"/>
          </p:cNvSpPr>
          <p:nvPr/>
        </p:nvSpPr>
        <p:spPr bwMode="auto">
          <a:xfrm>
            <a:off x="1214438" y="2771750"/>
            <a:ext cx="357188" cy="369887"/>
          </a:xfrm>
          <a:prstGeom prst="rect">
            <a:avLst/>
          </a:prstGeom>
          <a:noFill/>
          <a:ln w="9525">
            <a:noFill/>
            <a:miter lim="800000"/>
            <a:headEnd/>
            <a:tailEnd/>
          </a:ln>
        </p:spPr>
        <p:txBody>
          <a:bodyPr>
            <a:spAutoFit/>
          </a:bodyPr>
          <a:lstStyle/>
          <a:p>
            <a:r>
              <a:rPr lang="en-US" altLang="zh-CN" dirty="0"/>
              <a:t>C</a:t>
            </a:r>
            <a:endParaRPr lang="zh-CN" altLang="en-US" dirty="0"/>
          </a:p>
        </p:txBody>
      </p:sp>
      <p:sp>
        <p:nvSpPr>
          <p:cNvPr id="11276" name="TextBox 12"/>
          <p:cNvSpPr txBox="1">
            <a:spLocks noChangeArrowheads="1"/>
          </p:cNvSpPr>
          <p:nvPr/>
        </p:nvSpPr>
        <p:spPr bwMode="auto">
          <a:xfrm>
            <a:off x="2214562" y="3714725"/>
            <a:ext cx="785809" cy="369332"/>
          </a:xfrm>
          <a:prstGeom prst="rect">
            <a:avLst/>
          </a:prstGeom>
          <a:noFill/>
          <a:ln w="9525">
            <a:noFill/>
            <a:miter lim="800000"/>
            <a:headEnd/>
            <a:tailEnd/>
          </a:ln>
        </p:spPr>
        <p:txBody>
          <a:bodyPr wrap="square">
            <a:spAutoFit/>
          </a:bodyPr>
          <a:lstStyle/>
          <a:p>
            <a:r>
              <a:rPr lang="en-US" altLang="zh-CN" dirty="0" smtClean="0"/>
              <a:t>pSHIP</a:t>
            </a:r>
            <a:endParaRPr lang="zh-CN" altLang="en-US" dirty="0"/>
          </a:p>
        </p:txBody>
      </p:sp>
      <p:sp>
        <p:nvSpPr>
          <p:cNvPr id="11279" name="TextBox 16"/>
          <p:cNvSpPr txBox="1">
            <a:spLocks noChangeArrowheads="1"/>
          </p:cNvSpPr>
          <p:nvPr/>
        </p:nvSpPr>
        <p:spPr bwMode="auto">
          <a:xfrm>
            <a:off x="4786313" y="3714725"/>
            <a:ext cx="642938" cy="369887"/>
          </a:xfrm>
          <a:prstGeom prst="rect">
            <a:avLst/>
          </a:prstGeom>
          <a:noFill/>
          <a:ln w="9525">
            <a:noFill/>
            <a:miter lim="800000"/>
            <a:headEnd/>
            <a:tailEnd/>
          </a:ln>
        </p:spPr>
        <p:txBody>
          <a:bodyPr>
            <a:spAutoFit/>
          </a:bodyPr>
          <a:lstStyle/>
          <a:p>
            <a:r>
              <a:rPr lang="en-US" altLang="zh-CN" dirty="0" smtClean="0"/>
              <a:t>pErk</a:t>
            </a:r>
            <a:endParaRPr lang="zh-CN" altLang="en-US" dirty="0"/>
          </a:p>
        </p:txBody>
      </p:sp>
      <p:sp>
        <p:nvSpPr>
          <p:cNvPr id="11280" name="TextBox 21"/>
          <p:cNvSpPr txBox="1">
            <a:spLocks noChangeArrowheads="1"/>
          </p:cNvSpPr>
          <p:nvPr/>
        </p:nvSpPr>
        <p:spPr bwMode="auto">
          <a:xfrm>
            <a:off x="3571876" y="2733650"/>
            <a:ext cx="357187" cy="369887"/>
          </a:xfrm>
          <a:prstGeom prst="rect">
            <a:avLst/>
          </a:prstGeom>
          <a:noFill/>
          <a:ln w="9525">
            <a:noFill/>
            <a:miter lim="800000"/>
            <a:headEnd/>
            <a:tailEnd/>
          </a:ln>
        </p:spPr>
        <p:txBody>
          <a:bodyPr>
            <a:spAutoFit/>
          </a:bodyPr>
          <a:lstStyle/>
          <a:p>
            <a:r>
              <a:rPr lang="en-US" altLang="zh-CN"/>
              <a:t>D</a:t>
            </a:r>
            <a:endParaRPr lang="zh-CN" altLang="en-US"/>
          </a:p>
        </p:txBody>
      </p:sp>
      <p:sp>
        <p:nvSpPr>
          <p:cNvPr id="19" name="TextBox 12"/>
          <p:cNvSpPr txBox="1">
            <a:spLocks noChangeArrowheads="1"/>
          </p:cNvSpPr>
          <p:nvPr/>
        </p:nvSpPr>
        <p:spPr bwMode="auto">
          <a:xfrm>
            <a:off x="2071678" y="7143768"/>
            <a:ext cx="785809" cy="369332"/>
          </a:xfrm>
          <a:prstGeom prst="rect">
            <a:avLst/>
          </a:prstGeom>
          <a:noFill/>
          <a:ln w="9525">
            <a:noFill/>
            <a:miter lim="800000"/>
            <a:headEnd/>
            <a:tailEnd/>
          </a:ln>
        </p:spPr>
        <p:txBody>
          <a:bodyPr wrap="square">
            <a:spAutoFit/>
          </a:bodyPr>
          <a:lstStyle/>
          <a:p>
            <a:r>
              <a:rPr lang="en-US" altLang="zh-CN" dirty="0" smtClean="0"/>
              <a:t>pSHIP</a:t>
            </a:r>
            <a:endParaRPr lang="zh-CN" altLang="en-US" dirty="0"/>
          </a:p>
        </p:txBody>
      </p:sp>
      <p:sp>
        <p:nvSpPr>
          <p:cNvPr id="20" name="TextBox 11"/>
          <p:cNvSpPr txBox="1">
            <a:spLocks noChangeArrowheads="1"/>
          </p:cNvSpPr>
          <p:nvPr/>
        </p:nvSpPr>
        <p:spPr bwMode="auto">
          <a:xfrm>
            <a:off x="1214422" y="5000628"/>
            <a:ext cx="357188" cy="369887"/>
          </a:xfrm>
          <a:prstGeom prst="rect">
            <a:avLst/>
          </a:prstGeom>
          <a:noFill/>
          <a:ln w="9525">
            <a:noFill/>
            <a:miter lim="800000"/>
            <a:headEnd/>
            <a:tailEnd/>
          </a:ln>
        </p:spPr>
        <p:txBody>
          <a:bodyPr>
            <a:spAutoFit/>
          </a:bodyPr>
          <a:lstStyle/>
          <a:p>
            <a:r>
              <a:rPr lang="en-US" altLang="zh-CN" dirty="0" smtClean="0"/>
              <a:t>E</a:t>
            </a:r>
            <a:endParaRPr lang="zh-CN" altLang="en-US" dirty="0"/>
          </a:p>
        </p:txBody>
      </p:sp>
      <p:sp>
        <p:nvSpPr>
          <p:cNvPr id="21" name="TextBox 11"/>
          <p:cNvSpPr txBox="1">
            <a:spLocks noChangeArrowheads="1"/>
          </p:cNvSpPr>
          <p:nvPr/>
        </p:nvSpPr>
        <p:spPr bwMode="auto">
          <a:xfrm>
            <a:off x="3598344" y="5027096"/>
            <a:ext cx="357188" cy="369887"/>
          </a:xfrm>
          <a:prstGeom prst="rect">
            <a:avLst/>
          </a:prstGeom>
          <a:noFill/>
          <a:ln w="9525">
            <a:noFill/>
            <a:miter lim="800000"/>
            <a:headEnd/>
            <a:tailEnd/>
          </a:ln>
        </p:spPr>
        <p:txBody>
          <a:bodyPr>
            <a:spAutoFit/>
          </a:bodyPr>
          <a:lstStyle/>
          <a:p>
            <a:r>
              <a:rPr lang="en-US" altLang="zh-CN" dirty="0" smtClean="0"/>
              <a:t>F</a:t>
            </a:r>
            <a:endParaRPr lang="zh-CN" altLang="en-US" dirty="0"/>
          </a:p>
        </p:txBody>
      </p:sp>
      <p:grpSp>
        <p:nvGrpSpPr>
          <p:cNvPr id="33" name="组合 32"/>
          <p:cNvGrpSpPr/>
          <p:nvPr/>
        </p:nvGrpSpPr>
        <p:grpSpPr>
          <a:xfrm>
            <a:off x="928670" y="5072066"/>
            <a:ext cx="2214578" cy="2064044"/>
            <a:chOff x="3786190" y="5143504"/>
            <a:chExt cx="2214578" cy="2064044"/>
          </a:xfrm>
        </p:grpSpPr>
        <p:sp>
          <p:nvSpPr>
            <p:cNvPr id="22" name="TextBox 21"/>
            <p:cNvSpPr txBox="1"/>
            <p:nvPr/>
          </p:nvSpPr>
          <p:spPr>
            <a:xfrm>
              <a:off x="4786322" y="6929454"/>
              <a:ext cx="939518" cy="278094"/>
            </a:xfrm>
            <a:prstGeom prst="rect">
              <a:avLst/>
            </a:prstGeom>
            <a:noFill/>
          </p:spPr>
          <p:txBody>
            <a:bodyPr wrap="square" rtlCol="0">
              <a:spAutoFit/>
            </a:bodyPr>
            <a:lstStyle/>
            <a:p>
              <a:r>
                <a:rPr lang="en-US" altLang="zh-CN" sz="1400" b="1" dirty="0" smtClean="0"/>
                <a:t>Time (S)</a:t>
              </a:r>
              <a:endParaRPr lang="zh-CN" altLang="en-US" sz="1400" b="1" dirty="0"/>
            </a:p>
          </p:txBody>
        </p:sp>
        <p:grpSp>
          <p:nvGrpSpPr>
            <p:cNvPr id="32" name="组合 31"/>
            <p:cNvGrpSpPr/>
            <p:nvPr/>
          </p:nvGrpSpPr>
          <p:grpSpPr>
            <a:xfrm>
              <a:off x="3786190" y="5143504"/>
              <a:ext cx="2214578" cy="1824017"/>
              <a:chOff x="1285860" y="7073147"/>
              <a:chExt cx="2214578" cy="1824017"/>
            </a:xfrm>
          </p:grpSpPr>
          <p:pic>
            <p:nvPicPr>
              <p:cNvPr id="1027" name="Picture 3" descr="C:\Documents and Settings\Administrator\桌面\20161007-Untitled.png"/>
              <p:cNvPicPr>
                <a:picLocks noChangeAspect="1" noChangeArrowheads="1"/>
              </p:cNvPicPr>
              <p:nvPr/>
            </p:nvPicPr>
            <p:blipFill>
              <a:blip r:embed="rId8"/>
              <a:srcRect l="20606" t="22907" r="37556" b="30180"/>
              <a:stretch>
                <a:fillRect/>
              </a:stretch>
            </p:blipFill>
            <p:spPr bwMode="auto">
              <a:xfrm>
                <a:off x="1554294" y="7362873"/>
                <a:ext cx="1946144" cy="1534291"/>
              </a:xfrm>
              <a:prstGeom prst="rect">
                <a:avLst/>
              </a:prstGeom>
              <a:noFill/>
            </p:spPr>
          </p:pic>
          <p:sp>
            <p:nvSpPr>
              <p:cNvPr id="23" name="TextBox 22"/>
              <p:cNvSpPr txBox="1"/>
              <p:nvPr/>
            </p:nvSpPr>
            <p:spPr>
              <a:xfrm rot="16200000">
                <a:off x="541200" y="7817807"/>
                <a:ext cx="1807355" cy="318036"/>
              </a:xfrm>
              <a:prstGeom prst="rect">
                <a:avLst/>
              </a:prstGeom>
              <a:noFill/>
            </p:spPr>
            <p:txBody>
              <a:bodyPr wrap="square" rtlCol="0">
                <a:spAutoFit/>
              </a:bodyPr>
              <a:lstStyle/>
              <a:p>
                <a:r>
                  <a:rPr lang="en-US" altLang="zh-CN" sz="1600" b="1" dirty="0" smtClean="0"/>
                  <a:t>Fluo 4/Fura Red</a:t>
                </a:r>
                <a:endParaRPr lang="zh-CN" altLang="en-US" sz="1600" b="1" dirty="0"/>
              </a:p>
            </p:txBody>
          </p:sp>
          <p:cxnSp>
            <p:nvCxnSpPr>
              <p:cNvPr id="25" name="直接连接符 24"/>
              <p:cNvCxnSpPr/>
              <p:nvPr/>
            </p:nvCxnSpPr>
            <p:spPr>
              <a:xfrm>
                <a:off x="2426703" y="8220422"/>
                <a:ext cx="268434" cy="143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440785" y="8478615"/>
                <a:ext cx="268434" cy="1435"/>
              </a:xfrm>
              <a:prstGeom prst="line">
                <a:avLst/>
              </a:prstGeom>
              <a:ln w="25400">
                <a:solidFill>
                  <a:srgbClr val="00FFFF"/>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734082" y="8064236"/>
                <a:ext cx="738193" cy="333713"/>
              </a:xfrm>
              <a:prstGeom prst="rect">
                <a:avLst/>
              </a:prstGeom>
              <a:noFill/>
            </p:spPr>
            <p:txBody>
              <a:bodyPr wrap="square" rtlCol="0">
                <a:spAutoFit/>
              </a:bodyPr>
              <a:lstStyle/>
              <a:p>
                <a:r>
                  <a:rPr lang="en-US" altLang="zh-CN" b="1" dirty="0" smtClean="0">
                    <a:solidFill>
                      <a:srgbClr val="FF0000"/>
                    </a:solidFill>
                  </a:rPr>
                  <a:t>WT</a:t>
                </a:r>
                <a:endParaRPr lang="zh-CN" altLang="en-US" b="1" dirty="0">
                  <a:solidFill>
                    <a:srgbClr val="FF0000"/>
                  </a:solidFill>
                </a:endParaRPr>
              </a:p>
            </p:txBody>
          </p:sp>
          <p:sp>
            <p:nvSpPr>
              <p:cNvPr id="28" name="TextBox 27"/>
              <p:cNvSpPr txBox="1"/>
              <p:nvPr/>
            </p:nvSpPr>
            <p:spPr>
              <a:xfrm>
                <a:off x="2744865" y="8284970"/>
                <a:ext cx="738193" cy="333713"/>
              </a:xfrm>
              <a:prstGeom prst="rect">
                <a:avLst/>
              </a:prstGeom>
              <a:noFill/>
            </p:spPr>
            <p:txBody>
              <a:bodyPr wrap="square" rtlCol="0">
                <a:spAutoFit/>
              </a:bodyPr>
              <a:lstStyle/>
              <a:p>
                <a:r>
                  <a:rPr lang="en-US" altLang="zh-CN" b="1" dirty="0" smtClean="0">
                    <a:solidFill>
                      <a:srgbClr val="00FFFF"/>
                    </a:solidFill>
                  </a:rPr>
                  <a:t>KO</a:t>
                </a:r>
                <a:endParaRPr lang="zh-CN" altLang="en-US" b="1" dirty="0">
                  <a:solidFill>
                    <a:srgbClr val="00FFFF"/>
                  </a:solidFill>
                </a:endParaRPr>
              </a:p>
            </p:txBody>
          </p:sp>
        </p:grpSp>
      </p:grpSp>
      <p:sp>
        <p:nvSpPr>
          <p:cNvPr id="29" name="TextBox 11"/>
          <p:cNvSpPr txBox="1">
            <a:spLocks noChangeArrowheads="1"/>
          </p:cNvSpPr>
          <p:nvPr/>
        </p:nvSpPr>
        <p:spPr bwMode="auto">
          <a:xfrm>
            <a:off x="1149107" y="6858016"/>
            <a:ext cx="357188" cy="369887"/>
          </a:xfrm>
          <a:prstGeom prst="rect">
            <a:avLst/>
          </a:prstGeom>
          <a:noFill/>
          <a:ln w="9525">
            <a:noFill/>
            <a:miter lim="800000"/>
            <a:headEnd/>
            <a:tailEnd/>
          </a:ln>
        </p:spPr>
        <p:txBody>
          <a:bodyPr>
            <a:spAutoFit/>
          </a:bodyPr>
          <a:lstStyle/>
          <a:p>
            <a:r>
              <a:rPr lang="en-US" altLang="zh-CN" dirty="0" smtClean="0"/>
              <a:t>G</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571480" y="214282"/>
            <a:ext cx="5715040"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en-US" altLang="zh-CN" b="1" i="0" u="none" strike="noStrike" cap="none" normalizeH="0" baseline="0" dirty="0" smtClean="0">
                <a:ln>
                  <a:noFill/>
                </a:ln>
                <a:solidFill>
                  <a:schemeClr val="tx1"/>
                </a:solidFill>
                <a:effectLst/>
                <a:latin typeface="Arial" pitchFamily="34" charset="0"/>
                <a:ea typeface="宋体" pitchFamily="2" charset="-122"/>
                <a:cs typeface="Arial" pitchFamily="34" charset="0"/>
              </a:rPr>
              <a:t>Fig.S2 </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 </a:t>
            </a:r>
            <a:r>
              <a:rPr kumimoji="0" lang="en-US" altLang="zh-CN" b="1" i="0" u="none" strike="noStrike" cap="none" normalizeH="0" baseline="0" dirty="0" smtClean="0">
                <a:ln>
                  <a:noFill/>
                </a:ln>
                <a:solidFill>
                  <a:schemeClr val="tx1"/>
                </a:solidFill>
                <a:effectLst/>
                <a:latin typeface="Arial" pitchFamily="34" charset="0"/>
                <a:ea typeface="宋体" pitchFamily="2" charset="-122"/>
                <a:cs typeface="Arial" pitchFamily="34" charset="0"/>
              </a:rPr>
              <a:t>BCR signaling is reduced in Mst1 KO or CD19 KO B cells.</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 B cells from WT and Mst1 KO or CD19 KO mice were stained with anti-B220</a:t>
            </a:r>
            <a:r>
              <a:rPr kumimoji="0" lang="en-US" altLang="zh-CN" b="0" i="0" u="none" strike="noStrike" cap="none" normalizeH="0" dirty="0" smtClean="0">
                <a:ln>
                  <a:noFill/>
                </a:ln>
                <a:solidFill>
                  <a:schemeClr val="tx1"/>
                </a:solidFill>
                <a:effectLst/>
                <a:latin typeface="Arial" pitchFamily="34" charset="0"/>
                <a:ea typeface="宋体" pitchFamily="2" charset="-122"/>
                <a:cs typeface="Arial" pitchFamily="34" charset="0"/>
              </a:rPr>
              <a:t> </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antibody at 4℃ for 30 minutes. And then cells incubated with soluble Fab′–anti-IgG+M plus streptavidin at 37°C for indicated times. Cells were fixed, permeablized and stained with </a:t>
            </a:r>
            <a:r>
              <a:rPr lang="en-US" altLang="zh-CN" dirty="0" smtClean="0">
                <a:latin typeface="Arial" pitchFamily="34" charset="0"/>
                <a:ea typeface="宋体" pitchFamily="2" charset="-122"/>
                <a:cs typeface="Arial" pitchFamily="34" charset="0"/>
              </a:rPr>
              <a:t>anti-pSyk (A), </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anti-pBtk (B), anti-pSHIP (C) ,anti-pErk (D) ,</a:t>
            </a:r>
            <a:r>
              <a:rPr lang="en-US" altLang="zh-CN" dirty="0" smtClean="0">
                <a:latin typeface="Arial" pitchFamily="34" charset="0"/>
                <a:ea typeface="宋体" pitchFamily="2" charset="-122"/>
                <a:cs typeface="Arial" pitchFamily="34" charset="0"/>
              </a:rPr>
              <a:t> </a:t>
            </a:r>
            <a:r>
              <a:rPr kumimoji="0" lang="en-US" altLang="zh-CN" b="0" i="0" u="none" strike="noStrike" cap="none" normalizeH="0" dirty="0" smtClean="0">
                <a:ln>
                  <a:noFill/>
                </a:ln>
                <a:solidFill>
                  <a:schemeClr val="tx1"/>
                </a:solidFill>
                <a:effectLst/>
                <a:latin typeface="Arial" pitchFamily="34" charset="0"/>
                <a:ea typeface="宋体" pitchFamily="2" charset="-122"/>
                <a:cs typeface="Arial" pitchFamily="34" charset="0"/>
              </a:rPr>
              <a:t>antibodies for the total proteins above described (F) and </a:t>
            </a:r>
            <a:r>
              <a:rPr lang="en-US" altLang="zh-CN" dirty="0" smtClean="0">
                <a:latin typeface="Arial" pitchFamily="34" charset="0"/>
                <a:ea typeface="宋体" pitchFamily="2" charset="-122"/>
                <a:cs typeface="Arial" pitchFamily="34" charset="0"/>
              </a:rPr>
              <a:t>anti-pSHIP antibodies in CD19 KO mice (G) </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 Then samples were analyzed by flow cytometry. </a:t>
            </a:r>
            <a:r>
              <a:rPr lang="en-US" dirty="0" smtClean="0"/>
              <a:t> </a:t>
            </a:r>
            <a:r>
              <a:rPr lang="en-US" dirty="0" smtClean="0">
                <a:latin typeface="Arial" pitchFamily="34" charset="0"/>
                <a:cs typeface="Arial" pitchFamily="34" charset="0"/>
              </a:rPr>
              <a:t>Ca</a:t>
            </a:r>
            <a:r>
              <a:rPr lang="en-US" baseline="30000" dirty="0" smtClean="0">
                <a:latin typeface="Arial" pitchFamily="34" charset="0"/>
                <a:cs typeface="Arial" pitchFamily="34" charset="0"/>
              </a:rPr>
              <a:t>2+</a:t>
            </a:r>
            <a:r>
              <a:rPr lang="en-US" dirty="0" smtClean="0">
                <a:latin typeface="Arial" pitchFamily="34" charset="0"/>
                <a:cs typeface="Arial" pitchFamily="34" charset="0"/>
              </a:rPr>
              <a:t> flux analysis of splenic B cells activated with soluble mB-Fab′–anti-Ig plus streptavidin using flow cytometry (E). </a:t>
            </a:r>
            <a:r>
              <a:rPr kumimoji="0" lang="en-US" altLang="zh-CN" b="0" i="0" u="none" strike="noStrike" cap="none" normalizeH="0" baseline="0" dirty="0" smtClean="0">
                <a:ln>
                  <a:noFill/>
                </a:ln>
                <a:solidFill>
                  <a:schemeClr val="tx1"/>
                </a:solidFill>
                <a:effectLst/>
                <a:latin typeface="Arial" pitchFamily="34" charset="0"/>
                <a:ea typeface="宋体" pitchFamily="2" charset="-122"/>
                <a:cs typeface="Arial" pitchFamily="34" charset="0"/>
              </a:rPr>
              <a:t>Shown are the average MFI (±SD) from three independent experiments.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a:t>
            </a:r>
            <a:r>
              <a:rPr kumimoji="0" lang="en-US" altLang="zh-CN" b="0" i="1" u="none" strike="noStrike" cap="none" normalizeH="0" baseline="0" dirty="0" smtClean="0">
                <a:ln>
                  <a:noFill/>
                </a:ln>
                <a:solidFill>
                  <a:srgbClr val="000000"/>
                </a:solidFill>
                <a:effectLst/>
                <a:latin typeface="Arial" pitchFamily="34" charset="0"/>
                <a:ea typeface="宋体" pitchFamily="2" charset="-122"/>
                <a:cs typeface="Arial" pitchFamily="34" charset="0"/>
              </a:rPr>
              <a:t>p</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&lt; 0.01.</a:t>
            </a:r>
            <a:endParaRPr kumimoji="0" lang="en-US" altLang="zh-CN" b="0" i="0" u="none" strike="noStrike" cap="none" normalizeH="0" baseline="0" dirty="0" smtClean="0">
              <a:ln>
                <a:noFill/>
              </a:ln>
              <a:solidFill>
                <a:schemeClr val="tx1"/>
              </a:solidFill>
              <a:effectLst/>
              <a:latin typeface="Arial" pitchFamily="34" charset="0"/>
              <a:ea typeface="宋体"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65"/>
          <p:cNvPicPr preferRelativeResize="0">
            <a:picLocks noChangeArrowheads="1"/>
          </p:cNvPicPr>
          <p:nvPr/>
        </p:nvPicPr>
        <p:blipFill>
          <a:blip r:embed="rId2"/>
          <a:srcRect/>
          <a:stretch>
            <a:fillRect/>
          </a:stretch>
        </p:blipFill>
        <p:spPr bwMode="auto">
          <a:xfrm>
            <a:off x="2025650" y="960438"/>
            <a:ext cx="719138" cy="719137"/>
          </a:xfrm>
          <a:prstGeom prst="rect">
            <a:avLst/>
          </a:prstGeom>
          <a:noFill/>
          <a:ln w="9525">
            <a:noFill/>
            <a:miter lim="800000"/>
            <a:headEnd/>
            <a:tailEnd/>
          </a:ln>
        </p:spPr>
      </p:pic>
      <p:pic>
        <p:nvPicPr>
          <p:cNvPr id="12291" name="Picture 166"/>
          <p:cNvPicPr preferRelativeResize="0">
            <a:picLocks noChangeArrowheads="1"/>
          </p:cNvPicPr>
          <p:nvPr/>
        </p:nvPicPr>
        <p:blipFill>
          <a:blip r:embed="rId3"/>
          <a:srcRect/>
          <a:stretch>
            <a:fillRect/>
          </a:stretch>
        </p:blipFill>
        <p:spPr bwMode="auto">
          <a:xfrm>
            <a:off x="531813" y="960438"/>
            <a:ext cx="720725" cy="719137"/>
          </a:xfrm>
          <a:prstGeom prst="rect">
            <a:avLst/>
          </a:prstGeom>
          <a:noFill/>
          <a:ln w="9525">
            <a:noFill/>
            <a:miter lim="800000"/>
            <a:headEnd/>
            <a:tailEnd/>
          </a:ln>
        </p:spPr>
      </p:pic>
      <p:pic>
        <p:nvPicPr>
          <p:cNvPr id="12292" name="Picture 121"/>
          <p:cNvPicPr preferRelativeResize="0">
            <a:picLocks noChangeArrowheads="1"/>
          </p:cNvPicPr>
          <p:nvPr/>
        </p:nvPicPr>
        <p:blipFill>
          <a:blip r:embed="rId4"/>
          <a:srcRect/>
          <a:stretch>
            <a:fillRect/>
          </a:stretch>
        </p:blipFill>
        <p:spPr bwMode="auto">
          <a:xfrm>
            <a:off x="2025650" y="1706563"/>
            <a:ext cx="719138" cy="722312"/>
          </a:xfrm>
          <a:prstGeom prst="rect">
            <a:avLst/>
          </a:prstGeom>
          <a:noFill/>
          <a:ln w="9525">
            <a:noFill/>
            <a:miter lim="800000"/>
            <a:headEnd/>
            <a:tailEnd/>
          </a:ln>
        </p:spPr>
      </p:pic>
      <p:pic>
        <p:nvPicPr>
          <p:cNvPr id="12293" name="Picture 123"/>
          <p:cNvPicPr preferRelativeResize="0">
            <a:picLocks noChangeArrowheads="1"/>
          </p:cNvPicPr>
          <p:nvPr/>
        </p:nvPicPr>
        <p:blipFill>
          <a:blip r:embed="rId5">
            <a:lum bright="-20000"/>
          </a:blip>
          <a:srcRect/>
          <a:stretch>
            <a:fillRect/>
          </a:stretch>
        </p:blipFill>
        <p:spPr bwMode="auto">
          <a:xfrm>
            <a:off x="531813" y="1706563"/>
            <a:ext cx="720725" cy="715962"/>
          </a:xfrm>
          <a:prstGeom prst="rect">
            <a:avLst/>
          </a:prstGeom>
          <a:noFill/>
          <a:ln w="9525">
            <a:noFill/>
            <a:miter lim="800000"/>
            <a:headEnd/>
            <a:tailEnd/>
          </a:ln>
        </p:spPr>
      </p:pic>
      <p:pic>
        <p:nvPicPr>
          <p:cNvPr id="12294" name="Picture 147"/>
          <p:cNvPicPr preferRelativeResize="0">
            <a:picLocks noChangeArrowheads="1"/>
          </p:cNvPicPr>
          <p:nvPr/>
        </p:nvPicPr>
        <p:blipFill>
          <a:blip r:embed="rId6">
            <a:lum bright="38000" contrast="64000"/>
          </a:blip>
          <a:srcRect/>
          <a:stretch>
            <a:fillRect/>
          </a:stretch>
        </p:blipFill>
        <p:spPr bwMode="auto">
          <a:xfrm>
            <a:off x="1279525" y="2452688"/>
            <a:ext cx="719138" cy="720725"/>
          </a:xfrm>
          <a:prstGeom prst="rect">
            <a:avLst/>
          </a:prstGeom>
          <a:noFill/>
          <a:ln w="9525">
            <a:noFill/>
            <a:miter lim="800000"/>
            <a:headEnd/>
            <a:tailEnd/>
          </a:ln>
        </p:spPr>
      </p:pic>
      <p:pic>
        <p:nvPicPr>
          <p:cNvPr id="12295" name="Picture 148"/>
          <p:cNvPicPr preferRelativeResize="0">
            <a:picLocks noChangeArrowheads="1"/>
          </p:cNvPicPr>
          <p:nvPr/>
        </p:nvPicPr>
        <p:blipFill>
          <a:blip r:embed="rId7">
            <a:lum bright="54000" contrast="76000"/>
          </a:blip>
          <a:srcRect/>
          <a:stretch>
            <a:fillRect/>
          </a:stretch>
        </p:blipFill>
        <p:spPr bwMode="auto">
          <a:xfrm>
            <a:off x="2025650" y="2452688"/>
            <a:ext cx="719138" cy="720725"/>
          </a:xfrm>
          <a:prstGeom prst="rect">
            <a:avLst/>
          </a:prstGeom>
          <a:noFill/>
          <a:ln w="9525">
            <a:noFill/>
            <a:miter lim="800000"/>
            <a:headEnd/>
            <a:tailEnd/>
          </a:ln>
        </p:spPr>
      </p:pic>
      <p:pic>
        <p:nvPicPr>
          <p:cNvPr id="12296" name="Picture 149"/>
          <p:cNvPicPr preferRelativeResize="0">
            <a:picLocks noChangeArrowheads="1"/>
          </p:cNvPicPr>
          <p:nvPr/>
        </p:nvPicPr>
        <p:blipFill>
          <a:blip r:embed="rId8">
            <a:lum bright="48000" contrast="82000"/>
          </a:blip>
          <a:srcRect/>
          <a:stretch>
            <a:fillRect/>
          </a:stretch>
        </p:blipFill>
        <p:spPr bwMode="auto">
          <a:xfrm>
            <a:off x="2771775" y="2452688"/>
            <a:ext cx="720725" cy="720725"/>
          </a:xfrm>
          <a:prstGeom prst="rect">
            <a:avLst/>
          </a:prstGeom>
          <a:noFill/>
          <a:ln w="9525">
            <a:noFill/>
            <a:miter lim="800000"/>
            <a:headEnd/>
            <a:tailEnd/>
          </a:ln>
        </p:spPr>
      </p:pic>
      <p:pic>
        <p:nvPicPr>
          <p:cNvPr id="12297" name="Picture 150"/>
          <p:cNvPicPr preferRelativeResize="0">
            <a:picLocks noChangeArrowheads="1"/>
          </p:cNvPicPr>
          <p:nvPr/>
        </p:nvPicPr>
        <p:blipFill>
          <a:blip r:embed="rId9"/>
          <a:srcRect/>
          <a:stretch>
            <a:fillRect/>
          </a:stretch>
        </p:blipFill>
        <p:spPr bwMode="auto">
          <a:xfrm>
            <a:off x="531813" y="2452688"/>
            <a:ext cx="720725" cy="720725"/>
          </a:xfrm>
          <a:prstGeom prst="rect">
            <a:avLst/>
          </a:prstGeom>
          <a:noFill/>
          <a:ln w="9525">
            <a:noFill/>
            <a:miter lim="800000"/>
            <a:headEnd/>
            <a:tailEnd/>
          </a:ln>
        </p:spPr>
      </p:pic>
      <p:pic>
        <p:nvPicPr>
          <p:cNvPr id="12298" name="Picture 8"/>
          <p:cNvPicPr preferRelativeResize="0">
            <a:picLocks noChangeArrowheads="1"/>
          </p:cNvPicPr>
          <p:nvPr/>
        </p:nvPicPr>
        <p:blipFill>
          <a:blip r:embed="rId10">
            <a:lum bright="16000" contrast="54000"/>
          </a:blip>
          <a:srcRect/>
          <a:stretch>
            <a:fillRect/>
          </a:stretch>
        </p:blipFill>
        <p:spPr bwMode="auto">
          <a:xfrm>
            <a:off x="1279525" y="3198813"/>
            <a:ext cx="719138" cy="720725"/>
          </a:xfrm>
          <a:prstGeom prst="rect">
            <a:avLst/>
          </a:prstGeom>
          <a:noFill/>
          <a:ln w="9525">
            <a:noFill/>
            <a:miter lim="800000"/>
            <a:headEnd/>
            <a:tailEnd/>
          </a:ln>
        </p:spPr>
      </p:pic>
      <p:pic>
        <p:nvPicPr>
          <p:cNvPr id="12299" name="Picture 9"/>
          <p:cNvPicPr preferRelativeResize="0">
            <a:picLocks noChangeArrowheads="1"/>
          </p:cNvPicPr>
          <p:nvPr/>
        </p:nvPicPr>
        <p:blipFill>
          <a:blip r:embed="rId11">
            <a:lum bright="52000" contrast="82000"/>
          </a:blip>
          <a:srcRect/>
          <a:stretch>
            <a:fillRect/>
          </a:stretch>
        </p:blipFill>
        <p:spPr bwMode="auto">
          <a:xfrm>
            <a:off x="2025650" y="3198813"/>
            <a:ext cx="719138" cy="720725"/>
          </a:xfrm>
          <a:prstGeom prst="rect">
            <a:avLst/>
          </a:prstGeom>
          <a:noFill/>
          <a:ln w="9525">
            <a:noFill/>
            <a:miter lim="800000"/>
            <a:headEnd/>
            <a:tailEnd/>
          </a:ln>
        </p:spPr>
      </p:pic>
      <p:pic>
        <p:nvPicPr>
          <p:cNvPr id="12300" name="Picture 10"/>
          <p:cNvPicPr preferRelativeResize="0">
            <a:picLocks noChangeArrowheads="1"/>
          </p:cNvPicPr>
          <p:nvPr/>
        </p:nvPicPr>
        <p:blipFill>
          <a:blip r:embed="rId12">
            <a:lum bright="20000" contrast="48000"/>
          </a:blip>
          <a:srcRect/>
          <a:stretch>
            <a:fillRect/>
          </a:stretch>
        </p:blipFill>
        <p:spPr bwMode="auto">
          <a:xfrm>
            <a:off x="2771775" y="3198813"/>
            <a:ext cx="720725" cy="720725"/>
          </a:xfrm>
          <a:prstGeom prst="rect">
            <a:avLst/>
          </a:prstGeom>
          <a:noFill/>
          <a:ln w="9525">
            <a:noFill/>
            <a:miter lim="800000"/>
            <a:headEnd/>
            <a:tailEnd/>
          </a:ln>
        </p:spPr>
      </p:pic>
      <p:pic>
        <p:nvPicPr>
          <p:cNvPr id="12301" name="Picture 11"/>
          <p:cNvPicPr preferRelativeResize="0">
            <a:picLocks noChangeArrowheads="1"/>
          </p:cNvPicPr>
          <p:nvPr/>
        </p:nvPicPr>
        <p:blipFill>
          <a:blip r:embed="rId13"/>
          <a:srcRect/>
          <a:stretch>
            <a:fillRect/>
          </a:stretch>
        </p:blipFill>
        <p:spPr bwMode="auto">
          <a:xfrm>
            <a:off x="531813" y="3198813"/>
            <a:ext cx="720725" cy="720725"/>
          </a:xfrm>
          <a:prstGeom prst="rect">
            <a:avLst/>
          </a:prstGeom>
          <a:noFill/>
          <a:ln w="9525">
            <a:noFill/>
            <a:miter lim="800000"/>
            <a:headEnd/>
            <a:tailEnd/>
          </a:ln>
        </p:spPr>
      </p:pic>
      <p:pic>
        <p:nvPicPr>
          <p:cNvPr id="12302" name="Picture 168"/>
          <p:cNvPicPr preferRelativeResize="0">
            <a:picLocks noChangeArrowheads="1"/>
          </p:cNvPicPr>
          <p:nvPr/>
        </p:nvPicPr>
        <p:blipFill>
          <a:blip r:embed="rId14"/>
          <a:srcRect/>
          <a:stretch>
            <a:fillRect/>
          </a:stretch>
        </p:blipFill>
        <p:spPr bwMode="auto">
          <a:xfrm>
            <a:off x="5197475" y="960438"/>
            <a:ext cx="720725" cy="719137"/>
          </a:xfrm>
          <a:prstGeom prst="rect">
            <a:avLst/>
          </a:prstGeom>
          <a:noFill/>
          <a:ln w="9525">
            <a:noFill/>
            <a:miter lim="800000"/>
            <a:headEnd/>
            <a:tailEnd/>
          </a:ln>
        </p:spPr>
      </p:pic>
      <p:pic>
        <p:nvPicPr>
          <p:cNvPr id="12303" name="Picture 170"/>
          <p:cNvPicPr preferRelativeResize="0">
            <a:picLocks noChangeArrowheads="1"/>
          </p:cNvPicPr>
          <p:nvPr/>
        </p:nvPicPr>
        <p:blipFill>
          <a:blip r:embed="rId15"/>
          <a:srcRect/>
          <a:stretch>
            <a:fillRect/>
          </a:stretch>
        </p:blipFill>
        <p:spPr bwMode="auto">
          <a:xfrm>
            <a:off x="3695700" y="960438"/>
            <a:ext cx="719138" cy="719137"/>
          </a:xfrm>
          <a:prstGeom prst="rect">
            <a:avLst/>
          </a:prstGeom>
          <a:noFill/>
          <a:ln w="9525">
            <a:noFill/>
            <a:miter lim="800000"/>
            <a:headEnd/>
            <a:tailEnd/>
          </a:ln>
        </p:spPr>
      </p:pic>
      <p:pic>
        <p:nvPicPr>
          <p:cNvPr id="12304" name="Picture 186"/>
          <p:cNvPicPr preferRelativeResize="0">
            <a:picLocks noChangeArrowheads="1"/>
          </p:cNvPicPr>
          <p:nvPr/>
        </p:nvPicPr>
        <p:blipFill>
          <a:blip r:embed="rId16"/>
          <a:srcRect/>
          <a:stretch>
            <a:fillRect/>
          </a:stretch>
        </p:blipFill>
        <p:spPr bwMode="auto">
          <a:xfrm>
            <a:off x="4451350" y="1706563"/>
            <a:ext cx="719138" cy="720725"/>
          </a:xfrm>
          <a:prstGeom prst="rect">
            <a:avLst/>
          </a:prstGeom>
          <a:noFill/>
          <a:ln w="9525">
            <a:noFill/>
            <a:miter lim="800000"/>
            <a:headEnd/>
            <a:tailEnd/>
          </a:ln>
        </p:spPr>
      </p:pic>
      <p:pic>
        <p:nvPicPr>
          <p:cNvPr id="12305" name="Picture 187"/>
          <p:cNvPicPr preferRelativeResize="0">
            <a:picLocks noChangeArrowheads="1"/>
          </p:cNvPicPr>
          <p:nvPr/>
        </p:nvPicPr>
        <p:blipFill>
          <a:blip r:embed="rId17">
            <a:lum bright="30000" contrast="48000"/>
          </a:blip>
          <a:srcRect/>
          <a:stretch>
            <a:fillRect/>
          </a:stretch>
        </p:blipFill>
        <p:spPr bwMode="auto">
          <a:xfrm>
            <a:off x="5197475" y="1706563"/>
            <a:ext cx="720725" cy="720725"/>
          </a:xfrm>
          <a:prstGeom prst="rect">
            <a:avLst/>
          </a:prstGeom>
          <a:noFill/>
          <a:ln w="9525">
            <a:noFill/>
            <a:miter lim="800000"/>
            <a:headEnd/>
            <a:tailEnd/>
          </a:ln>
        </p:spPr>
      </p:pic>
      <p:pic>
        <p:nvPicPr>
          <p:cNvPr id="12306" name="Picture 188"/>
          <p:cNvPicPr preferRelativeResize="0">
            <a:picLocks noChangeArrowheads="1"/>
          </p:cNvPicPr>
          <p:nvPr/>
        </p:nvPicPr>
        <p:blipFill>
          <a:blip r:embed="rId18">
            <a:lum bright="16000" contrast="42000"/>
          </a:blip>
          <a:srcRect/>
          <a:stretch>
            <a:fillRect/>
          </a:stretch>
        </p:blipFill>
        <p:spPr bwMode="auto">
          <a:xfrm>
            <a:off x="5943600" y="1706563"/>
            <a:ext cx="720725" cy="720725"/>
          </a:xfrm>
          <a:prstGeom prst="rect">
            <a:avLst/>
          </a:prstGeom>
          <a:noFill/>
          <a:ln w="9525">
            <a:noFill/>
            <a:miter lim="800000"/>
            <a:headEnd/>
            <a:tailEnd/>
          </a:ln>
        </p:spPr>
      </p:pic>
      <p:pic>
        <p:nvPicPr>
          <p:cNvPr id="12307" name="Picture 189"/>
          <p:cNvPicPr preferRelativeResize="0">
            <a:picLocks noChangeArrowheads="1"/>
          </p:cNvPicPr>
          <p:nvPr/>
        </p:nvPicPr>
        <p:blipFill>
          <a:blip r:embed="rId19"/>
          <a:srcRect/>
          <a:stretch>
            <a:fillRect/>
          </a:stretch>
        </p:blipFill>
        <p:spPr bwMode="auto">
          <a:xfrm>
            <a:off x="3695700" y="1706563"/>
            <a:ext cx="719138" cy="720725"/>
          </a:xfrm>
          <a:prstGeom prst="rect">
            <a:avLst/>
          </a:prstGeom>
          <a:noFill/>
          <a:ln w="9525">
            <a:noFill/>
            <a:miter lim="800000"/>
            <a:headEnd/>
            <a:tailEnd/>
          </a:ln>
        </p:spPr>
      </p:pic>
      <p:pic>
        <p:nvPicPr>
          <p:cNvPr id="12308" name="Picture 28"/>
          <p:cNvPicPr preferRelativeResize="0">
            <a:picLocks noChangeArrowheads="1"/>
          </p:cNvPicPr>
          <p:nvPr/>
        </p:nvPicPr>
        <p:blipFill>
          <a:blip r:embed="rId20"/>
          <a:srcRect/>
          <a:stretch>
            <a:fillRect/>
          </a:stretch>
        </p:blipFill>
        <p:spPr bwMode="auto">
          <a:xfrm>
            <a:off x="5197475" y="3198813"/>
            <a:ext cx="720725" cy="720725"/>
          </a:xfrm>
          <a:prstGeom prst="rect">
            <a:avLst/>
          </a:prstGeom>
          <a:noFill/>
          <a:ln w="9525">
            <a:noFill/>
            <a:miter lim="800000"/>
            <a:headEnd/>
            <a:tailEnd/>
          </a:ln>
        </p:spPr>
      </p:pic>
      <p:pic>
        <p:nvPicPr>
          <p:cNvPr id="12309" name="Picture 30"/>
          <p:cNvPicPr preferRelativeResize="0">
            <a:picLocks noChangeArrowheads="1"/>
          </p:cNvPicPr>
          <p:nvPr/>
        </p:nvPicPr>
        <p:blipFill>
          <a:blip r:embed="rId21"/>
          <a:srcRect/>
          <a:stretch>
            <a:fillRect/>
          </a:stretch>
        </p:blipFill>
        <p:spPr bwMode="auto">
          <a:xfrm>
            <a:off x="3695700" y="3198813"/>
            <a:ext cx="719138" cy="720725"/>
          </a:xfrm>
          <a:prstGeom prst="rect">
            <a:avLst/>
          </a:prstGeom>
          <a:noFill/>
          <a:ln w="9525">
            <a:noFill/>
            <a:miter lim="800000"/>
            <a:headEnd/>
            <a:tailEnd/>
          </a:ln>
        </p:spPr>
      </p:pic>
      <p:pic>
        <p:nvPicPr>
          <p:cNvPr id="12310" name="Picture 211"/>
          <p:cNvPicPr preferRelativeResize="0">
            <a:picLocks noChangeArrowheads="1"/>
          </p:cNvPicPr>
          <p:nvPr/>
        </p:nvPicPr>
        <p:blipFill>
          <a:blip r:embed="rId22"/>
          <a:srcRect/>
          <a:stretch>
            <a:fillRect/>
          </a:stretch>
        </p:blipFill>
        <p:spPr bwMode="auto">
          <a:xfrm>
            <a:off x="4451350" y="2452688"/>
            <a:ext cx="719138" cy="720725"/>
          </a:xfrm>
          <a:prstGeom prst="rect">
            <a:avLst/>
          </a:prstGeom>
          <a:noFill/>
          <a:ln w="9525">
            <a:noFill/>
            <a:miter lim="800000"/>
            <a:headEnd/>
            <a:tailEnd/>
          </a:ln>
        </p:spPr>
      </p:pic>
      <p:pic>
        <p:nvPicPr>
          <p:cNvPr id="12311" name="Picture 212"/>
          <p:cNvPicPr preferRelativeResize="0">
            <a:picLocks noChangeArrowheads="1"/>
          </p:cNvPicPr>
          <p:nvPr/>
        </p:nvPicPr>
        <p:blipFill>
          <a:blip r:embed="rId23">
            <a:lum bright="28000" contrast="52000"/>
          </a:blip>
          <a:srcRect/>
          <a:stretch>
            <a:fillRect/>
          </a:stretch>
        </p:blipFill>
        <p:spPr bwMode="auto">
          <a:xfrm>
            <a:off x="5197475" y="2452688"/>
            <a:ext cx="720725" cy="720725"/>
          </a:xfrm>
          <a:prstGeom prst="rect">
            <a:avLst/>
          </a:prstGeom>
          <a:noFill/>
          <a:ln w="9525">
            <a:noFill/>
            <a:miter lim="800000"/>
            <a:headEnd/>
            <a:tailEnd/>
          </a:ln>
        </p:spPr>
      </p:pic>
      <p:pic>
        <p:nvPicPr>
          <p:cNvPr id="12312" name="Picture 213"/>
          <p:cNvPicPr preferRelativeResize="0">
            <a:picLocks noChangeArrowheads="1"/>
          </p:cNvPicPr>
          <p:nvPr/>
        </p:nvPicPr>
        <p:blipFill>
          <a:blip r:embed="rId24">
            <a:lum bright="16000" contrast="28000"/>
          </a:blip>
          <a:srcRect/>
          <a:stretch>
            <a:fillRect/>
          </a:stretch>
        </p:blipFill>
        <p:spPr bwMode="auto">
          <a:xfrm>
            <a:off x="5943600" y="2452688"/>
            <a:ext cx="720725" cy="720725"/>
          </a:xfrm>
          <a:prstGeom prst="rect">
            <a:avLst/>
          </a:prstGeom>
          <a:noFill/>
          <a:ln w="9525">
            <a:noFill/>
            <a:miter lim="800000"/>
            <a:headEnd/>
            <a:tailEnd/>
          </a:ln>
        </p:spPr>
      </p:pic>
      <p:pic>
        <p:nvPicPr>
          <p:cNvPr id="12313" name="Picture 214"/>
          <p:cNvPicPr preferRelativeResize="0">
            <a:picLocks noChangeArrowheads="1"/>
          </p:cNvPicPr>
          <p:nvPr/>
        </p:nvPicPr>
        <p:blipFill>
          <a:blip r:embed="rId25"/>
          <a:srcRect/>
          <a:stretch>
            <a:fillRect/>
          </a:stretch>
        </p:blipFill>
        <p:spPr bwMode="auto">
          <a:xfrm>
            <a:off x="3695700" y="2452688"/>
            <a:ext cx="719138" cy="720725"/>
          </a:xfrm>
          <a:prstGeom prst="rect">
            <a:avLst/>
          </a:prstGeom>
          <a:noFill/>
          <a:ln w="9525">
            <a:noFill/>
            <a:miter lim="800000"/>
            <a:headEnd/>
            <a:tailEnd/>
          </a:ln>
        </p:spPr>
      </p:pic>
      <p:sp>
        <p:nvSpPr>
          <p:cNvPr id="12314" name="TextBox 44"/>
          <p:cNvSpPr txBox="1">
            <a:spLocks noChangeArrowheads="1"/>
          </p:cNvSpPr>
          <p:nvPr/>
        </p:nvSpPr>
        <p:spPr bwMode="auto">
          <a:xfrm>
            <a:off x="476250" y="714375"/>
            <a:ext cx="3167063" cy="276225"/>
          </a:xfrm>
          <a:prstGeom prst="rect">
            <a:avLst/>
          </a:prstGeom>
          <a:noFill/>
          <a:ln w="9525">
            <a:noFill/>
            <a:miter lim="800000"/>
            <a:headEnd/>
            <a:tailEnd/>
          </a:ln>
        </p:spPr>
        <p:txBody>
          <a:bodyPr>
            <a:spAutoFit/>
          </a:bodyPr>
          <a:lstStyle/>
          <a:p>
            <a:r>
              <a:rPr lang="en-US" altLang="zh-CN" sz="1200" b="1">
                <a:solidFill>
                  <a:srgbClr val="0218BE"/>
                </a:solidFill>
              </a:rPr>
              <a:t>      IRM   </a:t>
            </a:r>
            <a:r>
              <a:rPr lang="en-US" altLang="zh-CN" sz="1200" b="1">
                <a:solidFill>
                  <a:srgbClr val="FF0000"/>
                </a:solidFill>
              </a:rPr>
              <a:t>     </a:t>
            </a:r>
            <a:r>
              <a:rPr lang="en-US" altLang="zh-CN" sz="1200" b="1">
                <a:solidFill>
                  <a:srgbClr val="00B050"/>
                </a:solidFill>
              </a:rPr>
              <a:t>CD19         </a:t>
            </a:r>
            <a:r>
              <a:rPr lang="en-US" altLang="zh-CN" sz="1200" b="1">
                <a:solidFill>
                  <a:srgbClr val="FF0000"/>
                </a:solidFill>
              </a:rPr>
              <a:t>BCR</a:t>
            </a:r>
            <a:r>
              <a:rPr lang="en-US" altLang="zh-CN" sz="1200" b="1">
                <a:solidFill>
                  <a:srgbClr val="063EBA"/>
                </a:solidFill>
              </a:rPr>
              <a:t>         </a:t>
            </a:r>
            <a:r>
              <a:rPr lang="en-US" altLang="zh-CN" sz="1200" b="1"/>
              <a:t>overlay</a:t>
            </a:r>
            <a:endParaRPr lang="zh-CN" altLang="en-US" sz="1200" b="1"/>
          </a:p>
        </p:txBody>
      </p:sp>
      <p:sp>
        <p:nvSpPr>
          <p:cNvPr id="12315" name="TextBox 45"/>
          <p:cNvSpPr txBox="1">
            <a:spLocks noChangeArrowheads="1"/>
          </p:cNvSpPr>
          <p:nvPr/>
        </p:nvSpPr>
        <p:spPr bwMode="auto">
          <a:xfrm>
            <a:off x="3714750" y="714375"/>
            <a:ext cx="3286125" cy="276225"/>
          </a:xfrm>
          <a:prstGeom prst="rect">
            <a:avLst/>
          </a:prstGeom>
          <a:noFill/>
          <a:ln w="9525">
            <a:noFill/>
            <a:miter lim="800000"/>
            <a:headEnd/>
            <a:tailEnd/>
          </a:ln>
        </p:spPr>
        <p:txBody>
          <a:bodyPr>
            <a:spAutoFit/>
          </a:bodyPr>
          <a:lstStyle/>
          <a:p>
            <a:r>
              <a:rPr lang="en-US" altLang="zh-CN" sz="1200" b="1">
                <a:solidFill>
                  <a:srgbClr val="0218BE"/>
                </a:solidFill>
              </a:rPr>
              <a:t>   IRM   </a:t>
            </a:r>
            <a:r>
              <a:rPr lang="en-US" altLang="zh-CN" sz="1200" b="1">
                <a:solidFill>
                  <a:srgbClr val="FF0000"/>
                </a:solidFill>
              </a:rPr>
              <a:t>     </a:t>
            </a:r>
            <a:r>
              <a:rPr lang="en-US" altLang="zh-CN" sz="1200" b="1">
                <a:solidFill>
                  <a:srgbClr val="00B050"/>
                </a:solidFill>
              </a:rPr>
              <a:t>CD19</a:t>
            </a:r>
            <a:r>
              <a:rPr lang="en-US" altLang="zh-CN" sz="1200" b="1">
                <a:solidFill>
                  <a:srgbClr val="FF0000"/>
                </a:solidFill>
              </a:rPr>
              <a:t>          BCR</a:t>
            </a:r>
            <a:r>
              <a:rPr lang="en-US" altLang="zh-CN" sz="1200" b="1">
                <a:solidFill>
                  <a:srgbClr val="063EBA"/>
                </a:solidFill>
              </a:rPr>
              <a:t>         </a:t>
            </a:r>
            <a:r>
              <a:rPr lang="en-US" altLang="zh-CN" sz="1200" b="1"/>
              <a:t>overlay</a:t>
            </a:r>
            <a:endParaRPr lang="zh-CN" altLang="en-US" sz="1200" b="1"/>
          </a:p>
        </p:txBody>
      </p:sp>
      <p:cxnSp>
        <p:nvCxnSpPr>
          <p:cNvPr id="38" name="直接连接符 37"/>
          <p:cNvCxnSpPr/>
          <p:nvPr/>
        </p:nvCxnSpPr>
        <p:spPr>
          <a:xfrm>
            <a:off x="3933825" y="714375"/>
            <a:ext cx="2627313" cy="158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2317" name="TextBox 70"/>
          <p:cNvSpPr txBox="1">
            <a:spLocks noChangeArrowheads="1"/>
          </p:cNvSpPr>
          <p:nvPr/>
        </p:nvSpPr>
        <p:spPr bwMode="auto">
          <a:xfrm>
            <a:off x="4857750" y="466725"/>
            <a:ext cx="1071563" cy="276225"/>
          </a:xfrm>
          <a:prstGeom prst="rect">
            <a:avLst/>
          </a:prstGeom>
          <a:noFill/>
          <a:ln w="9525">
            <a:noFill/>
            <a:miter lim="800000"/>
            <a:headEnd/>
            <a:tailEnd/>
          </a:ln>
        </p:spPr>
        <p:txBody>
          <a:bodyPr>
            <a:spAutoFit/>
          </a:bodyPr>
          <a:lstStyle/>
          <a:p>
            <a:r>
              <a:rPr lang="en-US" altLang="zh-CN" sz="1200" b="1"/>
              <a:t>Mst1  KO</a:t>
            </a:r>
            <a:endParaRPr lang="zh-CN" altLang="en-US" sz="1200" b="1"/>
          </a:p>
        </p:txBody>
      </p:sp>
      <p:cxnSp>
        <p:nvCxnSpPr>
          <p:cNvPr id="40" name="直接连接符 39"/>
          <p:cNvCxnSpPr/>
          <p:nvPr/>
        </p:nvCxnSpPr>
        <p:spPr>
          <a:xfrm>
            <a:off x="790575" y="714375"/>
            <a:ext cx="2627313" cy="158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2319" name="TextBox 75"/>
          <p:cNvSpPr txBox="1">
            <a:spLocks noChangeArrowheads="1"/>
          </p:cNvSpPr>
          <p:nvPr/>
        </p:nvSpPr>
        <p:spPr bwMode="auto">
          <a:xfrm>
            <a:off x="1785938" y="466725"/>
            <a:ext cx="571500" cy="276225"/>
          </a:xfrm>
          <a:prstGeom prst="rect">
            <a:avLst/>
          </a:prstGeom>
          <a:noFill/>
          <a:ln w="9525">
            <a:noFill/>
            <a:miter lim="800000"/>
            <a:headEnd/>
            <a:tailEnd/>
          </a:ln>
        </p:spPr>
        <p:txBody>
          <a:bodyPr>
            <a:spAutoFit/>
          </a:bodyPr>
          <a:lstStyle/>
          <a:p>
            <a:r>
              <a:rPr lang="en-US" altLang="zh-CN" sz="1200" b="1"/>
              <a:t>WT</a:t>
            </a:r>
            <a:endParaRPr lang="zh-CN" altLang="en-US" sz="1200" b="1"/>
          </a:p>
        </p:txBody>
      </p:sp>
      <p:sp>
        <p:nvSpPr>
          <p:cNvPr id="12320" name="TextBox 81"/>
          <p:cNvSpPr txBox="1">
            <a:spLocks noChangeArrowheads="1"/>
          </p:cNvSpPr>
          <p:nvPr/>
        </p:nvSpPr>
        <p:spPr bwMode="auto">
          <a:xfrm>
            <a:off x="214313" y="428625"/>
            <a:ext cx="428625" cy="369888"/>
          </a:xfrm>
          <a:prstGeom prst="rect">
            <a:avLst/>
          </a:prstGeom>
          <a:noFill/>
          <a:ln w="9525">
            <a:noFill/>
            <a:miter lim="800000"/>
            <a:headEnd/>
            <a:tailEnd/>
          </a:ln>
        </p:spPr>
        <p:txBody>
          <a:bodyPr>
            <a:spAutoFit/>
          </a:bodyPr>
          <a:lstStyle/>
          <a:p>
            <a:r>
              <a:rPr lang="en-US" altLang="zh-CN"/>
              <a:t>A</a:t>
            </a:r>
            <a:endParaRPr lang="zh-CN" altLang="en-US"/>
          </a:p>
        </p:txBody>
      </p:sp>
      <p:sp>
        <p:nvSpPr>
          <p:cNvPr id="12321" name="TextBox 82"/>
          <p:cNvSpPr txBox="1">
            <a:spLocks noChangeArrowheads="1"/>
          </p:cNvSpPr>
          <p:nvPr/>
        </p:nvSpPr>
        <p:spPr bwMode="auto">
          <a:xfrm>
            <a:off x="3476625" y="409575"/>
            <a:ext cx="428625" cy="369888"/>
          </a:xfrm>
          <a:prstGeom prst="rect">
            <a:avLst/>
          </a:prstGeom>
          <a:noFill/>
          <a:ln w="9525">
            <a:noFill/>
            <a:miter lim="800000"/>
            <a:headEnd/>
            <a:tailEnd/>
          </a:ln>
        </p:spPr>
        <p:txBody>
          <a:bodyPr>
            <a:spAutoFit/>
          </a:bodyPr>
          <a:lstStyle/>
          <a:p>
            <a:r>
              <a:rPr lang="en-US" altLang="zh-CN"/>
              <a:t>B</a:t>
            </a:r>
            <a:endParaRPr lang="zh-CN" altLang="en-US"/>
          </a:p>
        </p:txBody>
      </p:sp>
      <p:sp>
        <p:nvSpPr>
          <p:cNvPr id="12322" name="TextBox 43"/>
          <p:cNvSpPr txBox="1">
            <a:spLocks noChangeArrowheads="1"/>
          </p:cNvSpPr>
          <p:nvPr/>
        </p:nvSpPr>
        <p:spPr bwMode="auto">
          <a:xfrm>
            <a:off x="9525" y="1157288"/>
            <a:ext cx="928688" cy="276225"/>
          </a:xfrm>
          <a:prstGeom prst="rect">
            <a:avLst/>
          </a:prstGeom>
          <a:noFill/>
          <a:ln w="9525">
            <a:noFill/>
            <a:miter lim="800000"/>
            <a:headEnd/>
            <a:tailEnd/>
          </a:ln>
        </p:spPr>
        <p:txBody>
          <a:bodyPr>
            <a:spAutoFit/>
          </a:bodyPr>
          <a:lstStyle/>
          <a:p>
            <a:r>
              <a:rPr lang="en-US" altLang="zh-CN" sz="1200" b="1"/>
              <a:t>1 min</a:t>
            </a:r>
            <a:endParaRPr lang="zh-CN" altLang="en-US" sz="1200" b="1"/>
          </a:p>
        </p:txBody>
      </p:sp>
      <p:sp>
        <p:nvSpPr>
          <p:cNvPr id="12323" name="TextBox 44"/>
          <p:cNvSpPr txBox="1">
            <a:spLocks noChangeArrowheads="1"/>
          </p:cNvSpPr>
          <p:nvPr/>
        </p:nvSpPr>
        <p:spPr bwMode="auto">
          <a:xfrm>
            <a:off x="33338" y="1885950"/>
            <a:ext cx="928687" cy="276225"/>
          </a:xfrm>
          <a:prstGeom prst="rect">
            <a:avLst/>
          </a:prstGeom>
          <a:noFill/>
          <a:ln w="9525">
            <a:noFill/>
            <a:miter lim="800000"/>
            <a:headEnd/>
            <a:tailEnd/>
          </a:ln>
        </p:spPr>
        <p:txBody>
          <a:bodyPr>
            <a:spAutoFit/>
          </a:bodyPr>
          <a:lstStyle/>
          <a:p>
            <a:r>
              <a:rPr lang="en-US" altLang="zh-CN" sz="1200" b="1"/>
              <a:t>3 min</a:t>
            </a:r>
            <a:endParaRPr lang="zh-CN" altLang="en-US" sz="1200" b="1"/>
          </a:p>
        </p:txBody>
      </p:sp>
      <p:sp>
        <p:nvSpPr>
          <p:cNvPr id="12324" name="TextBox 45"/>
          <p:cNvSpPr txBox="1">
            <a:spLocks noChangeArrowheads="1"/>
          </p:cNvSpPr>
          <p:nvPr/>
        </p:nvSpPr>
        <p:spPr bwMode="auto">
          <a:xfrm>
            <a:off x="28575" y="2681288"/>
            <a:ext cx="928688" cy="276225"/>
          </a:xfrm>
          <a:prstGeom prst="rect">
            <a:avLst/>
          </a:prstGeom>
          <a:noFill/>
          <a:ln w="9525">
            <a:noFill/>
            <a:miter lim="800000"/>
            <a:headEnd/>
            <a:tailEnd/>
          </a:ln>
        </p:spPr>
        <p:txBody>
          <a:bodyPr>
            <a:spAutoFit/>
          </a:bodyPr>
          <a:lstStyle/>
          <a:p>
            <a:r>
              <a:rPr lang="en-US" altLang="zh-CN" sz="1200" b="1"/>
              <a:t>5 min</a:t>
            </a:r>
            <a:endParaRPr lang="zh-CN" altLang="en-US" sz="1200" b="1"/>
          </a:p>
        </p:txBody>
      </p:sp>
      <p:sp>
        <p:nvSpPr>
          <p:cNvPr id="12325" name="TextBox 46"/>
          <p:cNvSpPr txBox="1">
            <a:spLocks noChangeArrowheads="1"/>
          </p:cNvSpPr>
          <p:nvPr/>
        </p:nvSpPr>
        <p:spPr bwMode="auto">
          <a:xfrm>
            <a:off x="19050" y="3429000"/>
            <a:ext cx="928688" cy="276225"/>
          </a:xfrm>
          <a:prstGeom prst="rect">
            <a:avLst/>
          </a:prstGeom>
          <a:noFill/>
          <a:ln w="9525">
            <a:noFill/>
            <a:miter lim="800000"/>
            <a:headEnd/>
            <a:tailEnd/>
          </a:ln>
        </p:spPr>
        <p:txBody>
          <a:bodyPr>
            <a:spAutoFit/>
          </a:bodyPr>
          <a:lstStyle/>
          <a:p>
            <a:r>
              <a:rPr lang="en-US" altLang="zh-CN" sz="1200" b="1"/>
              <a:t>7 min</a:t>
            </a:r>
            <a:endParaRPr lang="zh-CN" altLang="en-US" sz="1200" b="1"/>
          </a:p>
        </p:txBody>
      </p:sp>
      <p:sp>
        <p:nvSpPr>
          <p:cNvPr id="12326" name="TextBox 9"/>
          <p:cNvSpPr txBox="1">
            <a:spLocks noChangeArrowheads="1"/>
          </p:cNvSpPr>
          <p:nvPr/>
        </p:nvSpPr>
        <p:spPr bwMode="auto">
          <a:xfrm>
            <a:off x="0" y="104775"/>
            <a:ext cx="1428736" cy="523220"/>
          </a:xfrm>
          <a:prstGeom prst="rect">
            <a:avLst/>
          </a:prstGeom>
          <a:noFill/>
          <a:ln w="9525">
            <a:noFill/>
            <a:miter lim="800000"/>
            <a:headEnd/>
            <a:tailEnd/>
          </a:ln>
        </p:spPr>
        <p:txBody>
          <a:bodyPr wrap="square">
            <a:spAutoFit/>
          </a:bodyPr>
          <a:lstStyle/>
          <a:p>
            <a:r>
              <a:rPr lang="en-US" altLang="zh-CN" sz="2800" dirty="0" smtClean="0"/>
              <a:t>Fig.S3</a:t>
            </a:r>
            <a:r>
              <a:rPr lang="en-US" altLang="zh-CN" sz="1600" dirty="0" smtClean="0"/>
              <a:t>    </a:t>
            </a:r>
            <a:endParaRPr lang="zh-CN" altLang="en-US" sz="1600" dirty="0"/>
          </a:p>
        </p:txBody>
      </p:sp>
      <p:pic>
        <p:nvPicPr>
          <p:cNvPr id="12327" name="Picture 2"/>
          <p:cNvPicPr>
            <a:picLocks noChangeAspect="1" noChangeArrowheads="1"/>
          </p:cNvPicPr>
          <p:nvPr/>
        </p:nvPicPr>
        <p:blipFill>
          <a:blip r:embed="rId26"/>
          <a:srcRect l="3313" t="6976" r="11699" b="4318"/>
          <a:stretch>
            <a:fillRect/>
          </a:stretch>
        </p:blipFill>
        <p:spPr bwMode="auto">
          <a:xfrm>
            <a:off x="857250" y="4357688"/>
            <a:ext cx="2286000" cy="1728787"/>
          </a:xfrm>
          <a:prstGeom prst="rect">
            <a:avLst/>
          </a:prstGeom>
          <a:noFill/>
          <a:ln w="9525">
            <a:noFill/>
            <a:miter lim="800000"/>
            <a:headEnd/>
            <a:tailEnd/>
          </a:ln>
        </p:spPr>
      </p:pic>
      <p:pic>
        <p:nvPicPr>
          <p:cNvPr id="12328" name="Picture 3"/>
          <p:cNvPicPr>
            <a:picLocks noChangeAspect="1" noChangeArrowheads="1"/>
          </p:cNvPicPr>
          <p:nvPr/>
        </p:nvPicPr>
        <p:blipFill>
          <a:blip r:embed="rId27"/>
          <a:srcRect l="4263" t="7591" r="4781" b="3960"/>
          <a:stretch>
            <a:fillRect/>
          </a:stretch>
        </p:blipFill>
        <p:spPr bwMode="auto">
          <a:xfrm>
            <a:off x="3929063" y="4376738"/>
            <a:ext cx="2252662" cy="1714500"/>
          </a:xfrm>
          <a:prstGeom prst="rect">
            <a:avLst/>
          </a:prstGeom>
          <a:noFill/>
          <a:ln w="9525">
            <a:noFill/>
            <a:miter lim="800000"/>
            <a:headEnd/>
            <a:tailEnd/>
          </a:ln>
        </p:spPr>
      </p:pic>
      <p:sp>
        <p:nvSpPr>
          <p:cNvPr id="12329" name="TextBox 81"/>
          <p:cNvSpPr txBox="1">
            <a:spLocks noChangeArrowheads="1"/>
          </p:cNvSpPr>
          <p:nvPr/>
        </p:nvSpPr>
        <p:spPr bwMode="auto">
          <a:xfrm>
            <a:off x="1000125" y="4000500"/>
            <a:ext cx="428625" cy="369888"/>
          </a:xfrm>
          <a:prstGeom prst="rect">
            <a:avLst/>
          </a:prstGeom>
          <a:noFill/>
          <a:ln w="9525">
            <a:noFill/>
            <a:miter lim="800000"/>
            <a:headEnd/>
            <a:tailEnd/>
          </a:ln>
        </p:spPr>
        <p:txBody>
          <a:bodyPr>
            <a:spAutoFit/>
          </a:bodyPr>
          <a:lstStyle/>
          <a:p>
            <a:r>
              <a:rPr lang="en-US" altLang="zh-CN"/>
              <a:t>C</a:t>
            </a:r>
            <a:endParaRPr lang="zh-CN" altLang="en-US"/>
          </a:p>
        </p:txBody>
      </p:sp>
      <p:sp>
        <p:nvSpPr>
          <p:cNvPr id="12330" name="TextBox 81"/>
          <p:cNvSpPr txBox="1">
            <a:spLocks noChangeArrowheads="1"/>
          </p:cNvSpPr>
          <p:nvPr/>
        </p:nvSpPr>
        <p:spPr bwMode="auto">
          <a:xfrm>
            <a:off x="3929063" y="3971925"/>
            <a:ext cx="428625" cy="369888"/>
          </a:xfrm>
          <a:prstGeom prst="rect">
            <a:avLst/>
          </a:prstGeom>
          <a:noFill/>
          <a:ln w="9525">
            <a:noFill/>
            <a:miter lim="800000"/>
            <a:headEnd/>
            <a:tailEnd/>
          </a:ln>
        </p:spPr>
        <p:txBody>
          <a:bodyPr>
            <a:spAutoFit/>
          </a:bodyPr>
          <a:lstStyle/>
          <a:p>
            <a:r>
              <a:rPr lang="en-US" altLang="zh-CN"/>
              <a:t>D</a:t>
            </a:r>
            <a:endParaRPr lang="zh-CN" altLang="en-US"/>
          </a:p>
        </p:txBody>
      </p:sp>
      <p:cxnSp>
        <p:nvCxnSpPr>
          <p:cNvPr id="51" name="直接连接符 50"/>
          <p:cNvCxnSpPr/>
          <p:nvPr/>
        </p:nvCxnSpPr>
        <p:spPr>
          <a:xfrm>
            <a:off x="1009650" y="3857625"/>
            <a:ext cx="142875"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4214813" y="3838575"/>
            <a:ext cx="142875"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12333" name="Picture 53" descr="H:\NC-BXM-S3\1min-cd19-r.tif"/>
          <p:cNvPicPr preferRelativeResize="0">
            <a:picLocks noChangeArrowheads="1"/>
          </p:cNvPicPr>
          <p:nvPr/>
        </p:nvPicPr>
        <p:blipFill>
          <a:blip r:embed="rId28"/>
          <a:srcRect/>
          <a:stretch>
            <a:fillRect/>
          </a:stretch>
        </p:blipFill>
        <p:spPr bwMode="auto">
          <a:xfrm>
            <a:off x="1276350" y="957263"/>
            <a:ext cx="730250" cy="730250"/>
          </a:xfrm>
          <a:prstGeom prst="rect">
            <a:avLst/>
          </a:prstGeom>
          <a:noFill/>
          <a:ln w="9525">
            <a:noFill/>
            <a:miter lim="800000"/>
            <a:headEnd/>
            <a:tailEnd/>
          </a:ln>
        </p:spPr>
      </p:pic>
      <p:pic>
        <p:nvPicPr>
          <p:cNvPr id="12334" name="Picture 54" descr="H:\NC-BXM-S3\1min-overlay-r.tif"/>
          <p:cNvPicPr preferRelativeResize="0">
            <a:picLocks noChangeArrowheads="1"/>
          </p:cNvPicPr>
          <p:nvPr/>
        </p:nvPicPr>
        <p:blipFill>
          <a:blip r:embed="rId29"/>
          <a:srcRect/>
          <a:stretch>
            <a:fillRect/>
          </a:stretch>
        </p:blipFill>
        <p:spPr bwMode="auto">
          <a:xfrm>
            <a:off x="2767013" y="957263"/>
            <a:ext cx="730250" cy="730250"/>
          </a:xfrm>
          <a:prstGeom prst="rect">
            <a:avLst/>
          </a:prstGeom>
          <a:noFill/>
          <a:ln w="9525">
            <a:noFill/>
            <a:miter lim="800000"/>
            <a:headEnd/>
            <a:tailEnd/>
          </a:ln>
        </p:spPr>
      </p:pic>
      <p:pic>
        <p:nvPicPr>
          <p:cNvPr id="12335" name="Picture 55" descr="H:\NC-BXM-S3\3min-cd19-r.tif"/>
          <p:cNvPicPr preferRelativeResize="0">
            <a:picLocks noChangeArrowheads="1"/>
          </p:cNvPicPr>
          <p:nvPr/>
        </p:nvPicPr>
        <p:blipFill>
          <a:blip r:embed="rId30"/>
          <a:srcRect b="2150"/>
          <a:stretch>
            <a:fillRect/>
          </a:stretch>
        </p:blipFill>
        <p:spPr bwMode="auto">
          <a:xfrm>
            <a:off x="1276350" y="1695450"/>
            <a:ext cx="738188" cy="730250"/>
          </a:xfrm>
          <a:prstGeom prst="rect">
            <a:avLst/>
          </a:prstGeom>
          <a:noFill/>
          <a:ln w="9525">
            <a:noFill/>
            <a:miter lim="800000"/>
            <a:headEnd/>
            <a:tailEnd/>
          </a:ln>
        </p:spPr>
      </p:pic>
      <p:pic>
        <p:nvPicPr>
          <p:cNvPr id="12336" name="Picture 56" descr="H:\NC-BXM-S3\3min-overlay-r.tif"/>
          <p:cNvPicPr preferRelativeResize="0">
            <a:picLocks noChangeArrowheads="1"/>
          </p:cNvPicPr>
          <p:nvPr/>
        </p:nvPicPr>
        <p:blipFill>
          <a:blip r:embed="rId31"/>
          <a:srcRect b="3185"/>
          <a:stretch>
            <a:fillRect/>
          </a:stretch>
        </p:blipFill>
        <p:spPr bwMode="auto">
          <a:xfrm>
            <a:off x="2767013" y="1695450"/>
            <a:ext cx="730250" cy="730250"/>
          </a:xfrm>
          <a:prstGeom prst="rect">
            <a:avLst/>
          </a:prstGeom>
          <a:noFill/>
          <a:ln w="9525">
            <a:noFill/>
            <a:miter lim="800000"/>
            <a:headEnd/>
            <a:tailEnd/>
          </a:ln>
        </p:spPr>
      </p:pic>
      <p:pic>
        <p:nvPicPr>
          <p:cNvPr id="12337" name="Picture 57" descr="H:\NC-BXM-S3\KO-1min-cd19-r.tif"/>
          <p:cNvPicPr preferRelativeResize="0">
            <a:picLocks noChangeArrowheads="1"/>
          </p:cNvPicPr>
          <p:nvPr/>
        </p:nvPicPr>
        <p:blipFill>
          <a:blip r:embed="rId32"/>
          <a:srcRect r="3391"/>
          <a:stretch>
            <a:fillRect/>
          </a:stretch>
        </p:blipFill>
        <p:spPr bwMode="auto">
          <a:xfrm>
            <a:off x="4438650" y="957263"/>
            <a:ext cx="730250" cy="730250"/>
          </a:xfrm>
          <a:prstGeom prst="rect">
            <a:avLst/>
          </a:prstGeom>
          <a:noFill/>
          <a:ln w="9525">
            <a:noFill/>
            <a:miter lim="800000"/>
            <a:headEnd/>
            <a:tailEnd/>
          </a:ln>
        </p:spPr>
      </p:pic>
      <p:pic>
        <p:nvPicPr>
          <p:cNvPr id="12338" name="Picture 58" descr="H:\NC-BXM-S3\KO-1min-overlay-r.tif"/>
          <p:cNvPicPr preferRelativeResize="0">
            <a:picLocks noChangeArrowheads="1"/>
          </p:cNvPicPr>
          <p:nvPr/>
        </p:nvPicPr>
        <p:blipFill>
          <a:blip r:embed="rId33"/>
          <a:srcRect r="3667"/>
          <a:stretch>
            <a:fillRect/>
          </a:stretch>
        </p:blipFill>
        <p:spPr bwMode="auto">
          <a:xfrm>
            <a:off x="5929313" y="957263"/>
            <a:ext cx="727075" cy="730250"/>
          </a:xfrm>
          <a:prstGeom prst="rect">
            <a:avLst/>
          </a:prstGeom>
          <a:noFill/>
          <a:ln w="9525">
            <a:noFill/>
            <a:miter lim="800000"/>
            <a:headEnd/>
            <a:tailEnd/>
          </a:ln>
        </p:spPr>
      </p:pic>
      <p:pic>
        <p:nvPicPr>
          <p:cNvPr id="12339" name="Picture 59" descr="H:\NC-BXM-S3\ko-7min-cd19-r.tif"/>
          <p:cNvPicPr>
            <a:picLocks noChangeAspect="1" noChangeArrowheads="1"/>
          </p:cNvPicPr>
          <p:nvPr/>
        </p:nvPicPr>
        <p:blipFill>
          <a:blip r:embed="rId34"/>
          <a:srcRect/>
          <a:stretch>
            <a:fillRect/>
          </a:stretch>
        </p:blipFill>
        <p:spPr bwMode="auto">
          <a:xfrm>
            <a:off x="4438650" y="3195638"/>
            <a:ext cx="749300" cy="738187"/>
          </a:xfrm>
          <a:prstGeom prst="rect">
            <a:avLst/>
          </a:prstGeom>
          <a:noFill/>
          <a:ln w="9525">
            <a:noFill/>
            <a:miter lim="800000"/>
            <a:headEnd/>
            <a:tailEnd/>
          </a:ln>
        </p:spPr>
      </p:pic>
      <p:pic>
        <p:nvPicPr>
          <p:cNvPr id="12340" name="Picture 60" descr="H:\NC-BXM-S3\ko-7min-overlay-r.tif"/>
          <p:cNvPicPr preferRelativeResize="0">
            <a:picLocks noChangeArrowheads="1"/>
          </p:cNvPicPr>
          <p:nvPr/>
        </p:nvPicPr>
        <p:blipFill>
          <a:blip r:embed="rId35"/>
          <a:srcRect/>
          <a:stretch>
            <a:fillRect/>
          </a:stretch>
        </p:blipFill>
        <p:spPr bwMode="auto">
          <a:xfrm>
            <a:off x="5934075" y="3195638"/>
            <a:ext cx="741363" cy="74771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214290" y="214282"/>
            <a:ext cx="6143644" cy="42473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b="1" i="0" u="none" strike="noStrike" cap="none" normalizeH="0" baseline="0" dirty="0" smtClean="0">
                <a:ln>
                  <a:noFill/>
                </a:ln>
                <a:solidFill>
                  <a:srgbClr val="000000"/>
                </a:solidFill>
                <a:effectLst/>
                <a:latin typeface="Arial" pitchFamily="34" charset="0"/>
                <a:ea typeface="宋体" pitchFamily="2" charset="-122"/>
                <a:cs typeface="Arial" pitchFamily="34" charset="0"/>
              </a:rPr>
              <a:t>Fig.S3 CD19 recruitment is decreased in Mst1 KO B cells. </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Splenic B cells from WT and Mst1 KO mice were incubated with AF546-mB-Fab′–anti-Ig tethered to lipid bilayers at 37°C for indicated times. Cells were fixed, permeabilized, and stained for CD19 using a specific mAb and AF488-conjugated secondary Ab. Cells were analyzed using TIRFm ( A and B). The MFI of CD19 staining in the B-cell contact zone was quantified (C). Shown are representative images and TIRFM analysis of the spatial relationship of BCR with CD19 in the contact zone of splenic B cells incubated with membrane-tethered Fab′–anti-Ig. The correlation coefficients between BCR and CD19 staining were determined using NIS-Elements AR 3.2 software (D).</a:t>
            </a:r>
            <a:endParaRPr kumimoji="0" lang="en-US" altLang="zh-CN" b="0" i="0" u="none" strike="noStrike" cap="none" normalizeH="0" baseline="0" dirty="0" smtClean="0">
              <a:ln>
                <a:noFill/>
              </a:ln>
              <a:solidFill>
                <a:schemeClr val="tx1"/>
              </a:solidFill>
              <a:effectLst/>
              <a:latin typeface="Arial" pitchFamily="34"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zh-CN" sz="1800" b="0" i="0" u="none" strike="noStrike" cap="none" normalizeH="0" baseline="0" dirty="0" smtClean="0">
              <a:ln>
                <a:noFill/>
              </a:ln>
              <a:solidFill>
                <a:schemeClr val="tx1"/>
              </a:solidFill>
              <a:effectLst/>
              <a:latin typeface="Arial" pitchFamily="34" charset="0"/>
              <a:ea typeface="宋体"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9"/>
          <p:cNvSpPr txBox="1">
            <a:spLocks noChangeArrowheads="1"/>
          </p:cNvSpPr>
          <p:nvPr/>
        </p:nvSpPr>
        <p:spPr bwMode="auto">
          <a:xfrm>
            <a:off x="0" y="0"/>
            <a:ext cx="1357298" cy="523220"/>
          </a:xfrm>
          <a:prstGeom prst="rect">
            <a:avLst/>
          </a:prstGeom>
          <a:noFill/>
          <a:ln w="9525">
            <a:noFill/>
            <a:miter lim="800000"/>
            <a:headEnd/>
            <a:tailEnd/>
          </a:ln>
        </p:spPr>
        <p:txBody>
          <a:bodyPr wrap="square">
            <a:spAutoFit/>
          </a:bodyPr>
          <a:lstStyle/>
          <a:p>
            <a:r>
              <a:rPr lang="en-US" altLang="zh-CN" sz="2800" dirty="0" smtClean="0"/>
              <a:t>Fig.S4</a:t>
            </a:r>
            <a:r>
              <a:rPr lang="en-US" altLang="zh-CN" sz="1600" dirty="0" smtClean="0"/>
              <a:t>    </a:t>
            </a:r>
            <a:endParaRPr lang="zh-CN" altLang="en-US" sz="1600" dirty="0"/>
          </a:p>
        </p:txBody>
      </p:sp>
      <p:grpSp>
        <p:nvGrpSpPr>
          <p:cNvPr id="2" name="组合 11"/>
          <p:cNvGrpSpPr>
            <a:grpSpLocks/>
          </p:cNvGrpSpPr>
          <p:nvPr/>
        </p:nvGrpSpPr>
        <p:grpSpPr bwMode="auto">
          <a:xfrm>
            <a:off x="2143125" y="657225"/>
            <a:ext cx="2552700" cy="1143000"/>
            <a:chOff x="2143116" y="571472"/>
            <a:chExt cx="2552718" cy="1143007"/>
          </a:xfrm>
        </p:grpSpPr>
        <p:grpSp>
          <p:nvGrpSpPr>
            <p:cNvPr id="3" name="组合 3"/>
            <p:cNvGrpSpPr>
              <a:grpSpLocks/>
            </p:cNvGrpSpPr>
            <p:nvPr/>
          </p:nvGrpSpPr>
          <p:grpSpPr bwMode="auto">
            <a:xfrm>
              <a:off x="2143116" y="571472"/>
              <a:ext cx="1357317" cy="1143007"/>
              <a:chOff x="5286388" y="357158"/>
              <a:chExt cx="1357317" cy="1143007"/>
            </a:xfrm>
          </p:grpSpPr>
          <p:pic>
            <p:nvPicPr>
              <p:cNvPr id="13325" name="Picture 71"/>
              <p:cNvPicPr>
                <a:picLocks noChangeAspect="1" noChangeArrowheads="1"/>
              </p:cNvPicPr>
              <p:nvPr/>
            </p:nvPicPr>
            <p:blipFill>
              <a:blip r:embed="rId2">
                <a:lum bright="-66000" contrast="88000"/>
              </a:blip>
              <a:srcRect l="23505" t="9949" r="6386" b="22774"/>
              <a:stretch>
                <a:fillRect/>
              </a:stretch>
            </p:blipFill>
            <p:spPr bwMode="auto">
              <a:xfrm>
                <a:off x="5286388" y="357158"/>
                <a:ext cx="1147455" cy="1143007"/>
              </a:xfrm>
              <a:prstGeom prst="rect">
                <a:avLst/>
              </a:prstGeom>
              <a:noFill/>
              <a:ln w="9525">
                <a:noFill/>
                <a:miter lim="800000"/>
                <a:headEnd/>
                <a:tailEnd/>
              </a:ln>
            </p:spPr>
          </p:pic>
          <p:sp>
            <p:nvSpPr>
              <p:cNvPr id="13326" name="TextBox 18"/>
              <p:cNvSpPr txBox="1">
                <a:spLocks noChangeArrowheads="1"/>
              </p:cNvSpPr>
              <p:nvPr/>
            </p:nvSpPr>
            <p:spPr bwMode="auto">
              <a:xfrm>
                <a:off x="6000768" y="357158"/>
                <a:ext cx="642937" cy="707886"/>
              </a:xfrm>
              <a:prstGeom prst="rect">
                <a:avLst/>
              </a:prstGeom>
              <a:noFill/>
              <a:ln w="9525">
                <a:noFill/>
                <a:miter lim="800000"/>
                <a:headEnd/>
                <a:tailEnd/>
              </a:ln>
            </p:spPr>
            <p:txBody>
              <a:bodyPr>
                <a:spAutoFit/>
              </a:bodyPr>
              <a:lstStyle/>
              <a:p>
                <a:r>
                  <a:rPr lang="en-US" altLang="zh-CN" sz="1000" b="1">
                    <a:solidFill>
                      <a:srgbClr val="0218BE"/>
                    </a:solidFill>
                  </a:rPr>
                  <a:t>5346</a:t>
                </a:r>
              </a:p>
              <a:p>
                <a:r>
                  <a:rPr lang="en-US" altLang="zh-CN" sz="1000" b="1">
                    <a:solidFill>
                      <a:srgbClr val="0DFF7A"/>
                    </a:solidFill>
                  </a:rPr>
                  <a:t>4987</a:t>
                </a:r>
              </a:p>
              <a:p>
                <a:r>
                  <a:rPr lang="en-US" altLang="zh-CN" sz="1000" b="1">
                    <a:solidFill>
                      <a:srgbClr val="FF0000"/>
                    </a:solidFill>
                  </a:rPr>
                  <a:t>678</a:t>
                </a:r>
              </a:p>
              <a:p>
                <a:endParaRPr lang="zh-CN" altLang="en-US" sz="1000" b="1">
                  <a:solidFill>
                    <a:srgbClr val="0218BE"/>
                  </a:solidFill>
                </a:endParaRPr>
              </a:p>
            </p:txBody>
          </p:sp>
        </p:grpSp>
        <p:cxnSp>
          <p:nvCxnSpPr>
            <p:cNvPr id="8" name="直接连接符 7"/>
            <p:cNvCxnSpPr/>
            <p:nvPr/>
          </p:nvCxnSpPr>
          <p:spPr>
            <a:xfrm>
              <a:off x="3357563" y="852462"/>
              <a:ext cx="142876" cy="1587"/>
            </a:xfrm>
            <a:prstGeom prst="line">
              <a:avLst/>
            </a:prstGeom>
            <a:ln w="15875">
              <a:solidFill>
                <a:srgbClr val="0218B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357563" y="1438252"/>
              <a:ext cx="142876" cy="1588"/>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13323" name="TextBox 17"/>
            <p:cNvSpPr txBox="1">
              <a:spLocks noChangeArrowheads="1"/>
            </p:cNvSpPr>
            <p:nvPr/>
          </p:nvSpPr>
          <p:spPr bwMode="auto">
            <a:xfrm>
              <a:off x="3481388" y="723873"/>
              <a:ext cx="1214446" cy="861774"/>
            </a:xfrm>
            <a:prstGeom prst="rect">
              <a:avLst/>
            </a:prstGeom>
            <a:noFill/>
            <a:ln w="9525">
              <a:noFill/>
              <a:miter lim="800000"/>
              <a:headEnd/>
              <a:tailEnd/>
            </a:ln>
          </p:spPr>
          <p:txBody>
            <a:bodyPr>
              <a:spAutoFit/>
            </a:bodyPr>
            <a:lstStyle/>
            <a:p>
              <a:r>
                <a:rPr lang="en-US" altLang="zh-CN" sz="1000" b="1">
                  <a:solidFill>
                    <a:srgbClr val="0218BE"/>
                  </a:solidFill>
                </a:rPr>
                <a:t>WT</a:t>
              </a:r>
            </a:p>
            <a:p>
              <a:endParaRPr lang="en-US" altLang="zh-CN" sz="1000" b="1"/>
            </a:p>
            <a:p>
              <a:r>
                <a:rPr lang="en-US" altLang="zh-CN" sz="1000" b="1">
                  <a:solidFill>
                    <a:srgbClr val="0DFF7A"/>
                  </a:solidFill>
                </a:rPr>
                <a:t>KO-CD19 Ov</a:t>
              </a:r>
            </a:p>
            <a:p>
              <a:endParaRPr lang="en-US" altLang="zh-CN" sz="1000" b="1">
                <a:solidFill>
                  <a:srgbClr val="FF0000"/>
                </a:solidFill>
              </a:endParaRPr>
            </a:p>
            <a:p>
              <a:r>
                <a:rPr lang="en-US" altLang="zh-CN" sz="1000" b="1">
                  <a:solidFill>
                    <a:srgbClr val="FF0000"/>
                  </a:solidFill>
                </a:rPr>
                <a:t>KO</a:t>
              </a:r>
              <a:endParaRPr lang="zh-CN" altLang="en-US" sz="1000" b="1">
                <a:solidFill>
                  <a:srgbClr val="FF0000"/>
                </a:solidFill>
              </a:endParaRPr>
            </a:p>
          </p:txBody>
        </p:sp>
        <p:cxnSp>
          <p:nvCxnSpPr>
            <p:cNvPr id="11" name="直接连接符 10"/>
            <p:cNvCxnSpPr/>
            <p:nvPr/>
          </p:nvCxnSpPr>
          <p:spPr>
            <a:xfrm>
              <a:off x="3357563" y="1152501"/>
              <a:ext cx="142876" cy="1588"/>
            </a:xfrm>
            <a:prstGeom prst="line">
              <a:avLst/>
            </a:prstGeom>
            <a:ln w="15875">
              <a:solidFill>
                <a:srgbClr val="0DFF7A"/>
              </a:solidFill>
            </a:ln>
          </p:spPr>
          <p:style>
            <a:lnRef idx="1">
              <a:schemeClr val="accent1"/>
            </a:lnRef>
            <a:fillRef idx="0">
              <a:schemeClr val="accent1"/>
            </a:fillRef>
            <a:effectRef idx="0">
              <a:schemeClr val="accent1"/>
            </a:effectRef>
            <a:fontRef idx="minor">
              <a:schemeClr val="tx1"/>
            </a:fontRef>
          </p:style>
        </p:cxnSp>
      </p:grpSp>
      <p:cxnSp>
        <p:nvCxnSpPr>
          <p:cNvPr id="12" name="直接箭头连接符 11"/>
          <p:cNvCxnSpPr/>
          <p:nvPr/>
        </p:nvCxnSpPr>
        <p:spPr bwMode="auto">
          <a:xfrm rot="5400000" flipH="1" flipV="1">
            <a:off x="1738313" y="962025"/>
            <a:ext cx="611188"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317" name="TextBox 12"/>
          <p:cNvSpPr txBox="1">
            <a:spLocks noChangeArrowheads="1"/>
          </p:cNvSpPr>
          <p:nvPr/>
        </p:nvSpPr>
        <p:spPr bwMode="auto">
          <a:xfrm rot="-5400000">
            <a:off x="1595438" y="1185862"/>
            <a:ext cx="857250" cy="276225"/>
          </a:xfrm>
          <a:prstGeom prst="rect">
            <a:avLst/>
          </a:prstGeom>
          <a:noFill/>
          <a:ln w="9525">
            <a:noFill/>
            <a:miter lim="800000"/>
            <a:headEnd/>
            <a:tailEnd/>
          </a:ln>
        </p:spPr>
        <p:txBody>
          <a:bodyPr>
            <a:spAutoFit/>
          </a:bodyPr>
          <a:lstStyle/>
          <a:p>
            <a:r>
              <a:rPr lang="en-US" altLang="zh-CN" sz="1200" b="1"/>
              <a:t>Cells</a:t>
            </a:r>
            <a:endParaRPr lang="zh-CN" altLang="en-US" sz="1200" b="1"/>
          </a:p>
        </p:txBody>
      </p:sp>
      <p:sp>
        <p:nvSpPr>
          <p:cNvPr id="13318" name="TextBox 21"/>
          <p:cNvSpPr txBox="1">
            <a:spLocks noChangeArrowheads="1"/>
          </p:cNvSpPr>
          <p:nvPr/>
        </p:nvSpPr>
        <p:spPr bwMode="auto">
          <a:xfrm>
            <a:off x="2124075" y="1776413"/>
            <a:ext cx="571500" cy="276225"/>
          </a:xfrm>
          <a:prstGeom prst="rect">
            <a:avLst/>
          </a:prstGeom>
          <a:noFill/>
          <a:ln w="9525">
            <a:noFill/>
            <a:miter lim="800000"/>
            <a:headEnd/>
            <a:tailEnd/>
          </a:ln>
        </p:spPr>
        <p:txBody>
          <a:bodyPr>
            <a:spAutoFit/>
          </a:bodyPr>
          <a:lstStyle/>
          <a:p>
            <a:r>
              <a:rPr lang="en-US" altLang="zh-CN" sz="1200" b="1"/>
              <a:t>CD19</a:t>
            </a:r>
            <a:endParaRPr lang="zh-CN" altLang="en-US" sz="1200" b="1"/>
          </a:p>
        </p:txBody>
      </p:sp>
      <p:cxnSp>
        <p:nvCxnSpPr>
          <p:cNvPr id="15" name="直接箭头连接符 14"/>
          <p:cNvCxnSpPr/>
          <p:nvPr/>
        </p:nvCxnSpPr>
        <p:spPr bwMode="auto">
          <a:xfrm>
            <a:off x="2643188" y="1909763"/>
            <a:ext cx="684212"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7166" y="285720"/>
            <a:ext cx="5929354" cy="3139321"/>
          </a:xfrm>
          <a:prstGeom prst="rect">
            <a:avLst/>
          </a:prstGeom>
        </p:spPr>
        <p:txBody>
          <a:bodyPr wrap="square">
            <a:spAutoFit/>
          </a:bodyPr>
          <a:lstStyle/>
          <a:p>
            <a:pPr lvl="0" eaLnBrk="0" fontAlgn="base" hangingPunct="0">
              <a:spcBef>
                <a:spcPct val="0"/>
              </a:spcBef>
              <a:spcAft>
                <a:spcPct val="0"/>
              </a:spcAft>
            </a:pPr>
            <a:r>
              <a:rPr kumimoji="0" lang="en-US" altLang="zh-CN" b="1" i="0" u="none" strike="noStrike" cap="none" normalizeH="0" baseline="0" dirty="0" smtClean="0">
                <a:ln>
                  <a:noFill/>
                </a:ln>
                <a:solidFill>
                  <a:srgbClr val="000000"/>
                </a:solidFill>
                <a:effectLst/>
                <a:latin typeface="Arial" pitchFamily="34" charset="0"/>
                <a:ea typeface="宋体" pitchFamily="2" charset="-122"/>
                <a:cs typeface="Arial" pitchFamily="34" charset="0"/>
              </a:rPr>
              <a:t>Fig.S4 Overexpression of CD19 recovers the level of CD19 in Mst1 KO B cells.</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WT Bone marrow cells were transduced with GFP tagged retroviral vector only (WT). Mst1 KO bone marrow B cells were transduced with GFP tagged retroviral vector expressing with (KO-CD19 Ov) or without CD19 (KO) then transferred into CD45.1 mice recipients together with CD45.1 WT bone marrow B cells. After 8 weeks reconstitution, CD45.2</a:t>
            </a:r>
            <a:r>
              <a:rPr kumimoji="0" lang="en-US" altLang="zh-CN" b="0" i="0" u="none" strike="noStrike" cap="none" normalizeH="0" baseline="30000" dirty="0" smtClean="0">
                <a:ln>
                  <a:noFill/>
                </a:ln>
                <a:solidFill>
                  <a:srgbClr val="000000"/>
                </a:solidFill>
                <a:effectLst/>
                <a:latin typeface="Arial" pitchFamily="34" charset="0"/>
                <a:ea typeface="宋体" pitchFamily="2" charset="-122"/>
                <a:cs typeface="Arial" pitchFamily="34" charset="0"/>
              </a:rPr>
              <a:t>+</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GFP</a:t>
            </a:r>
            <a:r>
              <a:rPr kumimoji="0" lang="en-US" altLang="zh-CN" b="0" i="0" u="none" strike="noStrike" cap="none" normalizeH="0" baseline="30000" dirty="0" smtClean="0">
                <a:ln>
                  <a:noFill/>
                </a:ln>
                <a:solidFill>
                  <a:srgbClr val="000000"/>
                </a:solidFill>
                <a:effectLst/>
                <a:latin typeface="Arial" pitchFamily="34" charset="0"/>
                <a:ea typeface="宋体" pitchFamily="2" charset="-122"/>
                <a:cs typeface="Arial" pitchFamily="34" charset="0"/>
              </a:rPr>
              <a:t>+</a:t>
            </a:r>
            <a:r>
              <a:rPr kumimoji="0" lang="en-US" altLang="zh-CN" b="0" i="0" u="none" strike="noStrike" cap="none" normalizeH="0" baseline="0" dirty="0" smtClean="0">
                <a:ln>
                  <a:noFill/>
                </a:ln>
                <a:solidFill>
                  <a:srgbClr val="000000"/>
                </a:solidFill>
                <a:effectLst/>
                <a:latin typeface="Arial" pitchFamily="34" charset="0"/>
                <a:ea typeface="宋体" pitchFamily="2" charset="-122"/>
                <a:cs typeface="Arial" pitchFamily="34" charset="0"/>
              </a:rPr>
              <a:t> donor derived splenic B cells were stained with CD19 antibody to check the surface expression of CD19 after bone marrow reconstitution. </a:t>
            </a:r>
            <a:endParaRPr kumimoji="0" lang="en-US" altLang="zh-CN" sz="800" b="0" i="0" u="none" strike="noStrike" cap="none" normalizeH="0" baseline="0" dirty="0" smtClean="0">
              <a:ln>
                <a:noFill/>
              </a:ln>
              <a:solidFill>
                <a:schemeClr val="tx1"/>
              </a:solidFill>
              <a:effectLst/>
              <a:latin typeface="Arial" pitchFamily="34" charset="0"/>
              <a:ea typeface="宋体" pitchFamily="2"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2013</TotalTime>
  <Words>574</Words>
  <Application>Microsoft Office PowerPoint</Application>
  <PresentationFormat>全屏显示(4:3)</PresentationFormat>
  <Paragraphs>54</Paragraphs>
  <Slides>8</Slides>
  <Notes>0</Notes>
  <HiddenSlides>0</HiddenSlides>
  <MMClips>0</MMClips>
  <ScaleCrop>false</ScaleCrop>
  <HeadingPairs>
    <vt:vector size="4" baseType="variant">
      <vt:variant>
        <vt:lpstr>主题</vt:lpstr>
      </vt:variant>
      <vt:variant>
        <vt:i4>1</vt:i4>
      </vt:variant>
      <vt:variant>
        <vt:lpstr>幻灯片标题</vt:lpstr>
      </vt:variant>
      <vt:variant>
        <vt:i4>8</vt:i4>
      </vt:variant>
    </vt:vector>
  </HeadingPairs>
  <TitlesOfParts>
    <vt:vector size="9" baseType="lpstr">
      <vt:lpstr>Office 主题</vt:lpstr>
      <vt:lpstr>幻灯片 1</vt:lpstr>
      <vt:lpstr>幻灯片 2</vt:lpstr>
      <vt:lpstr>幻灯片 3</vt:lpstr>
      <vt:lpstr>幻灯片 4</vt:lpstr>
      <vt:lpstr>幻灯片 5</vt:lpstr>
      <vt:lpstr>幻灯片 6</vt:lpstr>
      <vt:lpstr>幻灯片 7</vt:lpstr>
      <vt:lpstr>幻灯片 8</vt:lpstr>
    </vt:vector>
  </TitlesOfParts>
  <Company>Sky123.Org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Chaohong Liu</dc:creator>
  <cp:lastModifiedBy>Chaohong Liu</cp:lastModifiedBy>
  <cp:revision>56</cp:revision>
  <dcterms:created xsi:type="dcterms:W3CDTF">2016-08-12T14:43:05Z</dcterms:created>
  <dcterms:modified xsi:type="dcterms:W3CDTF">2016-10-14T06:34:51Z</dcterms:modified>
</cp:coreProperties>
</file>